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97" r:id="rId3"/>
    <p:sldId id="300" r:id="rId4"/>
    <p:sldId id="299" r:id="rId5"/>
    <p:sldId id="257"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327" r:id="rId44"/>
    <p:sldId id="328" r:id="rId45"/>
    <p:sldId id="329" r:id="rId46"/>
    <p:sldId id="296" r:id="rId47"/>
    <p:sldId id="301" r:id="rId48"/>
    <p:sldId id="302" r:id="rId49"/>
    <p:sldId id="303" r:id="rId50"/>
    <p:sldId id="304" r:id="rId51"/>
    <p:sldId id="305" r:id="rId52"/>
    <p:sldId id="306" r:id="rId53"/>
    <p:sldId id="307" r:id="rId54"/>
    <p:sldId id="308" r:id="rId55"/>
    <p:sldId id="309" r:id="rId56"/>
    <p:sldId id="310"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7" d="100"/>
          <a:sy n="87" d="100"/>
        </p:scale>
        <p:origin x="96"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C59122-8785-45EF-8739-2FE7D58D821D}" type="datetimeFigureOut">
              <a:rPr lang="en-IN" smtClean="0"/>
              <a:t>30-01-2024</a:t>
            </a:fld>
            <a:endParaRPr lang="en-IN"/>
          </a:p>
        </p:txBody>
      </p:sp>
      <p:sp>
        <p:nvSpPr>
          <p:cNvPr id="5" name="Footer Placeholder 4"/>
          <p:cNvSpPr>
            <a:spLocks noGrp="1"/>
          </p:cNvSpPr>
          <p:nvPr>
            <p:ph type="ftr" sz="quarter" idx="11"/>
          </p:nvPr>
        </p:nvSpPr>
        <p:spPr>
          <a:xfrm>
            <a:off x="5332412" y="5883275"/>
            <a:ext cx="4324044" cy="365125"/>
          </a:xfrm>
        </p:spPr>
        <p:txBody>
          <a:bodyPr/>
          <a:lstStyle/>
          <a:p>
            <a:endParaRPr lang="en-IN"/>
          </a:p>
        </p:txBody>
      </p:sp>
      <p:sp>
        <p:nvSpPr>
          <p:cNvPr id="6" name="Slide Number Placeholder 5"/>
          <p:cNvSpPr>
            <a:spLocks noGrp="1"/>
          </p:cNvSpPr>
          <p:nvPr>
            <p:ph type="sldNum" sz="quarter" idx="12"/>
          </p:nvPr>
        </p:nvSpPr>
        <p:spPr/>
        <p:txBody>
          <a:bodyPr/>
          <a:lstStyle/>
          <a:p>
            <a:fld id="{D004E96E-55E8-4B10-8F75-F6DA001A6CEA}" type="slidenum">
              <a:rPr lang="en-IN" smtClean="0"/>
              <a:t>‹#›</a:t>
            </a:fld>
            <a:endParaRPr lang="en-IN"/>
          </a:p>
        </p:txBody>
      </p:sp>
    </p:spTree>
    <p:extLst>
      <p:ext uri="{BB962C8B-B14F-4D97-AF65-F5344CB8AC3E}">
        <p14:creationId xmlns:p14="http://schemas.microsoft.com/office/powerpoint/2010/main" val="426992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3C59122-8785-45EF-8739-2FE7D58D821D}" type="datetimeFigureOut">
              <a:rPr lang="en-IN" smtClean="0"/>
              <a:t>30-01-2024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004E96E-55E8-4B10-8F75-F6DA001A6CEA}" type="slidenum">
              <a:rPr lang="en-IN" smtClean="0"/>
              <a:t>‹#›</a:t>
            </a:fld>
            <a:endParaRPr lang="en-IN"/>
          </a:p>
        </p:txBody>
      </p:sp>
    </p:spTree>
    <p:extLst>
      <p:ext uri="{BB962C8B-B14F-4D97-AF65-F5344CB8AC3E}">
        <p14:creationId xmlns:p14="http://schemas.microsoft.com/office/powerpoint/2010/main" val="508743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C59122-8785-45EF-8739-2FE7D58D821D}" type="datetimeFigureOut">
              <a:rPr lang="en-IN" smtClean="0"/>
              <a:t>30-01-2024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04E96E-55E8-4B10-8F75-F6DA001A6CEA}" type="slidenum">
              <a:rPr lang="en-IN" smtClean="0"/>
              <a:t>‹#›</a:t>
            </a:fld>
            <a:endParaRPr lang="en-IN"/>
          </a:p>
        </p:txBody>
      </p:sp>
    </p:spTree>
    <p:extLst>
      <p:ext uri="{BB962C8B-B14F-4D97-AF65-F5344CB8AC3E}">
        <p14:creationId xmlns:p14="http://schemas.microsoft.com/office/powerpoint/2010/main" val="1443517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C59122-8785-45EF-8739-2FE7D58D821D}" type="datetimeFigureOut">
              <a:rPr lang="en-IN" smtClean="0"/>
              <a:t>30-01-2024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04E96E-55E8-4B10-8F75-F6DA001A6CEA}" type="slidenum">
              <a:rPr lang="en-IN" smtClean="0"/>
              <a:t>‹#›</a:t>
            </a:fld>
            <a:endParaRPr lang="en-IN"/>
          </a:p>
        </p:txBody>
      </p:sp>
    </p:spTree>
    <p:extLst>
      <p:ext uri="{BB962C8B-B14F-4D97-AF65-F5344CB8AC3E}">
        <p14:creationId xmlns:p14="http://schemas.microsoft.com/office/powerpoint/2010/main" val="34672250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C59122-8785-45EF-8739-2FE7D58D821D}" type="datetimeFigureOut">
              <a:rPr lang="en-IN" smtClean="0"/>
              <a:t>30-01-2024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04E96E-55E8-4B10-8F75-F6DA001A6CEA}" type="slidenum">
              <a:rPr lang="en-IN" smtClean="0"/>
              <a:t>‹#›</a:t>
            </a:fld>
            <a:endParaRPr lang="en-IN"/>
          </a:p>
        </p:txBody>
      </p:sp>
    </p:spTree>
    <p:extLst>
      <p:ext uri="{BB962C8B-B14F-4D97-AF65-F5344CB8AC3E}">
        <p14:creationId xmlns:p14="http://schemas.microsoft.com/office/powerpoint/2010/main" val="7267842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C59122-8785-45EF-8739-2FE7D58D821D}" type="datetimeFigureOut">
              <a:rPr lang="en-IN" smtClean="0"/>
              <a:t>30-01-2024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04E96E-55E8-4B10-8F75-F6DA001A6CEA}" type="slidenum">
              <a:rPr lang="en-IN" smtClean="0"/>
              <a:t>‹#›</a:t>
            </a:fld>
            <a:endParaRPr lang="en-IN"/>
          </a:p>
        </p:txBody>
      </p:sp>
    </p:spTree>
    <p:extLst>
      <p:ext uri="{BB962C8B-B14F-4D97-AF65-F5344CB8AC3E}">
        <p14:creationId xmlns:p14="http://schemas.microsoft.com/office/powerpoint/2010/main" val="11032467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C59122-8785-45EF-8739-2FE7D58D821D}" type="datetimeFigureOut">
              <a:rPr lang="en-IN" smtClean="0"/>
              <a:t>30-01-2024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04E96E-55E8-4B10-8F75-F6DA001A6CEA}" type="slidenum">
              <a:rPr lang="en-IN" smtClean="0"/>
              <a:t>‹#›</a:t>
            </a:fld>
            <a:endParaRPr lang="en-IN"/>
          </a:p>
        </p:txBody>
      </p:sp>
    </p:spTree>
    <p:extLst>
      <p:ext uri="{BB962C8B-B14F-4D97-AF65-F5344CB8AC3E}">
        <p14:creationId xmlns:p14="http://schemas.microsoft.com/office/powerpoint/2010/main" val="26394454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C59122-8785-45EF-8739-2FE7D58D821D}" type="datetimeFigureOut">
              <a:rPr lang="en-IN" smtClean="0"/>
              <a:t>30-01-2024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04E96E-55E8-4B10-8F75-F6DA001A6CEA}" type="slidenum">
              <a:rPr lang="en-IN" smtClean="0"/>
              <a:t>‹#›</a:t>
            </a:fld>
            <a:endParaRPr lang="en-IN"/>
          </a:p>
        </p:txBody>
      </p:sp>
    </p:spTree>
    <p:extLst>
      <p:ext uri="{BB962C8B-B14F-4D97-AF65-F5344CB8AC3E}">
        <p14:creationId xmlns:p14="http://schemas.microsoft.com/office/powerpoint/2010/main" val="33016272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C59122-8785-45EF-8739-2FE7D58D821D}" type="datetimeFigureOut">
              <a:rPr lang="en-IN" smtClean="0"/>
              <a:t>30-01-2024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04E96E-55E8-4B10-8F75-F6DA001A6CEA}" type="slidenum">
              <a:rPr lang="en-IN" smtClean="0"/>
              <a:t>‹#›</a:t>
            </a:fld>
            <a:endParaRPr lang="en-IN"/>
          </a:p>
        </p:txBody>
      </p:sp>
    </p:spTree>
    <p:extLst>
      <p:ext uri="{BB962C8B-B14F-4D97-AF65-F5344CB8AC3E}">
        <p14:creationId xmlns:p14="http://schemas.microsoft.com/office/powerpoint/2010/main" val="2003507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C59122-8785-45EF-8739-2FE7D58D821D}" type="datetimeFigureOut">
              <a:rPr lang="en-IN" smtClean="0"/>
              <a:t>30-01-2024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951856" y="5867131"/>
            <a:ext cx="551167" cy="365125"/>
          </a:xfrm>
        </p:spPr>
        <p:txBody>
          <a:bodyPr/>
          <a:lstStyle/>
          <a:p>
            <a:fld id="{D004E96E-55E8-4B10-8F75-F6DA001A6CEA}" type="slidenum">
              <a:rPr lang="en-IN" smtClean="0"/>
              <a:t>‹#›</a:t>
            </a:fld>
            <a:endParaRPr lang="en-IN"/>
          </a:p>
        </p:txBody>
      </p:sp>
    </p:spTree>
    <p:extLst>
      <p:ext uri="{BB962C8B-B14F-4D97-AF65-F5344CB8AC3E}">
        <p14:creationId xmlns:p14="http://schemas.microsoft.com/office/powerpoint/2010/main" val="3541840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C59122-8785-45EF-8739-2FE7D58D821D}" type="datetimeFigureOut">
              <a:rPr lang="en-IN" smtClean="0"/>
              <a:t>30-01-2024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04E96E-55E8-4B10-8F75-F6DA001A6CEA}" type="slidenum">
              <a:rPr lang="en-IN" smtClean="0"/>
              <a:t>‹#›</a:t>
            </a:fld>
            <a:endParaRPr lang="en-IN"/>
          </a:p>
        </p:txBody>
      </p:sp>
    </p:spTree>
    <p:extLst>
      <p:ext uri="{BB962C8B-B14F-4D97-AF65-F5344CB8AC3E}">
        <p14:creationId xmlns:p14="http://schemas.microsoft.com/office/powerpoint/2010/main" val="2246909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C59122-8785-45EF-8739-2FE7D58D821D}" type="datetimeFigureOut">
              <a:rPr lang="en-IN" smtClean="0"/>
              <a:t>30-01-2024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004E96E-55E8-4B10-8F75-F6DA001A6CEA}" type="slidenum">
              <a:rPr lang="en-IN" smtClean="0"/>
              <a:t>‹#›</a:t>
            </a:fld>
            <a:endParaRPr lang="en-IN"/>
          </a:p>
        </p:txBody>
      </p:sp>
    </p:spTree>
    <p:extLst>
      <p:ext uri="{BB962C8B-B14F-4D97-AF65-F5344CB8AC3E}">
        <p14:creationId xmlns:p14="http://schemas.microsoft.com/office/powerpoint/2010/main" val="4123809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C59122-8785-45EF-8739-2FE7D58D821D}" type="datetimeFigureOut">
              <a:rPr lang="en-IN" smtClean="0"/>
              <a:t>30-01-2024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004E96E-55E8-4B10-8F75-F6DA001A6CEA}" type="slidenum">
              <a:rPr lang="en-IN" smtClean="0"/>
              <a:t>‹#›</a:t>
            </a:fld>
            <a:endParaRPr lang="en-IN"/>
          </a:p>
        </p:txBody>
      </p:sp>
    </p:spTree>
    <p:extLst>
      <p:ext uri="{BB962C8B-B14F-4D97-AF65-F5344CB8AC3E}">
        <p14:creationId xmlns:p14="http://schemas.microsoft.com/office/powerpoint/2010/main" val="626633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C59122-8785-45EF-8739-2FE7D58D821D}" type="datetimeFigureOut">
              <a:rPr lang="en-IN" smtClean="0"/>
              <a:t>30-01-2024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004E96E-55E8-4B10-8F75-F6DA001A6CEA}" type="slidenum">
              <a:rPr lang="en-IN" smtClean="0"/>
              <a:t>‹#›</a:t>
            </a:fld>
            <a:endParaRPr lang="en-IN"/>
          </a:p>
        </p:txBody>
      </p:sp>
    </p:spTree>
    <p:extLst>
      <p:ext uri="{BB962C8B-B14F-4D97-AF65-F5344CB8AC3E}">
        <p14:creationId xmlns:p14="http://schemas.microsoft.com/office/powerpoint/2010/main" val="32344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C59122-8785-45EF-8739-2FE7D58D821D}" type="datetimeFigureOut">
              <a:rPr lang="en-IN" smtClean="0"/>
              <a:t>30-01-2024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004E96E-55E8-4B10-8F75-F6DA001A6CEA}" type="slidenum">
              <a:rPr lang="en-IN" smtClean="0"/>
              <a:t>‹#›</a:t>
            </a:fld>
            <a:endParaRPr lang="en-IN"/>
          </a:p>
        </p:txBody>
      </p:sp>
    </p:spTree>
    <p:extLst>
      <p:ext uri="{BB962C8B-B14F-4D97-AF65-F5344CB8AC3E}">
        <p14:creationId xmlns:p14="http://schemas.microsoft.com/office/powerpoint/2010/main" val="3119974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3C59122-8785-45EF-8739-2FE7D58D821D}" type="datetimeFigureOut">
              <a:rPr lang="en-IN" smtClean="0"/>
              <a:t>30-01-2024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004E96E-55E8-4B10-8F75-F6DA001A6CEA}" type="slidenum">
              <a:rPr lang="en-IN" smtClean="0"/>
              <a:t>‹#›</a:t>
            </a:fld>
            <a:endParaRPr lang="en-IN"/>
          </a:p>
        </p:txBody>
      </p:sp>
    </p:spTree>
    <p:extLst>
      <p:ext uri="{BB962C8B-B14F-4D97-AF65-F5344CB8AC3E}">
        <p14:creationId xmlns:p14="http://schemas.microsoft.com/office/powerpoint/2010/main" val="3808461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3C59122-8785-45EF-8739-2FE7D58D821D}" type="datetimeFigureOut">
              <a:rPr lang="en-IN" smtClean="0"/>
              <a:t>30-01-2024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004E96E-55E8-4B10-8F75-F6DA001A6CEA}" type="slidenum">
              <a:rPr lang="en-IN" smtClean="0"/>
              <a:t>‹#›</a:t>
            </a:fld>
            <a:endParaRPr lang="en-IN"/>
          </a:p>
        </p:txBody>
      </p:sp>
    </p:spTree>
    <p:extLst>
      <p:ext uri="{BB962C8B-B14F-4D97-AF65-F5344CB8AC3E}">
        <p14:creationId xmlns:p14="http://schemas.microsoft.com/office/powerpoint/2010/main" val="2597621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3C59122-8785-45EF-8739-2FE7D58D821D}" type="datetimeFigureOut">
              <a:rPr lang="en-IN" smtClean="0"/>
              <a:t>30-01-2024</a:t>
            </a:fld>
            <a:endParaRPr lang="en-IN"/>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004E96E-55E8-4B10-8F75-F6DA001A6CEA}" type="slidenum">
              <a:rPr lang="en-IN" smtClean="0"/>
              <a:t>‹#›</a:t>
            </a:fld>
            <a:endParaRPr lang="en-IN"/>
          </a:p>
        </p:txBody>
      </p:sp>
    </p:spTree>
    <p:extLst>
      <p:ext uri="{BB962C8B-B14F-4D97-AF65-F5344CB8AC3E}">
        <p14:creationId xmlns:p14="http://schemas.microsoft.com/office/powerpoint/2010/main" val="245179269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qatestlab.com/services/We-Are-Professionals-in/usability-testing/" TargetMode="External"/><Relationship Id="rId2" Type="http://schemas.openxmlformats.org/officeDocument/2006/relationships/hyperlink" Target="http://qatestlab.com/services/No-Documentation/black-box-testin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geeksforgeeks.org/requirements-gathering-introduction-processes-benefits-and-tools/"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techtarget.com/searchapparchitecture/definition/software"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echtarget.com/searchsoftwarequality/definition/documentation" TargetMode="External"/><Relationship Id="rId2" Type="http://schemas.openxmlformats.org/officeDocument/2006/relationships/hyperlink" Target="https://www.techtarget.com/whatis/definition/static-testin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geeksforgeeks.org/software-development-life-cycle-sdlc/"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08069" y="1380068"/>
            <a:ext cx="8994954" cy="2616199"/>
          </a:xfrm>
        </p:spPr>
        <p:txBody>
          <a:bodyPr/>
          <a:lstStyle/>
          <a:p>
            <a:r>
              <a:rPr lang="en-US" dirty="0">
                <a:latin typeface="Cambria" panose="02040503050406030204" pitchFamily="18" charset="0"/>
                <a:ea typeface="Cambria" panose="02040503050406030204" pitchFamily="18" charset="0"/>
              </a:rPr>
              <a:t>SOFTWARE TESTING AND AUTOMATION</a:t>
            </a:r>
            <a:endParaRPr lang="en-IN" dirty="0">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p:txBody>
          <a:bodyPr/>
          <a:lstStyle/>
          <a:p>
            <a:r>
              <a:rPr lang="en-US" dirty="0">
                <a:latin typeface="Cambria" panose="02040503050406030204" pitchFamily="18" charset="0"/>
                <a:ea typeface="Cambria" panose="02040503050406030204" pitchFamily="18" charset="0"/>
              </a:rPr>
              <a:t>UNIT -1 - INTRODUCTION</a:t>
            </a:r>
            <a:endParaRPr lang="en-IN" dirty="0">
              <a:latin typeface="Cambria" panose="02040503050406030204" pitchFamily="18" charset="0"/>
              <a:ea typeface="Cambria" panose="020405030504060302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6" name="Picture 5"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253231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8538" y="587829"/>
            <a:ext cx="10144486" cy="5203372"/>
          </a:xfrm>
        </p:spPr>
        <p:txBody>
          <a:bodyPr>
            <a:noAutofit/>
          </a:bodyPr>
          <a:lstStyle/>
          <a:p>
            <a:pPr fontAlgn="base"/>
            <a:r>
              <a:rPr lang="en-US" b="1" dirty="0">
                <a:latin typeface="Cambria" panose="02040503050406030204" pitchFamily="18" charset="0"/>
                <a:ea typeface="Cambria" panose="02040503050406030204" pitchFamily="18" charset="0"/>
              </a:rPr>
              <a:t>Step-6: Execute and Record Result –</a:t>
            </a:r>
            <a:br>
              <a:rPr lang="en-US" dirty="0">
                <a:latin typeface="Cambria" panose="02040503050406030204" pitchFamily="18" charset="0"/>
                <a:ea typeface="Cambria" panose="02040503050406030204" pitchFamily="18" charset="0"/>
              </a:rPr>
            </a:br>
            <a:r>
              <a:rPr lang="en-US" dirty="0">
                <a:latin typeface="Cambria" panose="02040503050406030204" pitchFamily="18" charset="0"/>
                <a:ea typeface="Cambria" panose="02040503050406030204" pitchFamily="18" charset="0"/>
              </a:rPr>
              <a:t>This involves testing of code during dynamic state. The approach, methods, and tools laid out in test plan are going to be wont to validate that executable code actually meets stated software requirements, and therefore the structural specifications of design.</a:t>
            </a:r>
            <a:br>
              <a:rPr lang="en-US" dirty="0">
                <a:latin typeface="Cambria" panose="02040503050406030204" pitchFamily="18" charset="0"/>
                <a:ea typeface="Cambria" panose="02040503050406030204" pitchFamily="18" charset="0"/>
              </a:rPr>
            </a:br>
            <a:endParaRPr lang="en-US" dirty="0">
              <a:latin typeface="Cambria" panose="02040503050406030204" pitchFamily="18" charset="0"/>
              <a:ea typeface="Cambria" panose="02040503050406030204" pitchFamily="18" charset="0"/>
            </a:endParaRPr>
          </a:p>
          <a:p>
            <a:pPr fontAlgn="base"/>
            <a:r>
              <a:rPr lang="en-US" b="1" dirty="0">
                <a:latin typeface="Cambria" panose="02040503050406030204" pitchFamily="18" charset="0"/>
                <a:ea typeface="Cambria" panose="02040503050406030204" pitchFamily="18" charset="0"/>
              </a:rPr>
              <a:t>Step-7: Acceptance Test –</a:t>
            </a:r>
            <a:br>
              <a:rPr lang="en-US" dirty="0">
                <a:latin typeface="Cambria" panose="02040503050406030204" pitchFamily="18" charset="0"/>
                <a:ea typeface="Cambria" panose="02040503050406030204" pitchFamily="18" charset="0"/>
              </a:rPr>
            </a:br>
            <a:r>
              <a:rPr lang="en-US" dirty="0">
                <a:latin typeface="Cambria" panose="02040503050406030204" pitchFamily="18" charset="0"/>
                <a:ea typeface="Cambria" panose="02040503050406030204" pitchFamily="18" charset="0"/>
              </a:rPr>
              <a:t>Acceptance testing enables users to gauge applicability and usefulness of software in performing their day-to-day job functions. This tests what user believes software should perform, as against what documented requirements state software should perform.</a:t>
            </a:r>
          </a:p>
          <a:p>
            <a:endParaRPr lang="en-IN" dirty="0">
              <a:latin typeface="Cambria" panose="02040503050406030204" pitchFamily="18" charset="0"/>
              <a:ea typeface="Cambria" panose="020405030504060302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4005883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0789" y="692330"/>
            <a:ext cx="9948543" cy="5305699"/>
          </a:xfrm>
        </p:spPr>
        <p:txBody>
          <a:bodyPr>
            <a:normAutofit/>
          </a:bodyPr>
          <a:lstStyle/>
          <a:p>
            <a:pPr fontAlgn="base"/>
            <a:r>
              <a:rPr lang="en-US" b="1" dirty="0">
                <a:latin typeface="Cambria" panose="02040503050406030204" pitchFamily="18" charset="0"/>
                <a:ea typeface="Cambria" panose="02040503050406030204" pitchFamily="18" charset="0"/>
              </a:rPr>
              <a:t>Step-8: Report Test Results –</a:t>
            </a:r>
            <a:br>
              <a:rPr lang="en-US" dirty="0">
                <a:latin typeface="Cambria" panose="02040503050406030204" pitchFamily="18" charset="0"/>
                <a:ea typeface="Cambria" panose="02040503050406030204" pitchFamily="18" charset="0"/>
              </a:rPr>
            </a:br>
            <a:r>
              <a:rPr lang="en-US" dirty="0">
                <a:latin typeface="Cambria" panose="02040503050406030204" pitchFamily="18" charset="0"/>
                <a:ea typeface="Cambria" panose="02040503050406030204" pitchFamily="18" charset="0"/>
              </a:rPr>
              <a:t>Test reporting is continuous process. It may be both oral and written. It is important that defects and concerns be reported to the appropriate parties as early as possible, so that corrections can be made at the lowest possible cost.</a:t>
            </a:r>
            <a:br>
              <a:rPr lang="en-US" dirty="0">
                <a:latin typeface="Cambria" panose="02040503050406030204" pitchFamily="18" charset="0"/>
                <a:ea typeface="Cambria" panose="02040503050406030204" pitchFamily="18" charset="0"/>
              </a:rPr>
            </a:br>
            <a:endParaRPr lang="en-US" dirty="0">
              <a:latin typeface="Cambria" panose="02040503050406030204" pitchFamily="18" charset="0"/>
              <a:ea typeface="Cambria" panose="02040503050406030204" pitchFamily="18" charset="0"/>
            </a:endParaRPr>
          </a:p>
          <a:p>
            <a:pPr fontAlgn="base"/>
            <a:r>
              <a:rPr lang="en-US" b="1" dirty="0">
                <a:latin typeface="Cambria" panose="02040503050406030204" pitchFamily="18" charset="0"/>
                <a:ea typeface="Cambria" panose="02040503050406030204" pitchFamily="18" charset="0"/>
              </a:rPr>
              <a:t>Step-9: The Software Installation –</a:t>
            </a:r>
            <a:br>
              <a:rPr lang="en-US" dirty="0">
                <a:latin typeface="Cambria" panose="02040503050406030204" pitchFamily="18" charset="0"/>
                <a:ea typeface="Cambria" panose="02040503050406030204" pitchFamily="18" charset="0"/>
              </a:rPr>
            </a:br>
            <a:r>
              <a:rPr lang="en-US" dirty="0">
                <a:latin typeface="Cambria" panose="02040503050406030204" pitchFamily="18" charset="0"/>
                <a:ea typeface="Cambria" panose="02040503050406030204" pitchFamily="18" charset="0"/>
              </a:rPr>
              <a:t>Once test team has confirmed that software is prepared for production use, power to execute that software during production environment should be tested. This tests interface to operating software, related software, and operating procedures.</a:t>
            </a:r>
          </a:p>
          <a:p>
            <a:endParaRPr lang="en-IN" dirty="0">
              <a:latin typeface="Cambria" panose="02040503050406030204" pitchFamily="18" charset="0"/>
              <a:ea typeface="Cambria" panose="020405030504060302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917291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822960"/>
            <a:ext cx="10018713" cy="4968241"/>
          </a:xfrm>
        </p:spPr>
        <p:txBody>
          <a:bodyPr>
            <a:normAutofit lnSpcReduction="10000"/>
          </a:bodyPr>
          <a:lstStyle/>
          <a:p>
            <a:pPr fontAlgn="base"/>
            <a:r>
              <a:rPr lang="en-US" b="1" dirty="0">
                <a:latin typeface="Cambria" panose="02040503050406030204" pitchFamily="18" charset="0"/>
                <a:ea typeface="Cambria" panose="02040503050406030204" pitchFamily="18" charset="0"/>
              </a:rPr>
              <a:t>Step-10: Test Software Changes –</a:t>
            </a:r>
            <a:br>
              <a:rPr lang="en-US" dirty="0">
                <a:latin typeface="Cambria" panose="02040503050406030204" pitchFamily="18" charset="0"/>
                <a:ea typeface="Cambria" panose="02040503050406030204" pitchFamily="18" charset="0"/>
              </a:rPr>
            </a:br>
            <a:r>
              <a:rPr lang="en-US" dirty="0">
                <a:latin typeface="Cambria" panose="02040503050406030204" pitchFamily="18" charset="0"/>
                <a:ea typeface="Cambria" panose="02040503050406030204" pitchFamily="18" charset="0"/>
              </a:rPr>
              <a:t>While this is often shown as Step 10, within context of performing maintenance after software is implemented, concept is additionally applicable to changes throughout implementation process. Whenever requirements changes, test plan must change, and impact of that change on software systems must be tested and evaluate.</a:t>
            </a:r>
            <a:br>
              <a:rPr lang="en-US" dirty="0">
                <a:latin typeface="Cambria" panose="02040503050406030204" pitchFamily="18" charset="0"/>
                <a:ea typeface="Cambria" panose="02040503050406030204" pitchFamily="18" charset="0"/>
              </a:rPr>
            </a:br>
            <a:endParaRPr lang="en-US" dirty="0">
              <a:latin typeface="Cambria" panose="02040503050406030204" pitchFamily="18" charset="0"/>
              <a:ea typeface="Cambria" panose="02040503050406030204" pitchFamily="18" charset="0"/>
            </a:endParaRPr>
          </a:p>
          <a:p>
            <a:pPr fontAlgn="base"/>
            <a:r>
              <a:rPr lang="en-US" b="1" dirty="0">
                <a:latin typeface="Cambria" panose="02040503050406030204" pitchFamily="18" charset="0"/>
                <a:ea typeface="Cambria" panose="02040503050406030204" pitchFamily="18" charset="0"/>
              </a:rPr>
              <a:t>Step-11: Evaluate Test Effectiveness –</a:t>
            </a:r>
            <a:br>
              <a:rPr lang="en-US" dirty="0">
                <a:latin typeface="Cambria" panose="02040503050406030204" pitchFamily="18" charset="0"/>
                <a:ea typeface="Cambria" panose="02040503050406030204" pitchFamily="18" charset="0"/>
              </a:rPr>
            </a:br>
            <a:r>
              <a:rPr lang="en-US" dirty="0">
                <a:latin typeface="Cambria" panose="02040503050406030204" pitchFamily="18" charset="0"/>
                <a:ea typeface="Cambria" panose="02040503050406030204" pitchFamily="18" charset="0"/>
              </a:rPr>
              <a:t>Testing improvement can best be achieved by evaluating effectiveness of testing at top of every software test assignment. While this assessment is primarily performed by testers, it should involve developers, users of software, and quality assurance professionals if function exists within the IT organization.</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294358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1"/>
            <a:ext cx="9501552" cy="711926"/>
          </a:xfrm>
        </p:spPr>
        <p:txBody>
          <a:bodyPr/>
          <a:lstStyle/>
          <a:p>
            <a:r>
              <a:rPr lang="en-US" dirty="0">
                <a:latin typeface="Cambria" panose="02040503050406030204" pitchFamily="18" charset="0"/>
                <a:ea typeface="Cambria" panose="02040503050406030204" pitchFamily="18" charset="0"/>
              </a:rPr>
              <a:t>Testing Axioms</a:t>
            </a:r>
            <a:endParaRPr lang="en-IN"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1706378" y="1946365"/>
            <a:ext cx="10018713" cy="4598126"/>
          </a:xfrm>
        </p:spPr>
        <p:txBody>
          <a:bodyPr>
            <a:normAutofit fontScale="77500" lnSpcReduction="20000"/>
          </a:bodyPr>
          <a:lstStyle/>
          <a:p>
            <a:pPr>
              <a:lnSpc>
                <a:spcPct val="150000"/>
              </a:lnSpc>
            </a:pPr>
            <a:r>
              <a:rPr lang="en-US" sz="2100" dirty="0">
                <a:latin typeface="Cambria" panose="02040503050406030204" pitchFamily="18" charset="0"/>
                <a:ea typeface="Cambria" panose="02040503050406030204" pitchFamily="18" charset="0"/>
              </a:rPr>
              <a:t>In </a:t>
            </a:r>
            <a:r>
              <a:rPr lang="en-US" sz="2100" b="1" dirty="0">
                <a:latin typeface="Cambria" panose="02040503050406030204" pitchFamily="18" charset="0"/>
                <a:ea typeface="Cambria" panose="02040503050406030204" pitchFamily="18" charset="0"/>
              </a:rPr>
              <a:t>software testing</a:t>
            </a:r>
            <a:r>
              <a:rPr lang="en-US" sz="2100" dirty="0">
                <a:latin typeface="Cambria" panose="02040503050406030204" pitchFamily="18" charset="0"/>
                <a:ea typeface="Cambria" panose="02040503050406030204" pitchFamily="18" charset="0"/>
              </a:rPr>
              <a:t> field, there are several so called ‘fundamental truths’ which every tester should know and keep during checking mobile or web software products. These statements are verified and supported by constant practice and the rich experience of various testers.</a:t>
            </a:r>
          </a:p>
          <a:p>
            <a:pPr>
              <a:lnSpc>
                <a:spcPct val="150000"/>
              </a:lnSpc>
            </a:pPr>
            <a:r>
              <a:rPr lang="en-US" sz="2100" b="1" dirty="0">
                <a:latin typeface="Cambria" panose="02040503050406030204" pitchFamily="18" charset="0"/>
                <a:ea typeface="Cambria" panose="02040503050406030204" pitchFamily="18" charset="0"/>
              </a:rPr>
              <a:t>Testing Axioms Are the Following:</a:t>
            </a:r>
            <a:endParaRPr lang="en-US" sz="2100" dirty="0">
              <a:latin typeface="Cambria" panose="02040503050406030204" pitchFamily="18" charset="0"/>
              <a:ea typeface="Cambria" panose="02040503050406030204" pitchFamily="18" charset="0"/>
            </a:endParaRPr>
          </a:p>
          <a:p>
            <a:pPr>
              <a:lnSpc>
                <a:spcPct val="150000"/>
              </a:lnSpc>
            </a:pPr>
            <a:r>
              <a:rPr lang="en-US" sz="2100" dirty="0">
                <a:latin typeface="Cambria" panose="02040503050406030204" pitchFamily="18" charset="0"/>
                <a:ea typeface="Cambria" panose="02040503050406030204" pitchFamily="18" charset="0"/>
              </a:rPr>
              <a:t>The complete testing is impossible.</a:t>
            </a:r>
          </a:p>
          <a:p>
            <a:pPr>
              <a:lnSpc>
                <a:spcPct val="150000"/>
              </a:lnSpc>
            </a:pPr>
            <a:r>
              <a:rPr lang="en-US" sz="2100" dirty="0">
                <a:latin typeface="Cambria" panose="02040503050406030204" pitchFamily="18" charset="0"/>
                <a:ea typeface="Cambria" panose="02040503050406030204" pitchFamily="18" charset="0"/>
              </a:rPr>
              <a:t>The quality control is always risk-based.</a:t>
            </a:r>
          </a:p>
          <a:p>
            <a:pPr>
              <a:lnSpc>
                <a:spcPct val="150000"/>
              </a:lnSpc>
            </a:pPr>
            <a:r>
              <a:rPr lang="en-US" sz="2100" dirty="0">
                <a:latin typeface="Cambria" panose="02040503050406030204" pitchFamily="18" charset="0"/>
                <a:ea typeface="Cambria" panose="02040503050406030204" pitchFamily="18" charset="0"/>
              </a:rPr>
              <a:t>The absence of bugs cannot be shown with the help of testing.</a:t>
            </a:r>
          </a:p>
          <a:p>
            <a:pPr>
              <a:lnSpc>
                <a:spcPct val="150000"/>
              </a:lnSpc>
            </a:pPr>
            <a:r>
              <a:rPr lang="en-US" sz="2100" dirty="0">
                <a:latin typeface="Cambria" panose="02040503050406030204" pitchFamily="18" charset="0"/>
                <a:ea typeface="Cambria" panose="02040503050406030204" pitchFamily="18" charset="0"/>
              </a:rPr>
              <a:t>One discovered error causes the appearance of many other bugs.</a:t>
            </a:r>
          </a:p>
          <a:p>
            <a:pPr>
              <a:lnSpc>
                <a:spcPct val="150000"/>
              </a:lnSpc>
            </a:pPr>
            <a:r>
              <a:rPr lang="en-US" sz="2100" dirty="0">
                <a:latin typeface="Cambria" panose="02040503050406030204" pitchFamily="18" charset="0"/>
                <a:ea typeface="Cambria" panose="02040503050406030204" pitchFamily="18" charset="0"/>
              </a:rPr>
              <a:t>An unexperienced tester may believe that he is able to detect all bugs of the software product. He </a:t>
            </a:r>
            <a:r>
              <a:rPr lang="en-US" sz="2100" dirty="0" err="1">
                <a:latin typeface="Cambria" panose="02040503050406030204" pitchFamily="18" charset="0"/>
                <a:ea typeface="Cambria" panose="02040503050406030204" pitchFamily="18" charset="0"/>
              </a:rPr>
              <a:t>issure</a:t>
            </a:r>
            <a:r>
              <a:rPr lang="en-US" sz="2100" dirty="0">
                <a:latin typeface="Cambria" panose="02040503050406030204" pitchFamily="18" charset="0"/>
                <a:ea typeface="Cambria" panose="02040503050406030204" pitchFamily="18" charset="0"/>
              </a:rPr>
              <a:t> that no errors, any at all, will be missed. But it is impossible to check every system element, every input variable, etc.</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2548707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2" y="483327"/>
            <a:ext cx="9749746" cy="1345474"/>
          </a:xfrm>
        </p:spPr>
        <p:txBody>
          <a:bodyPr>
            <a:normAutofit fontScale="90000"/>
          </a:bodyPr>
          <a:lstStyle/>
          <a:p>
            <a:r>
              <a:rPr lang="en-US" b="1" dirty="0"/>
              <a:t>Why Is It Impossible to Completely Test a Product?</a:t>
            </a:r>
            <a:br>
              <a:rPr lang="en-US" dirty="0"/>
            </a:br>
            <a:endParaRPr lang="en-IN" dirty="0"/>
          </a:p>
        </p:txBody>
      </p:sp>
      <p:sp>
        <p:nvSpPr>
          <p:cNvPr id="3" name="Content Placeholder 2"/>
          <p:cNvSpPr>
            <a:spLocks noGrp="1"/>
          </p:cNvSpPr>
          <p:nvPr>
            <p:ph idx="1"/>
          </p:nvPr>
        </p:nvSpPr>
        <p:spPr>
          <a:xfrm>
            <a:off x="1484310" y="1828801"/>
            <a:ext cx="10018713" cy="4336868"/>
          </a:xfrm>
        </p:spPr>
        <p:txBody>
          <a:bodyPr>
            <a:normAutofit/>
          </a:bodyPr>
          <a:lstStyle/>
          <a:p>
            <a:r>
              <a:rPr lang="en-US" dirty="0">
                <a:latin typeface="Cambria" panose="02040503050406030204" pitchFamily="18" charset="0"/>
                <a:ea typeface="Cambria" panose="02040503050406030204" pitchFamily="18" charset="0"/>
              </a:rPr>
              <a:t>The quantity of potential input combinations is huge.</a:t>
            </a:r>
          </a:p>
          <a:p>
            <a:r>
              <a:rPr lang="en-US" dirty="0">
                <a:latin typeface="Cambria" panose="02040503050406030204" pitchFamily="18" charset="0"/>
                <a:ea typeface="Cambria" panose="02040503050406030204" pitchFamily="18" charset="0"/>
              </a:rPr>
              <a:t>In accordance, the number of possible outputs is very large too.</a:t>
            </a:r>
          </a:p>
          <a:p>
            <a:r>
              <a:rPr lang="en-US" dirty="0">
                <a:latin typeface="Cambria" panose="02040503050406030204" pitchFamily="18" charset="0"/>
                <a:ea typeface="Cambria" panose="02040503050406030204" pitchFamily="18" charset="0"/>
              </a:rPr>
              <a:t>The amount of available paths through the software is huge.</a:t>
            </a:r>
          </a:p>
          <a:p>
            <a:r>
              <a:rPr lang="en-US" dirty="0">
                <a:latin typeface="Cambria" panose="02040503050406030204" pitchFamily="18" charset="0"/>
                <a:ea typeface="Cambria" panose="02040503050406030204" pitchFamily="18" charset="0"/>
              </a:rPr>
              <a:t>The product specification is not objective. A tester may discover an issue, but a stakeholder does not find it to be a real bug.</a:t>
            </a:r>
          </a:p>
          <a:p>
            <a:r>
              <a:rPr lang="en-US" dirty="0">
                <a:latin typeface="Cambria" panose="02040503050406030204" pitchFamily="18" charset="0"/>
                <a:ea typeface="Cambria" panose="02040503050406030204" pitchFamily="18" charset="0"/>
              </a:rPr>
              <a:t>The whole life is not enough to check all test conditions and develop a perfect product. To check every product aspect may require even the work of whole generation of testers. So a specialist should keep this statement in mind during </a:t>
            </a:r>
            <a:r>
              <a:rPr lang="en-US" b="1" dirty="0">
                <a:latin typeface="Cambria" panose="02040503050406030204" pitchFamily="18" charset="0"/>
                <a:ea typeface="Cambria" panose="02040503050406030204" pitchFamily="18" charset="0"/>
              </a:rPr>
              <a:t>functional testing</a:t>
            </a:r>
            <a:r>
              <a:rPr lang="en-US" dirty="0">
                <a:latin typeface="Cambria" panose="02040503050406030204" pitchFamily="18" charset="0"/>
                <a:ea typeface="Cambria" panose="02040503050406030204" pitchFamily="18" charset="0"/>
              </a:rPr>
              <a:t> or </a:t>
            </a:r>
            <a:r>
              <a:rPr lang="en-US" b="1" dirty="0">
                <a:latin typeface="Cambria" panose="02040503050406030204" pitchFamily="18" charset="0"/>
                <a:ea typeface="Cambria" panose="02040503050406030204" pitchFamily="18" charset="0"/>
              </a:rPr>
              <a:t>performance testing</a:t>
            </a:r>
            <a:r>
              <a:rPr lang="en-US" dirty="0">
                <a:latin typeface="Cambria" panose="02040503050406030204" pitchFamily="18" charset="0"/>
                <a:ea typeface="Cambria" panose="02040503050406030204" pitchFamily="18" charset="0"/>
              </a:rPr>
              <a:t>.</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524160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280161"/>
            <a:ext cx="10018713" cy="4511040"/>
          </a:xfrm>
        </p:spPr>
        <p:txBody>
          <a:bodyPr>
            <a:normAutofit/>
          </a:bodyPr>
          <a:lstStyle/>
          <a:p>
            <a:r>
              <a:rPr lang="en-US" dirty="0">
                <a:latin typeface="Cambria" panose="02040503050406030204" pitchFamily="18" charset="0"/>
                <a:ea typeface="Cambria" panose="02040503050406030204" pitchFamily="18" charset="0"/>
              </a:rPr>
              <a:t>As it is not possible to check all test scenarios, then the untested areas will be certainly left. That is why software testing is a risk-based activity. One cannot know where there may be bugs and where not. If a tester misses a serious bug and discovers it after the release, then the cost of this bug will be very high.</a:t>
            </a:r>
          </a:p>
          <a:p>
            <a:r>
              <a:rPr lang="en-US" dirty="0">
                <a:latin typeface="Cambria" panose="02040503050406030204" pitchFamily="18" charset="0"/>
                <a:ea typeface="Cambria" panose="02040503050406030204" pitchFamily="18" charset="0"/>
              </a:rPr>
              <a:t>Usually bugs do not appear one by one, sometimes they are interconnected. A tester should be careful when he has discovered one error during </a:t>
            </a:r>
            <a:r>
              <a:rPr lang="en-US" b="1" dirty="0">
                <a:latin typeface="Cambria" panose="02040503050406030204" pitchFamily="18" charset="0"/>
                <a:ea typeface="Cambria" panose="02040503050406030204" pitchFamily="18" charset="0"/>
                <a:hlinkClick r:id="rId2" tooltip="qatestlab.com"/>
              </a:rPr>
              <a:t>black box testing</a:t>
            </a:r>
            <a:r>
              <a:rPr lang="en-US" b="1" dirty="0">
                <a:latin typeface="Cambria" panose="02040503050406030204" pitchFamily="18" charset="0"/>
                <a:ea typeface="Cambria" panose="02040503050406030204" pitchFamily="18" charset="0"/>
              </a:rPr>
              <a:t> </a:t>
            </a:r>
            <a:r>
              <a:rPr lang="en-US" dirty="0">
                <a:latin typeface="Cambria" panose="02040503050406030204" pitchFamily="18" charset="0"/>
                <a:ea typeface="Cambria" panose="02040503050406030204" pitchFamily="18" charset="0"/>
              </a:rPr>
              <a:t>or </a:t>
            </a:r>
            <a:r>
              <a:rPr lang="en-US" b="1" dirty="0">
                <a:latin typeface="Cambria" panose="02040503050406030204" pitchFamily="18" charset="0"/>
                <a:ea typeface="Cambria" panose="02040503050406030204" pitchFamily="18" charset="0"/>
                <a:hlinkClick r:id="rId3" tooltip="qatestlab.com"/>
              </a:rPr>
              <a:t>usability testing</a:t>
            </a:r>
            <a:r>
              <a:rPr lang="en-US" dirty="0">
                <a:latin typeface="Cambria" panose="02040503050406030204" pitchFamily="18" charset="0"/>
                <a:ea typeface="Cambria" panose="02040503050406030204" pitchFamily="18" charset="0"/>
              </a:rPr>
              <a:t>, because nearby there may be several more bugs. It can be easily explained.</a:t>
            </a:r>
          </a:p>
          <a:p>
            <a:endParaRPr lang="en-IN"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5"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1354190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1077686"/>
          </a:xfrm>
        </p:spPr>
        <p:txBody>
          <a:bodyPr>
            <a:normAutofit fontScale="90000"/>
          </a:bodyPr>
          <a:lstStyle/>
          <a:p>
            <a:r>
              <a:rPr lang="en-US" b="1" dirty="0">
                <a:latin typeface="Cambria" panose="02040503050406030204" pitchFamily="18" charset="0"/>
                <a:ea typeface="Cambria" panose="02040503050406030204" pitchFamily="18" charset="0"/>
              </a:rPr>
              <a:t>Why May Bugs Follow Each Other?</a:t>
            </a:r>
            <a:br>
              <a:rPr lang="en-US" dirty="0">
                <a:latin typeface="Cambria" panose="02040503050406030204" pitchFamily="18" charset="0"/>
                <a:ea typeface="Cambria" panose="02040503050406030204" pitchFamily="18" charset="0"/>
              </a:rPr>
            </a:br>
            <a:endParaRPr lang="en-IN"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818104" y="2207623"/>
            <a:ext cx="10018713" cy="3931919"/>
          </a:xfrm>
        </p:spPr>
        <p:txBody>
          <a:bodyPr>
            <a:normAutofit/>
          </a:bodyPr>
          <a:lstStyle/>
          <a:p>
            <a:r>
              <a:rPr lang="en-US" dirty="0">
                <a:latin typeface="Cambria" panose="02040503050406030204" pitchFamily="18" charset="0"/>
                <a:ea typeface="Cambria" panose="02040503050406030204" pitchFamily="18" charset="0"/>
              </a:rPr>
              <a:t>It was a bad day for a programmer. </a:t>
            </a:r>
            <a:r>
              <a:rPr lang="en-US" dirty="0" err="1">
                <a:latin typeface="Cambria" panose="02040503050406030204" pitchFamily="18" charset="0"/>
                <a:ea typeface="Cambria" panose="02040503050406030204" pitchFamily="18" charset="0"/>
              </a:rPr>
              <a:t>Thedeveloper’s</a:t>
            </a:r>
            <a:r>
              <a:rPr lang="en-US" dirty="0">
                <a:latin typeface="Cambria" panose="02040503050406030204" pitchFamily="18" charset="0"/>
                <a:ea typeface="Cambria" panose="02040503050406030204" pitchFamily="18" charset="0"/>
              </a:rPr>
              <a:t> low spirit or a bad mood influences the quality of work. In such a case, the code will be raw.</a:t>
            </a:r>
          </a:p>
          <a:p>
            <a:r>
              <a:rPr lang="en-US" dirty="0">
                <a:latin typeface="Cambria" panose="02040503050406030204" pitchFamily="18" charset="0"/>
                <a:ea typeface="Cambria" panose="02040503050406030204" pitchFamily="18" charset="0"/>
              </a:rPr>
              <a:t>People are slaves of their habits. The developers may repeat the same mistake again and again.</a:t>
            </a:r>
          </a:p>
          <a:p>
            <a:r>
              <a:rPr lang="en-US" dirty="0">
                <a:latin typeface="Cambria" panose="02040503050406030204" pitchFamily="18" charset="0"/>
                <a:ea typeface="Cambria" panose="02040503050406030204" pitchFamily="18" charset="0"/>
              </a:rPr>
              <a:t>One bug may be only the tip of the iceberg. At first sight, some bugs may seem to be unrelated. But if one examines them closely and deep, he will find out that the whole design or architecture does not match the specification at all.</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2040439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779443"/>
          </a:xfrm>
        </p:spPr>
        <p:txBody>
          <a:bodyPr>
            <a:normAutofit/>
          </a:bodyPr>
          <a:lstStyle/>
          <a:p>
            <a:r>
              <a:rPr lang="en-IN" sz="2800" b="1" i="0" u="none" strike="noStrike" baseline="0" dirty="0">
                <a:latin typeface="Cambria" panose="02040503050406030204" pitchFamily="18" charset="0"/>
                <a:ea typeface="Cambria" panose="02040503050406030204" pitchFamily="18" charset="0"/>
              </a:rPr>
              <a:t>Software Testing Principles</a:t>
            </a:r>
            <a:endParaRPr lang="en-IN" sz="2800" b="1"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1484310" y="1586429"/>
            <a:ext cx="10018713" cy="4715219"/>
          </a:xfrm>
        </p:spPr>
        <p:txBody>
          <a:bodyPr>
            <a:normAutofit/>
          </a:bodyPr>
          <a:lstStyle/>
          <a:p>
            <a:pPr algn="l" fontAlgn="base">
              <a:buFont typeface="+mj-lt"/>
              <a:buAutoNum type="arabicPeriod"/>
            </a:pPr>
            <a:r>
              <a:rPr lang="en-US" sz="1500" b="0" i="0" dirty="0">
                <a:solidFill>
                  <a:srgbClr val="273239"/>
                </a:solidFill>
                <a:effectLst/>
                <a:latin typeface="Cambria" panose="02040503050406030204" pitchFamily="18" charset="0"/>
                <a:ea typeface="Cambria" panose="02040503050406030204" pitchFamily="18" charset="0"/>
              </a:rPr>
              <a:t>Testing shows the presence of defects</a:t>
            </a:r>
          </a:p>
          <a:p>
            <a:pPr algn="l" fontAlgn="base">
              <a:buFont typeface="+mj-lt"/>
              <a:buAutoNum type="arabicPeriod" startAt="2"/>
            </a:pPr>
            <a:r>
              <a:rPr lang="en-US" sz="1500" b="0" i="0" dirty="0">
                <a:solidFill>
                  <a:srgbClr val="273239"/>
                </a:solidFill>
                <a:effectLst/>
                <a:latin typeface="Cambria" panose="02040503050406030204" pitchFamily="18" charset="0"/>
                <a:ea typeface="Cambria" panose="02040503050406030204" pitchFamily="18" charset="0"/>
              </a:rPr>
              <a:t>Exhaustive testing is not possible</a:t>
            </a:r>
          </a:p>
          <a:p>
            <a:pPr algn="l" fontAlgn="base">
              <a:buFont typeface="+mj-lt"/>
              <a:buAutoNum type="arabicPeriod" startAt="3"/>
            </a:pPr>
            <a:r>
              <a:rPr lang="en-US" sz="1500" b="0" i="0" dirty="0">
                <a:solidFill>
                  <a:srgbClr val="273239"/>
                </a:solidFill>
                <a:effectLst/>
                <a:latin typeface="Cambria" panose="02040503050406030204" pitchFamily="18" charset="0"/>
                <a:ea typeface="Cambria" panose="02040503050406030204" pitchFamily="18" charset="0"/>
              </a:rPr>
              <a:t>Early testing</a:t>
            </a:r>
          </a:p>
          <a:p>
            <a:pPr algn="l" fontAlgn="base">
              <a:buFont typeface="+mj-lt"/>
              <a:buAutoNum type="arabicPeriod" startAt="4"/>
            </a:pPr>
            <a:r>
              <a:rPr lang="en-US" sz="1500" b="0" i="0" dirty="0">
                <a:solidFill>
                  <a:srgbClr val="273239"/>
                </a:solidFill>
                <a:effectLst/>
                <a:latin typeface="Cambria" panose="02040503050406030204" pitchFamily="18" charset="0"/>
                <a:ea typeface="Cambria" panose="02040503050406030204" pitchFamily="18" charset="0"/>
              </a:rPr>
              <a:t>Defect clustering</a:t>
            </a:r>
          </a:p>
          <a:p>
            <a:pPr algn="l" fontAlgn="base">
              <a:buFont typeface="+mj-lt"/>
              <a:buAutoNum type="arabicPeriod" startAt="5"/>
            </a:pPr>
            <a:r>
              <a:rPr lang="en-US" sz="1500" b="0" i="0" dirty="0">
                <a:solidFill>
                  <a:srgbClr val="273239"/>
                </a:solidFill>
                <a:effectLst/>
                <a:latin typeface="Cambria" panose="02040503050406030204" pitchFamily="18" charset="0"/>
                <a:ea typeface="Cambria" panose="02040503050406030204" pitchFamily="18" charset="0"/>
              </a:rPr>
              <a:t>Pesticide paradox</a:t>
            </a:r>
          </a:p>
          <a:p>
            <a:pPr algn="l" fontAlgn="base">
              <a:buFont typeface="+mj-lt"/>
              <a:buAutoNum type="arabicPeriod" startAt="6"/>
            </a:pPr>
            <a:r>
              <a:rPr lang="en-US" sz="1500" b="0" i="0" dirty="0">
                <a:solidFill>
                  <a:srgbClr val="273239"/>
                </a:solidFill>
                <a:effectLst/>
                <a:latin typeface="Cambria" panose="02040503050406030204" pitchFamily="18" charset="0"/>
                <a:ea typeface="Cambria" panose="02040503050406030204" pitchFamily="18" charset="0"/>
              </a:rPr>
              <a:t>Testing is context-dependent</a:t>
            </a:r>
          </a:p>
          <a:p>
            <a:pPr algn="l" fontAlgn="base">
              <a:buFont typeface="+mj-lt"/>
              <a:buAutoNum type="arabicPeriod" startAt="7"/>
            </a:pPr>
            <a:r>
              <a:rPr lang="en-US" sz="1500" b="0" i="0" dirty="0">
                <a:solidFill>
                  <a:srgbClr val="273239"/>
                </a:solidFill>
                <a:effectLst/>
                <a:latin typeface="Cambria" panose="02040503050406030204" pitchFamily="18" charset="0"/>
                <a:ea typeface="Cambria" panose="02040503050406030204" pitchFamily="18" charset="0"/>
              </a:rPr>
              <a:t>Absence of errors fallacy</a:t>
            </a:r>
          </a:p>
          <a:p>
            <a:pPr algn="l" fontAlgn="base">
              <a:buFont typeface="+mj-lt"/>
              <a:buAutoNum type="arabicPeriod" startAt="8"/>
            </a:pPr>
            <a:r>
              <a:rPr lang="en-US" sz="1500" b="0" i="0" dirty="0">
                <a:solidFill>
                  <a:srgbClr val="273239"/>
                </a:solidFill>
                <a:effectLst/>
                <a:latin typeface="Cambria" panose="02040503050406030204" pitchFamily="18" charset="0"/>
                <a:ea typeface="Cambria" panose="02040503050406030204" pitchFamily="18" charset="0"/>
              </a:rPr>
              <a:t>Testing Is a Risk-Based Activity</a:t>
            </a:r>
          </a:p>
          <a:p>
            <a:pPr algn="l" fontAlgn="base">
              <a:buFont typeface="+mj-lt"/>
              <a:buAutoNum type="arabicPeriod" startAt="9"/>
            </a:pPr>
            <a:r>
              <a:rPr lang="en-US" sz="1500" b="0" i="0" dirty="0">
                <a:solidFill>
                  <a:srgbClr val="273239"/>
                </a:solidFill>
                <a:effectLst/>
                <a:latin typeface="Cambria" panose="02040503050406030204" pitchFamily="18" charset="0"/>
                <a:ea typeface="Cambria" panose="02040503050406030204" pitchFamily="18" charset="0"/>
              </a:rPr>
              <a:t>Testing Cannot Prove Software Correctness</a:t>
            </a:r>
          </a:p>
          <a:p>
            <a:pPr algn="l" fontAlgn="base">
              <a:buFont typeface="+mj-lt"/>
              <a:buAutoNum type="arabicPeriod" startAt="10"/>
            </a:pPr>
            <a:r>
              <a:rPr lang="en-US" sz="1500" b="0" i="0" dirty="0">
                <a:solidFill>
                  <a:srgbClr val="273239"/>
                </a:solidFill>
                <a:effectLst/>
                <a:latin typeface="Cambria" panose="02040503050406030204" pitchFamily="18" charset="0"/>
                <a:ea typeface="Cambria" panose="02040503050406030204" pitchFamily="18" charset="0"/>
              </a:rPr>
              <a:t>Absence-of-Error Fallacy</a:t>
            </a:r>
          </a:p>
          <a:p>
            <a:pPr algn="l" fontAlgn="base">
              <a:buFont typeface="+mj-lt"/>
              <a:buAutoNum type="arabicPeriod" startAt="11"/>
            </a:pPr>
            <a:r>
              <a:rPr lang="en-US" sz="1500" b="0" i="0" dirty="0">
                <a:solidFill>
                  <a:srgbClr val="273239"/>
                </a:solidFill>
                <a:effectLst/>
                <a:latin typeface="Cambria" panose="02040503050406030204" pitchFamily="18" charset="0"/>
                <a:ea typeface="Cambria" panose="02040503050406030204" pitchFamily="18" charset="0"/>
              </a:rPr>
              <a:t>Automated Testing Complements Manual Testing</a:t>
            </a:r>
          </a:p>
          <a:p>
            <a:pPr algn="l" fontAlgn="base">
              <a:buFont typeface="+mj-lt"/>
              <a:buAutoNum type="arabicPeriod" startAt="12"/>
            </a:pPr>
            <a:r>
              <a:rPr lang="en-US" sz="1500" b="0" i="0" dirty="0">
                <a:solidFill>
                  <a:srgbClr val="273239"/>
                </a:solidFill>
                <a:effectLst/>
                <a:latin typeface="Cambria" panose="02040503050406030204" pitchFamily="18" charset="0"/>
                <a:ea typeface="Cambria" panose="02040503050406030204" pitchFamily="18" charset="0"/>
              </a:rPr>
              <a:t>Testing Is Iterative</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916237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355075"/>
            <a:ext cx="10018713" cy="4436125"/>
          </a:xfrm>
        </p:spPr>
        <p:txBody>
          <a:bodyPr>
            <a:normAutofit fontScale="85000" lnSpcReduction="10000"/>
          </a:bodyPr>
          <a:lstStyle/>
          <a:p>
            <a:pPr algn="l" fontAlgn="base">
              <a:lnSpc>
                <a:spcPct val="150000"/>
              </a:lnSpc>
              <a:buFont typeface="Arial" panose="020B0604020202020204" pitchFamily="34" charset="0"/>
              <a:buChar char="•"/>
            </a:pPr>
            <a:r>
              <a:rPr lang="en-US" sz="2000" b="1" i="0" dirty="0">
                <a:solidFill>
                  <a:srgbClr val="273239"/>
                </a:solidFill>
                <a:effectLst/>
                <a:latin typeface="Cambria" panose="02040503050406030204" pitchFamily="18" charset="0"/>
                <a:ea typeface="Cambria" panose="02040503050406030204" pitchFamily="18" charset="0"/>
              </a:rPr>
              <a:t>Testing shows the presence of defects:</a:t>
            </a:r>
            <a:r>
              <a:rPr lang="en-US" sz="2000" b="0" i="0" dirty="0">
                <a:solidFill>
                  <a:srgbClr val="273239"/>
                </a:solidFill>
                <a:effectLst/>
                <a:latin typeface="Cambria" panose="02040503050406030204" pitchFamily="18" charset="0"/>
                <a:ea typeface="Cambria" panose="02040503050406030204" pitchFamily="18" charset="0"/>
              </a:rPr>
              <a:t> The goal of software testing is to make the software fail. Software testing reduces the presence of defects. Software testing talks about the presence of defects and doesn’t talk about the absence of defects. Software testing can ensure that defects are present but it can not prove that software is defect-free. Even multiple testing can never ensure that software is 100% bug-free. Testing can reduce the number of defects but not remove all defects.</a:t>
            </a:r>
          </a:p>
          <a:p>
            <a:pPr algn="l" fontAlgn="base">
              <a:lnSpc>
                <a:spcPct val="150000"/>
              </a:lnSpc>
              <a:buFont typeface="Arial" panose="020B0604020202020204" pitchFamily="34" charset="0"/>
              <a:buChar char="•"/>
            </a:pPr>
            <a:r>
              <a:rPr lang="en-US" sz="2000" b="1" i="0" dirty="0">
                <a:solidFill>
                  <a:srgbClr val="273239"/>
                </a:solidFill>
                <a:effectLst/>
                <a:latin typeface="Cambria" panose="02040503050406030204" pitchFamily="18" charset="0"/>
                <a:ea typeface="Cambria" panose="02040503050406030204" pitchFamily="18" charset="0"/>
              </a:rPr>
              <a:t>Exhaustive testing is not possible:</a:t>
            </a:r>
            <a:r>
              <a:rPr lang="en-US" sz="2000" b="0" i="0" dirty="0">
                <a:solidFill>
                  <a:srgbClr val="273239"/>
                </a:solidFill>
                <a:effectLst/>
                <a:latin typeface="Cambria" panose="02040503050406030204" pitchFamily="18" charset="0"/>
                <a:ea typeface="Cambria" panose="02040503050406030204" pitchFamily="18" charset="0"/>
              </a:rPr>
              <a:t> It is the process of testing the functionality of the software in all possible inputs (valid or invalid) and pre-conditions is known as exhaustive testing. Exhaustive testing is impossible means the software can never test at every test case. It can test only some test cases and assume that the software is correct and it will produce the correct output in every test case. If the software will test every test case then it will take more cost, effort, etc., which is impractical.</a:t>
            </a:r>
          </a:p>
          <a:p>
            <a:pPr>
              <a:lnSpc>
                <a:spcPct val="150000"/>
              </a:lnSpc>
            </a:pPr>
            <a:endParaRPr lang="en-IN" sz="2000" dirty="0">
              <a:latin typeface="Cambria" panose="02040503050406030204" pitchFamily="18" charset="0"/>
              <a:ea typeface="Cambria" panose="020405030504060302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2421222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4228" y="892367"/>
            <a:ext cx="10048796" cy="4898834"/>
          </a:xfrm>
        </p:spPr>
        <p:txBody>
          <a:bodyPr/>
          <a:lstStyle/>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Early Testing:</a:t>
            </a:r>
            <a:r>
              <a:rPr lang="en-US" b="0" i="0" dirty="0">
                <a:solidFill>
                  <a:srgbClr val="273239"/>
                </a:solidFill>
                <a:effectLst/>
                <a:latin typeface="Cambria" panose="02040503050406030204" pitchFamily="18" charset="0"/>
                <a:ea typeface="Cambria" panose="02040503050406030204" pitchFamily="18" charset="0"/>
              </a:rPr>
              <a:t> To find the defect in the software, early test activity shall be started. The defect detected in the early phases of SDLC will be very less expensive. For better performance of software, software testing will start at the initial phase i.e. testing will perform at the </a:t>
            </a:r>
            <a:r>
              <a:rPr lang="en-US" b="0" i="0" u="sng" dirty="0">
                <a:solidFill>
                  <a:srgbClr val="273239"/>
                </a:solidFill>
                <a:effectLst/>
                <a:latin typeface="Cambria" panose="02040503050406030204" pitchFamily="18" charset="0"/>
                <a:ea typeface="Cambria" panose="02040503050406030204" pitchFamily="18" charset="0"/>
                <a:hlinkClick r:id="rId2"/>
              </a:rPr>
              <a:t>requirement analysis</a:t>
            </a:r>
            <a:r>
              <a:rPr lang="en-US" b="0" i="0" dirty="0">
                <a:solidFill>
                  <a:srgbClr val="273239"/>
                </a:solidFill>
                <a:effectLst/>
                <a:latin typeface="Cambria" panose="02040503050406030204" pitchFamily="18" charset="0"/>
                <a:ea typeface="Cambria" panose="02040503050406030204" pitchFamily="18" charset="0"/>
              </a:rPr>
              <a:t> phase.</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Defect clustering:</a:t>
            </a:r>
            <a:r>
              <a:rPr lang="en-US" b="0" i="0" dirty="0">
                <a:solidFill>
                  <a:srgbClr val="273239"/>
                </a:solidFill>
                <a:effectLst/>
                <a:latin typeface="Cambria" panose="02040503050406030204" pitchFamily="18" charset="0"/>
                <a:ea typeface="Cambria" panose="02040503050406030204" pitchFamily="18" charset="0"/>
              </a:rPr>
              <a:t> In a project, a small number of modules can contain most of the defects. The Pareto Principle for software testing states that 80% of software defects come from 20% of modules.</a:t>
            </a:r>
          </a:p>
          <a:p>
            <a:endParaRPr lang="en-IN"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4"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2921638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990601"/>
            <a:ext cx="10018713" cy="4800600"/>
          </a:xfrm>
        </p:spPr>
        <p:txBody>
          <a:bodyPr/>
          <a:lstStyle/>
          <a:p>
            <a:pPr marL="0" indent="0">
              <a:lnSpc>
                <a:spcPct val="150000"/>
              </a:lnSpc>
              <a:buNone/>
            </a:pPr>
            <a:r>
              <a:rPr lang="en-US" b="1" dirty="0">
                <a:latin typeface="Cambria" panose="02040503050406030204" pitchFamily="18" charset="0"/>
                <a:ea typeface="Cambria" panose="02040503050406030204" pitchFamily="18" charset="0"/>
              </a:rPr>
              <a:t>What is software testing?</a:t>
            </a:r>
          </a:p>
          <a:p>
            <a:pPr>
              <a:lnSpc>
                <a:spcPct val="150000"/>
              </a:lnSpc>
            </a:pPr>
            <a:r>
              <a:rPr lang="en-US" dirty="0">
                <a:latin typeface="Cambria" panose="02040503050406030204" pitchFamily="18" charset="0"/>
                <a:ea typeface="Cambria" panose="02040503050406030204" pitchFamily="18" charset="0"/>
              </a:rPr>
              <a:t>Software testing is the process of assessing the functionality of a </a:t>
            </a:r>
            <a:r>
              <a:rPr lang="en-US" u="sng" dirty="0">
                <a:latin typeface="Cambria" panose="02040503050406030204" pitchFamily="18" charset="0"/>
                <a:ea typeface="Cambria" panose="02040503050406030204" pitchFamily="18" charset="0"/>
                <a:hlinkClick r:id="rId2"/>
              </a:rPr>
              <a:t>software</a:t>
            </a:r>
            <a:r>
              <a:rPr lang="en-US" dirty="0">
                <a:latin typeface="Cambria" panose="02040503050406030204" pitchFamily="18" charset="0"/>
                <a:ea typeface="Cambria" panose="02040503050406030204" pitchFamily="18" charset="0"/>
              </a:rPr>
              <a:t> program. The process checks for errors and gaps and whether the outcome of the application matches desired expectations before the software is installed and goes live.</a:t>
            </a:r>
          </a:p>
          <a:p>
            <a:endParaRPr lang="en-IN"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4"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2522230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3210" y="990601"/>
            <a:ext cx="10059813" cy="4800600"/>
          </a:xfrm>
        </p:spPr>
        <p:txBody>
          <a:bodyPr>
            <a:normAutofit/>
          </a:bodyPr>
          <a:lstStyle/>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Pesticide paradox:</a:t>
            </a:r>
            <a:r>
              <a:rPr lang="en-US" b="0" i="0" dirty="0">
                <a:solidFill>
                  <a:srgbClr val="273239"/>
                </a:solidFill>
                <a:effectLst/>
                <a:latin typeface="Cambria" panose="02040503050406030204" pitchFamily="18" charset="0"/>
                <a:ea typeface="Cambria" panose="02040503050406030204" pitchFamily="18" charset="0"/>
              </a:rPr>
              <a:t> Repeating the same test cases, again and again, will not find new bugs. So it is necessary to review the test cases and add or update test cases to find new bugs.</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Testing is context-dependent:</a:t>
            </a:r>
            <a:r>
              <a:rPr lang="en-US" b="0" i="0" dirty="0">
                <a:solidFill>
                  <a:srgbClr val="273239"/>
                </a:solidFill>
                <a:effectLst/>
                <a:latin typeface="Cambria" panose="02040503050406030204" pitchFamily="18" charset="0"/>
                <a:ea typeface="Cambria" panose="02040503050406030204" pitchFamily="18" charset="0"/>
              </a:rPr>
              <a:t> The testing approach depends on the context of the software developed. Different types of software need to perform different types of testing. For example, The testing of the e-commerce site is different from the testing of the Android application.</a:t>
            </a:r>
          </a:p>
          <a:p>
            <a:pPr>
              <a:lnSpc>
                <a:spcPct val="150000"/>
              </a:lnSpc>
            </a:pPr>
            <a:endParaRPr lang="en-IN" dirty="0">
              <a:latin typeface="Cambria" panose="02040503050406030204" pitchFamily="18" charset="0"/>
              <a:ea typeface="Cambria" panose="020405030504060302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31354111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090671"/>
            <a:ext cx="10018713" cy="4700530"/>
          </a:xfrm>
        </p:spPr>
        <p:txBody>
          <a:bodyPr>
            <a:normAutofit lnSpcReduction="10000"/>
          </a:bodyPr>
          <a:lstStyle/>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Absence of errors fallacy:</a:t>
            </a:r>
            <a:r>
              <a:rPr lang="en-US" b="0" i="0" dirty="0">
                <a:solidFill>
                  <a:srgbClr val="273239"/>
                </a:solidFill>
                <a:effectLst/>
                <a:latin typeface="Cambria" panose="02040503050406030204" pitchFamily="18" charset="0"/>
                <a:ea typeface="Cambria" panose="02040503050406030204" pitchFamily="18" charset="0"/>
              </a:rPr>
              <a:t> If a built software is 99% bug-free but does not follow the user requirement then it is unusable. It is not only necessary that software is 99% bug-free but it is also mandatory to fulfill all the customer requirements.</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Testing Is a Risk-Based Activity: </a:t>
            </a:r>
            <a:r>
              <a:rPr lang="en-US" b="0" i="0" dirty="0">
                <a:solidFill>
                  <a:srgbClr val="273239"/>
                </a:solidFill>
                <a:effectLst/>
                <a:latin typeface="Cambria" panose="02040503050406030204" pitchFamily="18" charset="0"/>
                <a:ea typeface="Cambria" panose="02040503050406030204" pitchFamily="18" charset="0"/>
              </a:rPr>
              <a:t>Testing efforts should be prioritized according to the risks associated with different features or functionalities. Focus testing on areas that are critical to the success of the application.</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938464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211855"/>
            <a:ext cx="10018713" cy="4579345"/>
          </a:xfrm>
        </p:spPr>
        <p:txBody>
          <a:bodyPr>
            <a:normAutofit/>
          </a:bodyPr>
          <a:lstStyle/>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Testing Cannot Prove Software Correctness:</a:t>
            </a:r>
            <a:r>
              <a:rPr lang="en-US" b="0" i="0" dirty="0">
                <a:solidFill>
                  <a:srgbClr val="273239"/>
                </a:solidFill>
                <a:effectLst/>
                <a:latin typeface="Cambria" panose="02040503050406030204" pitchFamily="18" charset="0"/>
                <a:ea typeface="Cambria" panose="02040503050406030204" pitchFamily="18" charset="0"/>
              </a:rPr>
              <a:t> Testing demonstrates the presence of defects but cannot prove that the software is entirely correct. It provides confidence in the software’s behavior within the scope of the tests performed.</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Absence-of-Error Fallacy:</a:t>
            </a:r>
            <a:r>
              <a:rPr lang="en-US" b="0" i="0" dirty="0">
                <a:solidFill>
                  <a:srgbClr val="273239"/>
                </a:solidFill>
                <a:effectLst/>
                <a:latin typeface="Cambria" panose="02040503050406030204" pitchFamily="18" charset="0"/>
                <a:ea typeface="Cambria" panose="02040503050406030204" pitchFamily="18" charset="0"/>
              </a:rPr>
              <a:t> The absence of detected defects does not proof that the software is error-free. It implies that the testing process has not found any issues within the defined scope and constraints</a:t>
            </a:r>
          </a:p>
          <a:p>
            <a:pPr>
              <a:lnSpc>
                <a:spcPct val="150000"/>
              </a:lnSpc>
            </a:pPr>
            <a:endParaRPr lang="en-IN" dirty="0">
              <a:latin typeface="Cambria" panose="02040503050406030204" pitchFamily="18" charset="0"/>
              <a:ea typeface="Cambria" panose="020405030504060302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3377041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861851"/>
            <a:ext cx="10018713" cy="3929349"/>
          </a:xfrm>
        </p:spPr>
        <p:txBody>
          <a:bodyPr/>
          <a:lstStyle/>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Automated Testing Complements Manual Testing:</a:t>
            </a:r>
            <a:r>
              <a:rPr lang="en-US" b="0" i="0" dirty="0">
                <a:solidFill>
                  <a:srgbClr val="273239"/>
                </a:solidFill>
                <a:effectLst/>
                <a:latin typeface="Cambria" panose="02040503050406030204" pitchFamily="18" charset="0"/>
                <a:ea typeface="Cambria" panose="02040503050406030204" pitchFamily="18" charset="0"/>
              </a:rPr>
              <a:t> Combining Both automated and manual testing allows for more comprehensive test coverage.</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Testing Is Iterative</a:t>
            </a:r>
            <a:r>
              <a:rPr lang="en-US" b="0" i="0" dirty="0">
                <a:solidFill>
                  <a:srgbClr val="273239"/>
                </a:solidFill>
                <a:effectLst/>
                <a:latin typeface="Cambria" panose="02040503050406030204" pitchFamily="18" charset="0"/>
                <a:ea typeface="Cambria" panose="02040503050406030204" pitchFamily="18" charset="0"/>
              </a:rPr>
              <a:t>: Testing is an iterative process that continues throughout the software development life cycle.</a:t>
            </a:r>
          </a:p>
          <a:p>
            <a:pPr>
              <a:lnSpc>
                <a:spcPct val="150000"/>
              </a:lnSpc>
            </a:pPr>
            <a:endParaRPr lang="en-IN" dirty="0">
              <a:latin typeface="Cambria" panose="02040503050406030204" pitchFamily="18" charset="0"/>
              <a:ea typeface="Cambria" panose="020405030504060302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10697821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1"/>
            <a:ext cx="9749746" cy="692332"/>
          </a:xfrm>
        </p:spPr>
        <p:txBody>
          <a:bodyPr/>
          <a:lstStyle/>
          <a:p>
            <a:r>
              <a:rPr lang="en-US" sz="1800" b="1" i="0" u="none" strike="noStrike" baseline="0" dirty="0">
                <a:latin typeface="Cambria" panose="02040503050406030204" pitchFamily="18" charset="0"/>
                <a:ea typeface="Cambria" panose="02040503050406030204" pitchFamily="18" charset="0"/>
              </a:rPr>
              <a:t>The Tester's Role in a Software Development Organization</a:t>
            </a:r>
            <a:endParaRPr lang="en-IN" b="1"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1484312" y="1828801"/>
            <a:ext cx="10018711" cy="3962400"/>
          </a:xfrm>
        </p:spPr>
        <p:txBody>
          <a:bodyPr>
            <a:normAutofit fontScale="77500" lnSpcReduction="20000"/>
          </a:bodyPr>
          <a:lstStyle/>
          <a:p>
            <a:pPr algn="l">
              <a:lnSpc>
                <a:spcPct val="150000"/>
              </a:lnSpc>
            </a:pPr>
            <a:r>
              <a:rPr lang="en-US" b="0" i="0" dirty="0">
                <a:solidFill>
                  <a:srgbClr val="555555"/>
                </a:solidFill>
                <a:effectLst/>
                <a:latin typeface="Cambria" panose="02040503050406030204" pitchFamily="18" charset="0"/>
                <a:ea typeface="Cambria" panose="02040503050406030204" pitchFamily="18" charset="0"/>
              </a:rPr>
              <a:t>The tester’s job is to</a:t>
            </a:r>
          </a:p>
          <a:p>
            <a:pPr marL="914400" algn="just">
              <a:lnSpc>
                <a:spcPct val="150000"/>
              </a:lnSpc>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Reveal defects,</a:t>
            </a:r>
          </a:p>
          <a:p>
            <a:pPr marL="914400" algn="just">
              <a:lnSpc>
                <a:spcPct val="150000"/>
              </a:lnSpc>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Find weak points,</a:t>
            </a:r>
          </a:p>
          <a:p>
            <a:pPr marL="914400" algn="just">
              <a:lnSpc>
                <a:spcPct val="150000"/>
              </a:lnSpc>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Inconsistent behavior,</a:t>
            </a:r>
          </a:p>
          <a:p>
            <a:pPr marL="914400" algn="just">
              <a:lnSpc>
                <a:spcPct val="150000"/>
              </a:lnSpc>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Circumstances where the software does not work as expected</a:t>
            </a:r>
            <a:r>
              <a:rPr lang="en-US" b="0" i="0" dirty="0">
                <a:solidFill>
                  <a:srgbClr val="555555"/>
                </a:solidFill>
                <a:effectLst/>
                <a:latin typeface="Source Sans Pro" panose="020B0503030403020204" pitchFamily="34" charset="0"/>
              </a:rPr>
              <a:t>.</a:t>
            </a:r>
          </a:p>
          <a:p>
            <a:pPr marL="914400" algn="just">
              <a:lnSpc>
                <a:spcPct val="150000"/>
              </a:lnSpc>
              <a:buFont typeface="Arial" panose="020B0604020202020204" pitchFamily="34" charset="0"/>
              <a:buChar char="•"/>
            </a:pPr>
            <a:r>
              <a:rPr lang="en-US" b="0" i="0" dirty="0">
                <a:solidFill>
                  <a:srgbClr val="555555"/>
                </a:solidFill>
                <a:effectLst/>
                <a:latin typeface="Source Sans Pro" panose="020B0503030403020204" pitchFamily="34" charset="0"/>
              </a:rPr>
              <a:t>It is difficult for developers to effectively test their own code. A tester needs very good programming experience in order to understand how code is constructed, and to know where and what types of, defects could occur.</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35963234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3378" y="990601"/>
            <a:ext cx="9949645" cy="4800600"/>
          </a:xfrm>
        </p:spPr>
        <p:txBody>
          <a:bodyPr>
            <a:normAutofit fontScale="85000" lnSpcReduction="20000"/>
          </a:bodyPr>
          <a:lstStyle/>
          <a:p>
            <a:pPr algn="l">
              <a:lnSpc>
                <a:spcPct val="150000"/>
              </a:lnSpc>
            </a:pPr>
            <a:r>
              <a:rPr lang="en-US" b="0" i="0" dirty="0">
                <a:solidFill>
                  <a:srgbClr val="555555"/>
                </a:solidFill>
                <a:effectLst/>
                <a:latin typeface="Cambria" panose="02040503050406030204" pitchFamily="18" charset="0"/>
                <a:ea typeface="Cambria" panose="02040503050406030204" pitchFamily="18" charset="0"/>
              </a:rPr>
              <a:t>A tester should work with the </a:t>
            </a:r>
            <a:r>
              <a:rPr lang="en-US" b="1" i="1" dirty="0">
                <a:solidFill>
                  <a:srgbClr val="555555"/>
                </a:solidFill>
                <a:effectLst/>
                <a:latin typeface="Cambria" panose="02040503050406030204" pitchFamily="18" charset="0"/>
                <a:ea typeface="Cambria" panose="02040503050406030204" pitchFamily="18" charset="0"/>
              </a:rPr>
              <a:t>developers</a:t>
            </a:r>
            <a:r>
              <a:rPr lang="en-US" b="0" i="0" dirty="0">
                <a:solidFill>
                  <a:srgbClr val="555555"/>
                </a:solidFill>
                <a:effectLst/>
                <a:latin typeface="Cambria" panose="02040503050406030204" pitchFamily="18" charset="0"/>
                <a:ea typeface="Cambria" panose="02040503050406030204" pitchFamily="18" charset="0"/>
              </a:rPr>
              <a:t> to produce high-quality software that meets the customers’ requirements.</a:t>
            </a:r>
          </a:p>
          <a:p>
            <a:pPr algn="l">
              <a:lnSpc>
                <a:spcPct val="150000"/>
              </a:lnSpc>
            </a:pPr>
            <a:r>
              <a:rPr lang="en-US" b="0" i="0" dirty="0">
                <a:solidFill>
                  <a:srgbClr val="555555"/>
                </a:solidFill>
                <a:effectLst/>
                <a:latin typeface="Cambria" panose="02040503050406030204" pitchFamily="18" charset="0"/>
                <a:ea typeface="Cambria" panose="02040503050406030204" pitchFamily="18" charset="0"/>
              </a:rPr>
              <a:t>Teams of testers and developers are very common in industry, and projects should have a correct developer/tester ratio. The ratio will vary depending on</a:t>
            </a:r>
          </a:p>
          <a:p>
            <a:pPr marL="914400" algn="just">
              <a:lnSpc>
                <a:spcPct val="150000"/>
              </a:lnSpc>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Available resources,</a:t>
            </a:r>
          </a:p>
          <a:p>
            <a:pPr marL="914400" algn="just">
              <a:lnSpc>
                <a:spcPct val="150000"/>
              </a:lnSpc>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Type of project,</a:t>
            </a:r>
          </a:p>
          <a:p>
            <a:pPr marL="914400" algn="just">
              <a:lnSpc>
                <a:spcPct val="150000"/>
              </a:lnSpc>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TMM level.(Test Maturity Model)</a:t>
            </a:r>
          </a:p>
          <a:p>
            <a:pPr marL="914400" algn="just">
              <a:lnSpc>
                <a:spcPct val="150000"/>
              </a:lnSpc>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Nature of the project</a:t>
            </a:r>
          </a:p>
          <a:p>
            <a:pPr marL="914400" algn="just">
              <a:lnSpc>
                <a:spcPct val="150000"/>
              </a:lnSpc>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Project Schedules</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642905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27084" y="685800"/>
            <a:ext cx="3899972" cy="990601"/>
          </a:xfrm>
        </p:spPr>
        <p:txBody>
          <a:bodyPr>
            <a:normAutofit/>
          </a:bodyPr>
          <a:lstStyle/>
          <a:p>
            <a:r>
              <a:rPr lang="en-IN" sz="2400" b="1" i="0" u="none" strike="noStrike" baseline="0" dirty="0">
                <a:latin typeface="Cambria" panose="02040503050406030204" pitchFamily="18" charset="0"/>
                <a:ea typeface="Cambria" panose="02040503050406030204" pitchFamily="18" charset="0"/>
              </a:rPr>
              <a:t>Origins</a:t>
            </a:r>
            <a:br>
              <a:rPr lang="en-IN" sz="2400" b="1" i="0" u="none" strike="noStrike" baseline="0" dirty="0">
                <a:latin typeface="Cambria" panose="02040503050406030204" pitchFamily="18" charset="0"/>
                <a:ea typeface="Cambria" panose="02040503050406030204" pitchFamily="18" charset="0"/>
              </a:rPr>
            </a:br>
            <a:r>
              <a:rPr lang="en-IN" sz="2400" b="1" i="0" u="none" strike="noStrike" baseline="0" dirty="0">
                <a:latin typeface="Cambria" panose="02040503050406030204" pitchFamily="18" charset="0"/>
                <a:ea typeface="Cambria" panose="02040503050406030204" pitchFamily="18" charset="0"/>
              </a:rPr>
              <a:t>of Defects</a:t>
            </a:r>
            <a:endParaRPr lang="en-IN" sz="2400" b="1"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1443210" y="1676401"/>
            <a:ext cx="10059813" cy="4114799"/>
          </a:xfrm>
        </p:spPr>
        <p:txBody>
          <a:bodyPr/>
          <a:lstStyle/>
          <a:p>
            <a:r>
              <a:rPr lang="en-US" b="0" i="0" dirty="0">
                <a:solidFill>
                  <a:srgbClr val="333333"/>
                </a:solidFill>
                <a:effectLst/>
                <a:latin typeface="Times New Roman" panose="02020603050405020304" pitchFamily="18" charset="0"/>
              </a:rPr>
              <a:t>The term </a:t>
            </a:r>
            <a:r>
              <a:rPr lang="en-US" b="0" i="1" dirty="0">
                <a:solidFill>
                  <a:srgbClr val="333333"/>
                </a:solidFill>
                <a:effectLst/>
                <a:latin typeface="Times New Roman" panose="02020603050405020304" pitchFamily="18" charset="0"/>
              </a:rPr>
              <a:t>defect</a:t>
            </a:r>
            <a:r>
              <a:rPr lang="en-US" b="0" i="0" dirty="0">
                <a:solidFill>
                  <a:srgbClr val="333333"/>
                </a:solidFill>
                <a:effectLst/>
                <a:latin typeface="Times New Roman" panose="02020603050405020304" pitchFamily="18" charset="0"/>
              </a:rPr>
              <a:t> and its relationship to the terms </a:t>
            </a:r>
            <a:r>
              <a:rPr lang="en-US" b="0" i="1" dirty="0">
                <a:solidFill>
                  <a:srgbClr val="333333"/>
                </a:solidFill>
                <a:effectLst/>
                <a:latin typeface="Times New Roman" panose="02020603050405020304" pitchFamily="18" charset="0"/>
              </a:rPr>
              <a:t>error</a:t>
            </a:r>
            <a:r>
              <a:rPr lang="en-US" b="0" i="0" dirty="0">
                <a:solidFill>
                  <a:srgbClr val="333333"/>
                </a:solidFill>
                <a:effectLst/>
                <a:latin typeface="Times New Roman" panose="02020603050405020304" pitchFamily="18" charset="0"/>
              </a:rPr>
              <a:t> and </a:t>
            </a:r>
            <a:r>
              <a:rPr lang="en-US" b="0" i="1" dirty="0">
                <a:solidFill>
                  <a:srgbClr val="333333"/>
                </a:solidFill>
                <a:effectLst/>
                <a:latin typeface="Times New Roman" panose="02020603050405020304" pitchFamily="18" charset="0"/>
              </a:rPr>
              <a:t>failure</a:t>
            </a:r>
            <a:r>
              <a:rPr lang="en-US" b="0" i="0" dirty="0">
                <a:solidFill>
                  <a:srgbClr val="333333"/>
                </a:solidFill>
                <a:effectLst/>
                <a:latin typeface="Times New Roman" panose="02020603050405020304" pitchFamily="18" charset="0"/>
              </a:rPr>
              <a:t> in the context of the software development domain. Defects have detrimental affects on software users, and software engineers work very hard to produce high-quality software with a low number of defects. But even under the best of development circumstances errors are made, resulting in defects being injected in the software during the phases of the software life cycle. Defects as shown in figure stem from the following sources</a:t>
            </a:r>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38182867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8263C5BF-8512-3AF3-026C-C683A41AF21D}"/>
              </a:ext>
            </a:extLst>
          </p:cNvPr>
          <p:cNvPicPr>
            <a:picLocks noGrp="1" noChangeAspect="1"/>
          </p:cNvPicPr>
          <p:nvPr>
            <p:ph idx="1"/>
          </p:nvPr>
        </p:nvPicPr>
        <p:blipFill>
          <a:blip r:embed="rId2"/>
          <a:stretch>
            <a:fillRect/>
          </a:stretch>
        </p:blipFill>
        <p:spPr>
          <a:xfrm>
            <a:off x="2240970" y="1079654"/>
            <a:ext cx="8203020" cy="4447142"/>
          </a:xfr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4"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13464690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990601"/>
          </a:xfrm>
        </p:spPr>
        <p:txBody>
          <a:bodyPr/>
          <a:lstStyle/>
          <a:p>
            <a:r>
              <a:rPr lang="en-IN" dirty="0"/>
              <a:t>Cost of defects</a:t>
            </a:r>
          </a:p>
        </p:txBody>
      </p:sp>
      <p:sp>
        <p:nvSpPr>
          <p:cNvPr id="3" name="Content Placeholder 2"/>
          <p:cNvSpPr>
            <a:spLocks noGrp="1"/>
          </p:cNvSpPr>
          <p:nvPr>
            <p:ph idx="1"/>
          </p:nvPr>
        </p:nvSpPr>
        <p:spPr>
          <a:xfrm>
            <a:off x="1484310" y="1972019"/>
            <a:ext cx="10018713" cy="3999123"/>
          </a:xfrm>
        </p:spPr>
        <p:txBody>
          <a:bodyPr>
            <a:normAutofit fontScale="70000" lnSpcReduction="20000"/>
          </a:bodyPr>
          <a:lstStyle/>
          <a:p>
            <a:pPr algn="l">
              <a:lnSpc>
                <a:spcPct val="160000"/>
              </a:lnSpc>
            </a:pPr>
            <a:r>
              <a:rPr lang="en-US" b="0" i="0" dirty="0">
                <a:solidFill>
                  <a:srgbClr val="5D5F64"/>
                </a:solidFill>
                <a:effectLst/>
                <a:latin typeface="Source Sans Pro" panose="020B0503030403020204" pitchFamily="34" charset="0"/>
              </a:rPr>
              <a:t>The cost of defects identified during Software Testing, completely depends on the impact of the defects found. The earlier the defect is found, easier and less costly it is to fix these defects. For instance, if there is a defect found in the project requirement specifications and analysis, then it is relatively cheaper to fix it.</a:t>
            </a:r>
          </a:p>
          <a:p>
            <a:pPr algn="l">
              <a:lnSpc>
                <a:spcPct val="160000"/>
              </a:lnSpc>
            </a:pPr>
            <a:r>
              <a:rPr lang="en-US" b="0" i="0" dirty="0">
                <a:solidFill>
                  <a:srgbClr val="5D5F64"/>
                </a:solidFill>
                <a:effectLst/>
                <a:latin typeface="Source Sans Pro" panose="020B0503030403020204" pitchFamily="34" charset="0"/>
              </a:rPr>
              <a:t>Similarly, if the defects or failures are found in the design of the software, then the product design is corrected and then re-issued. However, if these defects somehow get missed by testers and if they are identified during the user acceptance phase, then it can be way too expensive to fix such type of errors.</a:t>
            </a:r>
          </a:p>
          <a:p>
            <a:pPr algn="l">
              <a:lnSpc>
                <a:spcPct val="160000"/>
              </a:lnSpc>
            </a:pPr>
            <a:r>
              <a:rPr lang="en-US" b="0" i="0" dirty="0">
                <a:solidFill>
                  <a:srgbClr val="5D5F64"/>
                </a:solidFill>
                <a:effectLst/>
                <a:latin typeface="Source Sans Pro" panose="020B0503030403020204" pitchFamily="34" charset="0"/>
              </a:rPr>
              <a:t>If during the software development process, an error is made and the consequent defect is detected in the requirements phase itself, then it is relatively cheaper to fix it. This is because the software is not yet in developing stage and it is easy to make requirement specified changes.</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pic>
        <p:nvPicPr>
          <p:cNvPr id="7" name="Picture 6">
            <a:extLst>
              <a:ext uri="{FF2B5EF4-FFF2-40B4-BE49-F238E27FC236}">
                <a16:creationId xmlns:a16="http://schemas.microsoft.com/office/drawing/2014/main" id="{137BFE2A-B93B-5A89-1AF6-616FCA512D85}"/>
              </a:ext>
            </a:extLst>
          </p:cNvPr>
          <p:cNvPicPr>
            <a:picLocks noChangeAspect="1"/>
          </p:cNvPicPr>
          <p:nvPr/>
        </p:nvPicPr>
        <p:blipFill>
          <a:blip r:embed="rId4"/>
          <a:stretch>
            <a:fillRect/>
          </a:stretch>
        </p:blipFill>
        <p:spPr>
          <a:xfrm>
            <a:off x="8281602" y="421274"/>
            <a:ext cx="2952455" cy="1503821"/>
          </a:xfrm>
          <a:prstGeom prst="rect">
            <a:avLst/>
          </a:prstGeom>
        </p:spPr>
      </p:pic>
    </p:spTree>
    <p:extLst>
      <p:ext uri="{BB962C8B-B14F-4D97-AF65-F5344CB8AC3E}">
        <p14:creationId xmlns:p14="http://schemas.microsoft.com/office/powerpoint/2010/main" val="23934685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209320"/>
            <a:ext cx="10018713" cy="1473611"/>
          </a:xfrm>
        </p:spPr>
        <p:txBody>
          <a:bodyPr>
            <a:normAutofit fontScale="90000"/>
          </a:bodyPr>
          <a:lstStyle/>
          <a:p>
            <a:br>
              <a:rPr lang="en-US" b="1" i="0" dirty="0">
                <a:solidFill>
                  <a:srgbClr val="444444"/>
                </a:solidFill>
                <a:effectLst/>
                <a:latin typeface="Open Sans" panose="020B0606030504020204" pitchFamily="34" charset="0"/>
              </a:rPr>
            </a:br>
            <a:r>
              <a:rPr lang="en-IN" b="1" i="0" dirty="0">
                <a:solidFill>
                  <a:srgbClr val="444444"/>
                </a:solidFill>
                <a:effectLst/>
                <a:latin typeface="Cambria" panose="02040503050406030204" pitchFamily="18" charset="0"/>
                <a:ea typeface="Cambria" panose="02040503050406030204" pitchFamily="18" charset="0"/>
              </a:rPr>
              <a:t>Defect Classes,</a:t>
            </a:r>
            <a:r>
              <a:rPr lang="en-US" b="1" i="0" dirty="0">
                <a:solidFill>
                  <a:srgbClr val="444444"/>
                </a:solidFill>
                <a:effectLst/>
                <a:latin typeface="Cambria" panose="02040503050406030204" pitchFamily="18" charset="0"/>
                <a:ea typeface="Cambria" panose="02040503050406030204" pitchFamily="18" charset="0"/>
              </a:rPr>
              <a:t>the Defect Repository, and Test Design</a:t>
            </a:r>
            <a:br>
              <a:rPr lang="en-IN" b="1" i="0" dirty="0">
                <a:solidFill>
                  <a:srgbClr val="444444"/>
                </a:solidFill>
                <a:effectLst/>
                <a:latin typeface="Open Sans" panose="020B0606030504020204" pitchFamily="34" charset="0"/>
              </a:rPr>
            </a:br>
            <a:endParaRPr lang="en-IN" dirty="0"/>
          </a:p>
        </p:txBody>
      </p:sp>
      <p:sp>
        <p:nvSpPr>
          <p:cNvPr id="3" name="Content Placeholder 2"/>
          <p:cNvSpPr>
            <a:spLocks noGrp="1"/>
          </p:cNvSpPr>
          <p:nvPr>
            <p:ph idx="1"/>
          </p:nvPr>
        </p:nvSpPr>
        <p:spPr>
          <a:xfrm>
            <a:off x="1484310" y="1682931"/>
            <a:ext cx="10018713" cy="4684818"/>
          </a:xfrm>
        </p:spPr>
        <p:txBody>
          <a:bodyPr>
            <a:normAutofit fontScale="40000" lnSpcReduction="20000"/>
          </a:bodyPr>
          <a:lstStyle/>
          <a:p>
            <a:pPr algn="l">
              <a:lnSpc>
                <a:spcPct val="170000"/>
              </a:lnSpc>
            </a:pPr>
            <a:r>
              <a:rPr lang="en-US" sz="3400" b="0" i="0" dirty="0">
                <a:solidFill>
                  <a:srgbClr val="555555"/>
                </a:solidFill>
                <a:effectLst/>
                <a:latin typeface="Cambria" panose="02040503050406030204" pitchFamily="18" charset="0"/>
                <a:ea typeface="Cambria" panose="02040503050406030204" pitchFamily="18" charset="0"/>
              </a:rPr>
              <a:t>Defects can be classified in many ways. It is important for an organization to follow a single classification scheme and apply it to all projects.</a:t>
            </a:r>
          </a:p>
          <a:p>
            <a:pPr algn="l">
              <a:lnSpc>
                <a:spcPct val="170000"/>
              </a:lnSpc>
            </a:pPr>
            <a:r>
              <a:rPr lang="en-US" sz="3400" b="0" i="0" dirty="0">
                <a:solidFill>
                  <a:srgbClr val="555555"/>
                </a:solidFill>
                <a:effectLst/>
                <a:latin typeface="Cambria" panose="02040503050406030204" pitchFamily="18" charset="0"/>
                <a:ea typeface="Cambria" panose="02040503050406030204" pitchFamily="18" charset="0"/>
              </a:rPr>
              <a:t>Some defects will fit into more than one class or category. Because of this problem, developers, testers, and SQA staff should try to be as consistent as possible when recording defect data.</a:t>
            </a:r>
          </a:p>
          <a:p>
            <a:pPr algn="l">
              <a:lnSpc>
                <a:spcPct val="170000"/>
              </a:lnSpc>
            </a:pPr>
            <a:r>
              <a:rPr lang="en-US" sz="3400" b="0" i="0" dirty="0">
                <a:solidFill>
                  <a:srgbClr val="555555"/>
                </a:solidFill>
                <a:effectLst/>
                <a:latin typeface="Cambria" panose="02040503050406030204" pitchFamily="18" charset="0"/>
                <a:ea typeface="Cambria" panose="02040503050406030204" pitchFamily="18" charset="0"/>
              </a:rPr>
              <a:t>The defect types and frequency of occurrence should be used in test planning, and test design. Execution-based testing strategies should be selected that have the strongest possibility of detecting particular types of defects. The four classes of defects are as follows,</a:t>
            </a:r>
          </a:p>
          <a:p>
            <a:pPr marL="914400" algn="just">
              <a:lnSpc>
                <a:spcPct val="170000"/>
              </a:lnSpc>
              <a:buFont typeface="Arial" panose="020B0604020202020204" pitchFamily="34" charset="0"/>
              <a:buChar char="•"/>
            </a:pPr>
            <a:r>
              <a:rPr lang="en-US" sz="3400" b="0" i="0" dirty="0">
                <a:solidFill>
                  <a:srgbClr val="555555"/>
                </a:solidFill>
                <a:effectLst/>
                <a:latin typeface="Cambria" panose="02040503050406030204" pitchFamily="18" charset="0"/>
                <a:ea typeface="Cambria" panose="02040503050406030204" pitchFamily="18" charset="0"/>
              </a:rPr>
              <a:t>Requirements and specifications defects,</a:t>
            </a:r>
          </a:p>
          <a:p>
            <a:pPr marL="914400" algn="just">
              <a:lnSpc>
                <a:spcPct val="170000"/>
              </a:lnSpc>
              <a:buFont typeface="Arial" panose="020B0604020202020204" pitchFamily="34" charset="0"/>
              <a:buChar char="•"/>
            </a:pPr>
            <a:r>
              <a:rPr lang="en-US" sz="3400" b="0" i="0" dirty="0">
                <a:solidFill>
                  <a:srgbClr val="555555"/>
                </a:solidFill>
                <a:effectLst/>
                <a:latin typeface="Cambria" panose="02040503050406030204" pitchFamily="18" charset="0"/>
                <a:ea typeface="Cambria" panose="02040503050406030204" pitchFamily="18" charset="0"/>
              </a:rPr>
              <a:t>Design defects,</a:t>
            </a:r>
          </a:p>
          <a:p>
            <a:pPr marL="914400" algn="just">
              <a:lnSpc>
                <a:spcPct val="170000"/>
              </a:lnSpc>
              <a:buFont typeface="Arial" panose="020B0604020202020204" pitchFamily="34" charset="0"/>
              <a:buChar char="•"/>
            </a:pPr>
            <a:r>
              <a:rPr lang="en-US" sz="3400" b="0" i="0" dirty="0">
                <a:solidFill>
                  <a:srgbClr val="555555"/>
                </a:solidFill>
                <a:effectLst/>
                <a:latin typeface="Cambria" panose="02040503050406030204" pitchFamily="18" charset="0"/>
                <a:ea typeface="Cambria" panose="02040503050406030204" pitchFamily="18" charset="0"/>
              </a:rPr>
              <a:t>Code defects,</a:t>
            </a:r>
          </a:p>
          <a:p>
            <a:pPr marL="914400" algn="just">
              <a:lnSpc>
                <a:spcPct val="170000"/>
              </a:lnSpc>
              <a:buFont typeface="Arial" panose="020B0604020202020204" pitchFamily="34" charset="0"/>
              <a:buChar char="•"/>
            </a:pPr>
            <a:r>
              <a:rPr lang="en-US" sz="3400" b="0" i="0" dirty="0">
                <a:solidFill>
                  <a:srgbClr val="555555"/>
                </a:solidFill>
                <a:effectLst/>
                <a:latin typeface="Cambria" panose="02040503050406030204" pitchFamily="18" charset="0"/>
                <a:ea typeface="Cambria" panose="02040503050406030204" pitchFamily="18" charset="0"/>
              </a:rPr>
              <a:t>Testing defects</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1914123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5641" y="990600"/>
            <a:ext cx="10432370" cy="5645331"/>
          </a:xfrm>
        </p:spPr>
        <p:txBody>
          <a:bodyPr/>
          <a:lstStyle/>
          <a:p>
            <a:r>
              <a:rPr lang="en-US" dirty="0">
                <a:latin typeface="Cambria" panose="02040503050406030204" pitchFamily="18" charset="0"/>
                <a:ea typeface="Cambria" panose="02040503050406030204" pitchFamily="18" charset="0"/>
              </a:rPr>
              <a:t>The following are important reasons why software testing techniques should be incorporated into application development:</a:t>
            </a:r>
          </a:p>
          <a:p>
            <a:r>
              <a:rPr lang="en-IN" b="1" dirty="0">
                <a:latin typeface="Cambria" panose="02040503050406030204" pitchFamily="18" charset="0"/>
                <a:ea typeface="Cambria" panose="02040503050406030204" pitchFamily="18" charset="0"/>
              </a:rPr>
              <a:t>Identifies defects early</a:t>
            </a:r>
          </a:p>
          <a:p>
            <a:r>
              <a:rPr lang="en-IN" b="1" dirty="0">
                <a:latin typeface="Cambria" panose="02040503050406030204" pitchFamily="18" charset="0"/>
                <a:ea typeface="Cambria" panose="02040503050406030204" pitchFamily="18" charset="0"/>
              </a:rPr>
              <a:t>Improves product quality</a:t>
            </a:r>
          </a:p>
          <a:p>
            <a:r>
              <a:rPr lang="en-US" b="1" dirty="0">
                <a:latin typeface="Cambria" panose="02040503050406030204" pitchFamily="18" charset="0"/>
                <a:ea typeface="Cambria" panose="02040503050406030204" pitchFamily="18" charset="0"/>
              </a:rPr>
              <a:t>Increases customer trust and satisfaction</a:t>
            </a:r>
          </a:p>
          <a:p>
            <a:r>
              <a:rPr lang="en-IN" b="1" dirty="0">
                <a:latin typeface="Cambria" panose="02040503050406030204" pitchFamily="18" charset="0"/>
                <a:ea typeface="Cambria" panose="02040503050406030204" pitchFamily="18" charset="0"/>
              </a:rPr>
              <a:t>Detects security vulnerabilities</a:t>
            </a:r>
          </a:p>
          <a:p>
            <a:r>
              <a:rPr lang="en-IN" b="1" dirty="0">
                <a:latin typeface="Cambria" panose="02040503050406030204" pitchFamily="18" charset="0"/>
                <a:ea typeface="Cambria" panose="02040503050406030204" pitchFamily="18" charset="0"/>
              </a:rPr>
              <a:t>Helps with scalability</a:t>
            </a:r>
          </a:p>
          <a:p>
            <a:r>
              <a:rPr lang="en-IN" b="1" dirty="0">
                <a:latin typeface="Cambria" panose="02040503050406030204" pitchFamily="18" charset="0"/>
                <a:ea typeface="Cambria" panose="02040503050406030204" pitchFamily="18" charset="0"/>
              </a:rPr>
              <a:t>Saves money</a:t>
            </a:r>
            <a:endParaRPr lang="en-IN" dirty="0">
              <a:latin typeface="Cambria" panose="02040503050406030204" pitchFamily="18" charset="0"/>
              <a:ea typeface="Cambria" panose="020405030504060302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24434787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692331"/>
            <a:ext cx="10018713" cy="5098870"/>
          </a:xfrm>
        </p:spPr>
        <p:txBody>
          <a:bodyPr>
            <a:normAutofit/>
          </a:bodyPr>
          <a:lstStyle/>
          <a:p>
            <a:pPr algn="l"/>
            <a:r>
              <a:rPr lang="en-US" sz="2200" b="1" i="0" dirty="0">
                <a:solidFill>
                  <a:srgbClr val="555555"/>
                </a:solidFill>
                <a:effectLst/>
                <a:latin typeface="Cambria" panose="02040503050406030204" pitchFamily="18" charset="0"/>
                <a:ea typeface="Cambria" panose="02040503050406030204" pitchFamily="18" charset="0"/>
              </a:rPr>
              <a:t>1. Requirements and Specifications Defects</a:t>
            </a:r>
            <a:br>
              <a:rPr lang="en-US" sz="2200" b="1" i="0" dirty="0">
                <a:solidFill>
                  <a:srgbClr val="555555"/>
                </a:solidFill>
                <a:effectLst/>
                <a:latin typeface="Cambria" panose="02040503050406030204" pitchFamily="18" charset="0"/>
                <a:ea typeface="Cambria" panose="02040503050406030204" pitchFamily="18" charset="0"/>
              </a:rPr>
            </a:br>
            <a:endParaRPr lang="en-US" sz="2200" b="1" i="0" dirty="0">
              <a:solidFill>
                <a:srgbClr val="555555"/>
              </a:solidFill>
              <a:effectLst/>
              <a:latin typeface="Cambria" panose="02040503050406030204" pitchFamily="18" charset="0"/>
              <a:ea typeface="Cambria" panose="02040503050406030204" pitchFamily="18" charset="0"/>
            </a:endParaRPr>
          </a:p>
          <a:p>
            <a:pPr algn="l"/>
            <a:r>
              <a:rPr lang="en-US" sz="2200" b="0" i="0" dirty="0">
                <a:solidFill>
                  <a:srgbClr val="555555"/>
                </a:solidFill>
                <a:effectLst/>
                <a:latin typeface="Cambria" panose="02040503050406030204" pitchFamily="18" charset="0"/>
                <a:ea typeface="Cambria" panose="02040503050406030204" pitchFamily="18" charset="0"/>
              </a:rPr>
              <a:t>The beginning of the software life cycle is important for ensuring high quality in the software being developed. Defects injected in early phases can be very difficult to remove in later phases. Since many requirements documents are written using a natural language representation, they may become</a:t>
            </a:r>
          </a:p>
          <a:p>
            <a:pPr marL="914400" algn="just">
              <a:buFont typeface="Arial" panose="020B0604020202020204" pitchFamily="34" charset="0"/>
              <a:buChar char="•"/>
            </a:pPr>
            <a:r>
              <a:rPr lang="en-US" sz="2200" b="0" i="0" dirty="0">
                <a:solidFill>
                  <a:srgbClr val="555555"/>
                </a:solidFill>
                <a:effectLst/>
                <a:latin typeface="Cambria" panose="02040503050406030204" pitchFamily="18" charset="0"/>
                <a:ea typeface="Cambria" panose="02040503050406030204" pitchFamily="18" charset="0"/>
              </a:rPr>
              <a:t>Ambiguous,</a:t>
            </a:r>
          </a:p>
          <a:p>
            <a:pPr marL="914400" algn="just">
              <a:buFont typeface="Arial" panose="020B0604020202020204" pitchFamily="34" charset="0"/>
              <a:buChar char="•"/>
            </a:pPr>
            <a:r>
              <a:rPr lang="en-US" sz="2200" b="0" i="0" dirty="0">
                <a:solidFill>
                  <a:srgbClr val="555555"/>
                </a:solidFill>
                <a:effectLst/>
                <a:latin typeface="Cambria" panose="02040503050406030204" pitchFamily="18" charset="0"/>
                <a:ea typeface="Cambria" panose="02040503050406030204" pitchFamily="18" charset="0"/>
              </a:rPr>
              <a:t>Contradictory,</a:t>
            </a:r>
          </a:p>
          <a:p>
            <a:pPr marL="914400" algn="just">
              <a:buFont typeface="Arial" panose="020B0604020202020204" pitchFamily="34" charset="0"/>
              <a:buChar char="•"/>
            </a:pPr>
            <a:r>
              <a:rPr lang="en-US" sz="2200" b="0" i="0" dirty="0">
                <a:solidFill>
                  <a:srgbClr val="555555"/>
                </a:solidFill>
                <a:effectLst/>
                <a:latin typeface="Cambria" panose="02040503050406030204" pitchFamily="18" charset="0"/>
                <a:ea typeface="Cambria" panose="02040503050406030204" pitchFamily="18" charset="0"/>
              </a:rPr>
              <a:t>Unclear,</a:t>
            </a:r>
          </a:p>
          <a:p>
            <a:pPr marL="914400" algn="just">
              <a:buFont typeface="Arial" panose="020B0604020202020204" pitchFamily="34" charset="0"/>
              <a:buChar char="•"/>
            </a:pPr>
            <a:r>
              <a:rPr lang="en-US" sz="2200" b="0" i="0" dirty="0">
                <a:solidFill>
                  <a:srgbClr val="555555"/>
                </a:solidFill>
                <a:effectLst/>
                <a:latin typeface="Cambria" panose="02040503050406030204" pitchFamily="18" charset="0"/>
                <a:ea typeface="Cambria" panose="02040503050406030204" pitchFamily="18" charset="0"/>
              </a:rPr>
              <a:t>Redundant,</a:t>
            </a:r>
          </a:p>
          <a:p>
            <a:pPr marL="914400" algn="just">
              <a:buFont typeface="Arial" panose="020B0604020202020204" pitchFamily="34" charset="0"/>
              <a:buChar char="•"/>
            </a:pPr>
            <a:r>
              <a:rPr lang="en-US" sz="2200" b="0" i="0" dirty="0">
                <a:solidFill>
                  <a:srgbClr val="555555"/>
                </a:solidFill>
                <a:effectLst/>
                <a:latin typeface="Cambria" panose="02040503050406030204" pitchFamily="18" charset="0"/>
                <a:ea typeface="Cambria" panose="02040503050406030204" pitchFamily="18" charset="0"/>
              </a:rPr>
              <a:t>Imprecise.</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36674953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771181"/>
            <a:ext cx="10018713" cy="5596568"/>
          </a:xfrm>
        </p:spPr>
        <p:txBody>
          <a:bodyPr>
            <a:normAutofit fontScale="62500" lnSpcReduction="20000"/>
          </a:bodyPr>
          <a:lstStyle/>
          <a:p>
            <a:pPr algn="l">
              <a:lnSpc>
                <a:spcPct val="170000"/>
              </a:lnSpc>
            </a:pPr>
            <a:r>
              <a:rPr lang="en-US" sz="3100" b="0" i="0" dirty="0">
                <a:solidFill>
                  <a:srgbClr val="555555"/>
                </a:solidFill>
                <a:effectLst/>
                <a:latin typeface="Cambria" panose="02040503050406030204" pitchFamily="18" charset="0"/>
                <a:ea typeface="Cambria" panose="02040503050406030204" pitchFamily="18" charset="0"/>
              </a:rPr>
              <a:t>Some specific requirements/specification defects are:</a:t>
            </a:r>
          </a:p>
          <a:p>
            <a:pPr algn="l">
              <a:lnSpc>
                <a:spcPct val="170000"/>
              </a:lnSpc>
            </a:pPr>
            <a:r>
              <a:rPr lang="en-US" sz="3100" b="1" i="0" dirty="0">
                <a:solidFill>
                  <a:srgbClr val="555555"/>
                </a:solidFill>
                <a:effectLst/>
                <a:latin typeface="Cambria" panose="02040503050406030204" pitchFamily="18" charset="0"/>
                <a:ea typeface="Cambria" panose="02040503050406030204" pitchFamily="18" charset="0"/>
              </a:rPr>
              <a:t>1.1 Functional Description Defects</a:t>
            </a:r>
            <a:br>
              <a:rPr lang="en-US" sz="3100" b="1" i="0" dirty="0">
                <a:solidFill>
                  <a:srgbClr val="555555"/>
                </a:solidFill>
                <a:effectLst/>
                <a:latin typeface="Cambria" panose="02040503050406030204" pitchFamily="18" charset="0"/>
                <a:ea typeface="Cambria" panose="02040503050406030204" pitchFamily="18" charset="0"/>
              </a:rPr>
            </a:br>
            <a:endParaRPr lang="en-US" sz="3100" b="1" i="0" dirty="0">
              <a:solidFill>
                <a:srgbClr val="555555"/>
              </a:solidFill>
              <a:effectLst/>
              <a:latin typeface="Cambria" panose="02040503050406030204" pitchFamily="18" charset="0"/>
              <a:ea typeface="Cambria" panose="02040503050406030204" pitchFamily="18" charset="0"/>
            </a:endParaRPr>
          </a:p>
          <a:p>
            <a:pPr algn="l">
              <a:lnSpc>
                <a:spcPct val="170000"/>
              </a:lnSpc>
            </a:pPr>
            <a:r>
              <a:rPr lang="en-US" sz="3100" b="0" i="0" dirty="0">
                <a:solidFill>
                  <a:srgbClr val="555555"/>
                </a:solidFill>
                <a:effectLst/>
                <a:latin typeface="Cambria" panose="02040503050406030204" pitchFamily="18" charset="0"/>
                <a:ea typeface="Cambria" panose="02040503050406030204" pitchFamily="18" charset="0"/>
              </a:rPr>
              <a:t>The overall description of what the product does, and how it should behave (inputs/outputs), is incorrect, ambiguous, and/or incomplete.</a:t>
            </a:r>
          </a:p>
          <a:p>
            <a:pPr algn="l">
              <a:lnSpc>
                <a:spcPct val="170000"/>
              </a:lnSpc>
            </a:pPr>
            <a:r>
              <a:rPr lang="en-US" sz="3100" b="1" i="0" dirty="0">
                <a:solidFill>
                  <a:srgbClr val="555555"/>
                </a:solidFill>
                <a:effectLst/>
                <a:latin typeface="Cambria" panose="02040503050406030204" pitchFamily="18" charset="0"/>
                <a:ea typeface="Cambria" panose="02040503050406030204" pitchFamily="18" charset="0"/>
              </a:rPr>
              <a:t>1.2 Feature Defects</a:t>
            </a:r>
            <a:br>
              <a:rPr lang="en-US" sz="3100" b="1" i="0" dirty="0">
                <a:solidFill>
                  <a:srgbClr val="555555"/>
                </a:solidFill>
                <a:effectLst/>
                <a:latin typeface="Cambria" panose="02040503050406030204" pitchFamily="18" charset="0"/>
                <a:ea typeface="Cambria" panose="02040503050406030204" pitchFamily="18" charset="0"/>
              </a:rPr>
            </a:br>
            <a:endParaRPr lang="en-US" sz="3100" b="1" i="0" dirty="0">
              <a:solidFill>
                <a:srgbClr val="555555"/>
              </a:solidFill>
              <a:effectLst/>
              <a:latin typeface="Cambria" panose="02040503050406030204" pitchFamily="18" charset="0"/>
              <a:ea typeface="Cambria" panose="02040503050406030204" pitchFamily="18" charset="0"/>
            </a:endParaRPr>
          </a:p>
          <a:p>
            <a:pPr algn="l">
              <a:lnSpc>
                <a:spcPct val="170000"/>
              </a:lnSpc>
            </a:pPr>
            <a:r>
              <a:rPr lang="en-US" sz="3100" b="0" i="0" dirty="0">
                <a:solidFill>
                  <a:srgbClr val="555555"/>
                </a:solidFill>
                <a:effectLst/>
                <a:latin typeface="Cambria" panose="02040503050406030204" pitchFamily="18" charset="0"/>
                <a:ea typeface="Cambria" panose="02040503050406030204" pitchFamily="18" charset="0"/>
              </a:rPr>
              <a:t>Features is described as distinguishing characteristics of a software component or system. Feature defects are due to feature descriptions that are missing, incorrect, incomplete, or unnecessary.</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38971198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189823"/>
            <a:ext cx="10018713" cy="5199960"/>
          </a:xfrm>
        </p:spPr>
        <p:txBody>
          <a:bodyPr>
            <a:normAutofit/>
          </a:bodyPr>
          <a:lstStyle/>
          <a:p>
            <a:pPr algn="l">
              <a:lnSpc>
                <a:spcPct val="170000"/>
              </a:lnSpc>
            </a:pPr>
            <a:br>
              <a:rPr lang="en-US" sz="2400" b="1" i="0" dirty="0">
                <a:solidFill>
                  <a:srgbClr val="555555"/>
                </a:solidFill>
                <a:effectLst/>
                <a:latin typeface="Cambria" panose="02040503050406030204" pitchFamily="18" charset="0"/>
                <a:ea typeface="Cambria" panose="02040503050406030204" pitchFamily="18" charset="0"/>
              </a:rPr>
            </a:br>
            <a:r>
              <a:rPr lang="en-US" sz="2400" b="1" i="0" dirty="0">
                <a:solidFill>
                  <a:srgbClr val="555555"/>
                </a:solidFill>
                <a:effectLst/>
                <a:latin typeface="Cambria" panose="02040503050406030204" pitchFamily="18" charset="0"/>
                <a:ea typeface="Cambria" panose="02040503050406030204" pitchFamily="18" charset="0"/>
              </a:rPr>
              <a:t>1.3 Feature Interaction Defects</a:t>
            </a:r>
          </a:p>
          <a:p>
            <a:pPr algn="l">
              <a:lnSpc>
                <a:spcPct val="170000"/>
              </a:lnSpc>
            </a:pPr>
            <a:r>
              <a:rPr lang="en-US" sz="2400" b="0" i="0" dirty="0">
                <a:solidFill>
                  <a:srgbClr val="555555"/>
                </a:solidFill>
                <a:effectLst/>
                <a:latin typeface="Cambria" panose="02040503050406030204" pitchFamily="18" charset="0"/>
                <a:ea typeface="Cambria" panose="02040503050406030204" pitchFamily="18" charset="0"/>
              </a:rPr>
              <a:t>These are due to an incorrect description of how the features should interact with each other.</a:t>
            </a:r>
          </a:p>
          <a:p>
            <a:pPr algn="l">
              <a:lnSpc>
                <a:spcPct val="170000"/>
              </a:lnSpc>
            </a:pPr>
            <a:r>
              <a:rPr lang="en-US" sz="2400" b="1" i="0" dirty="0">
                <a:solidFill>
                  <a:srgbClr val="555555"/>
                </a:solidFill>
                <a:effectLst/>
                <a:latin typeface="Cambria" panose="02040503050406030204" pitchFamily="18" charset="0"/>
                <a:ea typeface="Cambria" panose="02040503050406030204" pitchFamily="18" charset="0"/>
              </a:rPr>
              <a:t>1.4 Interface Description Defects</a:t>
            </a:r>
            <a:br>
              <a:rPr lang="en-US" sz="2400" b="1" i="0" dirty="0">
                <a:solidFill>
                  <a:srgbClr val="555555"/>
                </a:solidFill>
                <a:effectLst/>
                <a:latin typeface="Cambria" panose="02040503050406030204" pitchFamily="18" charset="0"/>
                <a:ea typeface="Cambria" panose="02040503050406030204" pitchFamily="18" charset="0"/>
              </a:rPr>
            </a:br>
            <a:r>
              <a:rPr lang="en-US" sz="2400" b="0" i="0" dirty="0">
                <a:solidFill>
                  <a:srgbClr val="555555"/>
                </a:solidFill>
                <a:effectLst/>
                <a:latin typeface="Cambria" panose="02040503050406030204" pitchFamily="18" charset="0"/>
                <a:ea typeface="Cambria" panose="02040503050406030204" pitchFamily="18" charset="0"/>
              </a:rPr>
              <a:t>These are defects that occur in the description of how the target software is to interface with external software, hardware, and users.</a:t>
            </a:r>
          </a:p>
          <a:p>
            <a:pPr algn="l">
              <a:lnSpc>
                <a:spcPct val="170000"/>
              </a:lnSpc>
            </a:pPr>
            <a:endParaRPr lang="en-US" sz="2400" b="0" i="0" dirty="0">
              <a:solidFill>
                <a:srgbClr val="555555"/>
              </a:solidFill>
              <a:effectLst/>
              <a:latin typeface="Cambria" panose="02040503050406030204" pitchFamily="18" charset="0"/>
              <a:ea typeface="Cambria" panose="02040503050406030204" pitchFamily="18" charset="0"/>
            </a:endParaRP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5748713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366092"/>
            <a:ext cx="10018713" cy="4781319"/>
          </a:xfrm>
        </p:spPr>
        <p:txBody>
          <a:bodyPr>
            <a:normAutofit fontScale="70000" lnSpcReduction="20000"/>
          </a:bodyPr>
          <a:lstStyle/>
          <a:p>
            <a:pPr marL="0" indent="0" algn="l">
              <a:buNone/>
            </a:pPr>
            <a:r>
              <a:rPr lang="en-US" b="1" i="0" dirty="0">
                <a:solidFill>
                  <a:srgbClr val="555555"/>
                </a:solidFill>
                <a:effectLst/>
                <a:latin typeface="Cambria" panose="02040503050406030204" pitchFamily="18" charset="0"/>
                <a:ea typeface="Cambria" panose="02040503050406030204" pitchFamily="18" charset="0"/>
              </a:rPr>
              <a:t>Design Defects</a:t>
            </a:r>
            <a:br>
              <a:rPr lang="en-US" b="1" i="0" dirty="0">
                <a:solidFill>
                  <a:srgbClr val="555555"/>
                </a:solidFill>
                <a:effectLst/>
                <a:latin typeface="Cambria" panose="02040503050406030204" pitchFamily="18" charset="0"/>
                <a:ea typeface="Cambria" panose="02040503050406030204" pitchFamily="18" charset="0"/>
              </a:rPr>
            </a:br>
            <a:endParaRPr lang="en-US" b="1" i="0" dirty="0">
              <a:solidFill>
                <a:srgbClr val="555555"/>
              </a:solidFill>
              <a:effectLst/>
              <a:latin typeface="Cambria" panose="02040503050406030204" pitchFamily="18" charset="0"/>
              <a:ea typeface="Cambria" panose="02040503050406030204" pitchFamily="18" charset="0"/>
            </a:endParaRPr>
          </a:p>
          <a:p>
            <a:pPr algn="l"/>
            <a:r>
              <a:rPr lang="en-US" b="0" i="0" dirty="0">
                <a:solidFill>
                  <a:srgbClr val="555555"/>
                </a:solidFill>
                <a:effectLst/>
                <a:latin typeface="Cambria" panose="02040503050406030204" pitchFamily="18" charset="0"/>
                <a:ea typeface="Cambria" panose="02040503050406030204" pitchFamily="18" charset="0"/>
              </a:rPr>
              <a:t>Design defects occur when the following are incorrectly designed,</a:t>
            </a:r>
          </a:p>
          <a:p>
            <a:pPr marL="914400" algn="just">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System components,</a:t>
            </a:r>
          </a:p>
          <a:p>
            <a:pPr marL="914400" algn="just">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Interactions between system components,</a:t>
            </a:r>
          </a:p>
          <a:p>
            <a:pPr marL="914400" algn="just">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Interactions between the components and outside software/hardware, or users</a:t>
            </a:r>
          </a:p>
          <a:p>
            <a:pPr algn="l"/>
            <a:r>
              <a:rPr lang="en-US" b="0" i="0" dirty="0">
                <a:solidFill>
                  <a:srgbClr val="555555"/>
                </a:solidFill>
                <a:effectLst/>
                <a:latin typeface="Cambria" panose="02040503050406030204" pitchFamily="18" charset="0"/>
                <a:ea typeface="Cambria" panose="02040503050406030204" pitchFamily="18" charset="0"/>
              </a:rPr>
              <a:t>It includes defects in the design of algorithms, control, logic, data elements, module interface descriptions, and external software/hardware/user interface descriptions. The design defects are,</a:t>
            </a:r>
          </a:p>
          <a:p>
            <a:pPr algn="l"/>
            <a:r>
              <a:rPr lang="en-US" b="1" i="0" dirty="0">
                <a:solidFill>
                  <a:srgbClr val="555555"/>
                </a:solidFill>
                <a:effectLst/>
                <a:latin typeface="Cambria" panose="02040503050406030204" pitchFamily="18" charset="0"/>
                <a:ea typeface="Cambria" panose="02040503050406030204" pitchFamily="18" charset="0"/>
              </a:rPr>
              <a:t>2.1 Algorithmic and Processing Defects</a:t>
            </a:r>
            <a:br>
              <a:rPr lang="en-US" b="1" i="0" dirty="0">
                <a:solidFill>
                  <a:srgbClr val="555555"/>
                </a:solidFill>
                <a:effectLst/>
                <a:latin typeface="Cambria" panose="02040503050406030204" pitchFamily="18" charset="0"/>
                <a:ea typeface="Cambria" panose="02040503050406030204" pitchFamily="18" charset="0"/>
              </a:rPr>
            </a:br>
            <a:endParaRPr lang="en-US" b="1" i="0" dirty="0">
              <a:solidFill>
                <a:srgbClr val="555555"/>
              </a:solidFill>
              <a:effectLst/>
              <a:latin typeface="Cambria" panose="02040503050406030204" pitchFamily="18" charset="0"/>
              <a:ea typeface="Cambria" panose="02040503050406030204" pitchFamily="18" charset="0"/>
            </a:endParaRPr>
          </a:p>
          <a:p>
            <a:pPr algn="l"/>
            <a:r>
              <a:rPr lang="en-US" b="0" i="0" dirty="0">
                <a:solidFill>
                  <a:srgbClr val="555555"/>
                </a:solidFill>
                <a:effectLst/>
                <a:latin typeface="Cambria" panose="02040503050406030204" pitchFamily="18" charset="0"/>
                <a:ea typeface="Cambria" panose="02040503050406030204" pitchFamily="18" charset="0"/>
              </a:rPr>
              <a:t>These occur when the processing steps in the algorithm as described by the pseudo code are incorrect.</a:t>
            </a:r>
          </a:p>
          <a:p>
            <a:pPr algn="l"/>
            <a:r>
              <a:rPr lang="en-US" b="1" i="0" dirty="0">
                <a:solidFill>
                  <a:srgbClr val="555555"/>
                </a:solidFill>
                <a:effectLst/>
                <a:latin typeface="Cambria" panose="02040503050406030204" pitchFamily="18" charset="0"/>
                <a:ea typeface="Cambria" panose="02040503050406030204" pitchFamily="18" charset="0"/>
              </a:rPr>
              <a:t>2.2 Control, Logic, and Sequence Defects</a:t>
            </a:r>
            <a:br>
              <a:rPr lang="en-US" b="1" i="0" dirty="0">
                <a:solidFill>
                  <a:srgbClr val="555555"/>
                </a:solidFill>
                <a:effectLst/>
                <a:latin typeface="Cambria" panose="02040503050406030204" pitchFamily="18" charset="0"/>
                <a:ea typeface="Cambria" panose="02040503050406030204" pitchFamily="18" charset="0"/>
              </a:rPr>
            </a:br>
            <a:endParaRPr lang="en-US" b="1" i="0" dirty="0">
              <a:solidFill>
                <a:srgbClr val="555555"/>
              </a:solidFill>
              <a:effectLst/>
              <a:latin typeface="Cambria" panose="02040503050406030204" pitchFamily="18" charset="0"/>
              <a:ea typeface="Cambria" panose="02040503050406030204" pitchFamily="18" charset="0"/>
            </a:endParaRPr>
          </a:p>
          <a:p>
            <a:pPr algn="l"/>
            <a:r>
              <a:rPr lang="en-US" b="0" i="0" dirty="0">
                <a:solidFill>
                  <a:srgbClr val="555555"/>
                </a:solidFill>
                <a:effectLst/>
                <a:latin typeface="Cambria" panose="02040503050406030204" pitchFamily="18" charset="0"/>
                <a:ea typeface="Cambria" panose="02040503050406030204" pitchFamily="18" charset="0"/>
              </a:rPr>
              <a:t>Control defects occur when logic flow in the pseudo code is not correct.</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16264252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388125"/>
            <a:ext cx="10018713" cy="4803355"/>
          </a:xfrm>
        </p:spPr>
        <p:txBody>
          <a:bodyPr>
            <a:normAutofit fontScale="70000" lnSpcReduction="20000"/>
          </a:bodyPr>
          <a:lstStyle/>
          <a:p>
            <a:pPr algn="l">
              <a:lnSpc>
                <a:spcPct val="170000"/>
              </a:lnSpc>
            </a:pPr>
            <a:r>
              <a:rPr lang="en-US" sz="3100" b="1" i="0" dirty="0">
                <a:solidFill>
                  <a:srgbClr val="555555"/>
                </a:solidFill>
                <a:effectLst/>
                <a:latin typeface="Cambria" panose="02040503050406030204" pitchFamily="18" charset="0"/>
                <a:ea typeface="Cambria" panose="02040503050406030204" pitchFamily="18" charset="0"/>
              </a:rPr>
              <a:t>2.3 Data Defects</a:t>
            </a:r>
          </a:p>
          <a:p>
            <a:pPr algn="l">
              <a:lnSpc>
                <a:spcPct val="170000"/>
              </a:lnSpc>
            </a:pPr>
            <a:r>
              <a:rPr lang="en-US" sz="3100" b="0" i="0" dirty="0">
                <a:solidFill>
                  <a:srgbClr val="555555"/>
                </a:solidFill>
                <a:effectLst/>
                <a:latin typeface="Cambria" panose="02040503050406030204" pitchFamily="18" charset="0"/>
                <a:ea typeface="Cambria" panose="02040503050406030204" pitchFamily="18" charset="0"/>
              </a:rPr>
              <a:t>These are associated with incorrect design of data structures.</a:t>
            </a:r>
          </a:p>
          <a:p>
            <a:pPr algn="l">
              <a:lnSpc>
                <a:spcPct val="170000"/>
              </a:lnSpc>
            </a:pPr>
            <a:r>
              <a:rPr lang="en-US" sz="3100" b="1" i="0" dirty="0">
                <a:solidFill>
                  <a:srgbClr val="555555"/>
                </a:solidFill>
                <a:effectLst/>
                <a:latin typeface="Cambria" panose="02040503050406030204" pitchFamily="18" charset="0"/>
                <a:ea typeface="Cambria" panose="02040503050406030204" pitchFamily="18" charset="0"/>
              </a:rPr>
              <a:t>2.4 Module Interface Description Defects</a:t>
            </a:r>
          </a:p>
          <a:p>
            <a:pPr algn="l">
              <a:lnSpc>
                <a:spcPct val="170000"/>
              </a:lnSpc>
            </a:pPr>
            <a:r>
              <a:rPr lang="en-US" sz="3100" b="0" i="0" dirty="0">
                <a:solidFill>
                  <a:srgbClr val="555555"/>
                </a:solidFill>
                <a:effectLst/>
                <a:latin typeface="Cambria" panose="02040503050406030204" pitchFamily="18" charset="0"/>
                <a:ea typeface="Cambria" panose="02040503050406030204" pitchFamily="18" charset="0"/>
              </a:rPr>
              <a:t>These defects occur because of incorrect or inconsistent usage of parameter types, incorrect number of parameters or incorrect ordering of parameters.</a:t>
            </a:r>
          </a:p>
          <a:p>
            <a:pPr algn="l">
              <a:lnSpc>
                <a:spcPct val="170000"/>
              </a:lnSpc>
            </a:pPr>
            <a:r>
              <a:rPr lang="en-US" sz="3100" b="1" i="0" dirty="0">
                <a:solidFill>
                  <a:srgbClr val="555555"/>
                </a:solidFill>
                <a:effectLst/>
                <a:latin typeface="Cambria" panose="02040503050406030204" pitchFamily="18" charset="0"/>
                <a:ea typeface="Cambria" panose="02040503050406030204" pitchFamily="18" charset="0"/>
              </a:rPr>
              <a:t>2.5 Functional Description Defects</a:t>
            </a:r>
            <a:br>
              <a:rPr lang="en-US" sz="3100" b="1" i="0" dirty="0">
                <a:solidFill>
                  <a:srgbClr val="555555"/>
                </a:solidFill>
                <a:effectLst/>
                <a:latin typeface="Cambria" panose="02040503050406030204" pitchFamily="18" charset="0"/>
                <a:ea typeface="Cambria" panose="02040503050406030204" pitchFamily="18" charset="0"/>
              </a:rPr>
            </a:br>
            <a:r>
              <a:rPr lang="en-US" sz="3100" b="0" i="0" dirty="0">
                <a:solidFill>
                  <a:srgbClr val="555555"/>
                </a:solidFill>
                <a:effectLst/>
                <a:latin typeface="Cambria" panose="02040503050406030204" pitchFamily="18" charset="0"/>
                <a:ea typeface="Cambria" panose="02040503050406030204" pitchFamily="18" charset="0"/>
              </a:rPr>
              <a:t>The defects in this category include incorrect, missing, or unclear design elements.</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25701494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692331"/>
            <a:ext cx="10018713" cy="5098870"/>
          </a:xfrm>
        </p:spPr>
        <p:txBody>
          <a:bodyPr>
            <a:normAutofit fontScale="92500"/>
          </a:bodyPr>
          <a:lstStyle/>
          <a:p>
            <a:pPr algn="l">
              <a:lnSpc>
                <a:spcPct val="170000"/>
              </a:lnSpc>
            </a:pPr>
            <a:r>
              <a:rPr lang="en-US" sz="2400" b="1" i="0" dirty="0">
                <a:solidFill>
                  <a:srgbClr val="555555"/>
                </a:solidFill>
                <a:effectLst/>
                <a:latin typeface="Cambria" panose="02040503050406030204" pitchFamily="18" charset="0"/>
                <a:ea typeface="Cambria" panose="02040503050406030204" pitchFamily="18" charset="0"/>
              </a:rPr>
              <a:t>2.6 External Interface Description Defects</a:t>
            </a:r>
            <a:br>
              <a:rPr lang="en-US" sz="2400" b="1" i="0" dirty="0">
                <a:solidFill>
                  <a:srgbClr val="555555"/>
                </a:solidFill>
                <a:effectLst/>
                <a:latin typeface="Cambria" panose="02040503050406030204" pitchFamily="18" charset="0"/>
                <a:ea typeface="Cambria" panose="02040503050406030204" pitchFamily="18" charset="0"/>
              </a:rPr>
            </a:br>
            <a:endParaRPr lang="en-US" sz="2400" b="1" i="0" dirty="0">
              <a:solidFill>
                <a:srgbClr val="555555"/>
              </a:solidFill>
              <a:effectLst/>
              <a:latin typeface="Cambria" panose="02040503050406030204" pitchFamily="18" charset="0"/>
              <a:ea typeface="Cambria" panose="02040503050406030204" pitchFamily="18" charset="0"/>
            </a:endParaRPr>
          </a:p>
          <a:p>
            <a:pPr algn="l">
              <a:lnSpc>
                <a:spcPct val="170000"/>
              </a:lnSpc>
            </a:pPr>
            <a:r>
              <a:rPr lang="en-US" sz="2400" b="0" i="0" dirty="0">
                <a:solidFill>
                  <a:srgbClr val="555555"/>
                </a:solidFill>
                <a:effectLst/>
                <a:latin typeface="Cambria" panose="02040503050406030204" pitchFamily="18" charset="0"/>
                <a:ea typeface="Cambria" panose="02040503050406030204" pitchFamily="18" charset="0"/>
              </a:rPr>
              <a:t>These are derived from incorrect design descriptions for interfaces with COTS components, external software systems, databases, and hardware devices.</a:t>
            </a:r>
          </a:p>
          <a:p>
            <a:pPr algn="l"/>
            <a:r>
              <a:rPr lang="en-US" b="1" i="0" dirty="0">
                <a:solidFill>
                  <a:srgbClr val="555555"/>
                </a:solidFill>
                <a:effectLst/>
                <a:latin typeface="Open Sans" panose="020B0606030504020204" pitchFamily="34" charset="0"/>
              </a:rPr>
              <a:t> Coding Defects</a:t>
            </a:r>
            <a:br>
              <a:rPr lang="en-US" b="1" i="0" dirty="0">
                <a:solidFill>
                  <a:srgbClr val="555555"/>
                </a:solidFill>
                <a:effectLst/>
                <a:latin typeface="Open Sans" panose="020B0606030504020204" pitchFamily="34" charset="0"/>
              </a:rPr>
            </a:br>
            <a:endParaRPr lang="en-US" b="1" i="0" dirty="0">
              <a:solidFill>
                <a:srgbClr val="555555"/>
              </a:solidFill>
              <a:effectLst/>
              <a:latin typeface="Open Sans" panose="020B0606030504020204" pitchFamily="34" charset="0"/>
            </a:endParaRPr>
          </a:p>
          <a:p>
            <a:pPr algn="l"/>
            <a:r>
              <a:rPr lang="en-US" b="0" i="0" dirty="0">
                <a:solidFill>
                  <a:srgbClr val="555555"/>
                </a:solidFill>
                <a:effectLst/>
                <a:latin typeface="Source Sans Pro" panose="020B0503030403020204" pitchFamily="34" charset="0"/>
              </a:rPr>
              <a:t>Coding defects are derived from errors in implementing the code. Coding defects classes are similar to design defect classes. Some coding defects come from a failure to understand programming language constructs, and miscommunication with the designers.</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7841936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222872"/>
            <a:ext cx="10018713" cy="4568329"/>
          </a:xfrm>
        </p:spPr>
        <p:txBody>
          <a:bodyPr>
            <a:normAutofit fontScale="62500" lnSpcReduction="20000"/>
          </a:bodyPr>
          <a:lstStyle/>
          <a:p>
            <a:pPr algn="l">
              <a:lnSpc>
                <a:spcPct val="160000"/>
              </a:lnSpc>
            </a:pPr>
            <a:r>
              <a:rPr lang="en-US" b="1" i="0" dirty="0">
                <a:solidFill>
                  <a:srgbClr val="555555"/>
                </a:solidFill>
                <a:effectLst/>
                <a:latin typeface="Cambria" panose="02040503050406030204" pitchFamily="18" charset="0"/>
                <a:ea typeface="Cambria" panose="02040503050406030204" pitchFamily="18" charset="0"/>
              </a:rPr>
              <a:t>Algorithmic and Processing Defects</a:t>
            </a:r>
            <a:br>
              <a:rPr lang="en-US" b="1" i="0" dirty="0">
                <a:solidFill>
                  <a:srgbClr val="555555"/>
                </a:solidFill>
                <a:effectLst/>
                <a:latin typeface="Cambria" panose="02040503050406030204" pitchFamily="18" charset="0"/>
                <a:ea typeface="Cambria" panose="02040503050406030204" pitchFamily="18" charset="0"/>
              </a:rPr>
            </a:br>
            <a:endParaRPr lang="en-US" b="1" i="0" dirty="0">
              <a:solidFill>
                <a:srgbClr val="555555"/>
              </a:solidFill>
              <a:effectLst/>
              <a:latin typeface="Cambria" panose="02040503050406030204" pitchFamily="18" charset="0"/>
              <a:ea typeface="Cambria" panose="02040503050406030204" pitchFamily="18" charset="0"/>
            </a:endParaRPr>
          </a:p>
          <a:p>
            <a:pPr algn="l">
              <a:lnSpc>
                <a:spcPct val="160000"/>
              </a:lnSpc>
            </a:pPr>
            <a:r>
              <a:rPr lang="en-US" b="0" i="0" dirty="0">
                <a:solidFill>
                  <a:srgbClr val="555555"/>
                </a:solidFill>
                <a:effectLst/>
                <a:latin typeface="Cambria" panose="02040503050406030204" pitchFamily="18" charset="0"/>
                <a:ea typeface="Cambria" panose="02040503050406030204" pitchFamily="18" charset="0"/>
              </a:rPr>
              <a:t>Code related algorithm and processing defects include</a:t>
            </a:r>
          </a:p>
          <a:p>
            <a:pPr marL="914400" algn="just">
              <a:lnSpc>
                <a:spcPct val="160000"/>
              </a:lnSpc>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Unchecked overflow and underflow conditions,</a:t>
            </a:r>
          </a:p>
          <a:p>
            <a:pPr marL="914400" algn="just">
              <a:lnSpc>
                <a:spcPct val="160000"/>
              </a:lnSpc>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Comparing inappropriate data types,</a:t>
            </a:r>
          </a:p>
          <a:p>
            <a:pPr marL="914400" algn="just">
              <a:lnSpc>
                <a:spcPct val="160000"/>
              </a:lnSpc>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Converting one data type to another,</a:t>
            </a:r>
          </a:p>
          <a:p>
            <a:pPr marL="914400" algn="just">
              <a:lnSpc>
                <a:spcPct val="160000"/>
              </a:lnSpc>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Incorrect ordering of arithmetic operators,</a:t>
            </a:r>
          </a:p>
          <a:p>
            <a:pPr marL="914400" algn="just">
              <a:lnSpc>
                <a:spcPct val="160000"/>
              </a:lnSpc>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Misuse or omission of parentheses,</a:t>
            </a:r>
          </a:p>
          <a:p>
            <a:pPr marL="914400" algn="just">
              <a:lnSpc>
                <a:spcPct val="160000"/>
              </a:lnSpc>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Precision loss,</a:t>
            </a:r>
          </a:p>
          <a:p>
            <a:pPr marL="914400" algn="just">
              <a:lnSpc>
                <a:spcPct val="160000"/>
              </a:lnSpc>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Incorrect use of signs.</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5138774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465243"/>
            <a:ext cx="10018713" cy="4325957"/>
          </a:xfrm>
        </p:spPr>
        <p:txBody>
          <a:bodyPr>
            <a:normAutofit/>
          </a:bodyPr>
          <a:lstStyle/>
          <a:p>
            <a:pPr algn="l"/>
            <a:r>
              <a:rPr lang="en-US" b="1" i="0" dirty="0">
                <a:solidFill>
                  <a:srgbClr val="555555"/>
                </a:solidFill>
                <a:effectLst/>
                <a:latin typeface="Open Sans" panose="020B0606030504020204" pitchFamily="34" charset="0"/>
              </a:rPr>
              <a:t> </a:t>
            </a:r>
            <a:r>
              <a:rPr lang="en-US" b="1" i="0" dirty="0">
                <a:solidFill>
                  <a:srgbClr val="555555"/>
                </a:solidFill>
                <a:effectLst/>
                <a:latin typeface="Cambria" panose="02040503050406030204" pitchFamily="18" charset="0"/>
                <a:ea typeface="Cambria" panose="02040503050406030204" pitchFamily="18" charset="0"/>
              </a:rPr>
              <a:t>Control, Logic and Sequence Defects</a:t>
            </a:r>
          </a:p>
          <a:p>
            <a:pPr algn="l"/>
            <a:r>
              <a:rPr lang="en-US" b="0" i="0" dirty="0">
                <a:solidFill>
                  <a:srgbClr val="555555"/>
                </a:solidFill>
                <a:effectLst/>
                <a:latin typeface="Cambria" panose="02040503050406030204" pitchFamily="18" charset="0"/>
                <a:ea typeface="Cambria" panose="02040503050406030204" pitchFamily="18" charset="0"/>
              </a:rPr>
              <a:t>This type of defects include incorrect expression of case statements, incorrect iteration of loops, and missing paths.</a:t>
            </a:r>
          </a:p>
          <a:p>
            <a:pPr algn="l"/>
            <a:r>
              <a:rPr lang="en-US" b="1" i="0" dirty="0">
                <a:solidFill>
                  <a:srgbClr val="555555"/>
                </a:solidFill>
                <a:effectLst/>
                <a:latin typeface="Cambria" panose="02040503050406030204" pitchFamily="18" charset="0"/>
                <a:ea typeface="Cambria" panose="02040503050406030204" pitchFamily="18" charset="0"/>
              </a:rPr>
              <a:t>3.3 Typographical Defects</a:t>
            </a:r>
          </a:p>
          <a:p>
            <a:pPr algn="l"/>
            <a:r>
              <a:rPr lang="en-US" b="0" i="0" dirty="0">
                <a:solidFill>
                  <a:srgbClr val="555555"/>
                </a:solidFill>
                <a:effectLst/>
                <a:latin typeface="Cambria" panose="02040503050406030204" pitchFamily="18" charset="0"/>
                <a:ea typeface="Cambria" panose="02040503050406030204" pitchFamily="18" charset="0"/>
              </a:rPr>
              <a:t>These are mainly syntax errors, for example, incorrect spelling of a variable name that are usually detected by a compiler or self-reviews, or peer reviews.</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11349462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990600"/>
            <a:ext cx="10018713" cy="4800601"/>
          </a:xfrm>
        </p:spPr>
        <p:txBody>
          <a:bodyPr>
            <a:normAutofit fontScale="92500" lnSpcReduction="10000"/>
          </a:bodyPr>
          <a:lstStyle/>
          <a:p>
            <a:pPr algn="l"/>
            <a:endParaRPr lang="en-US" b="1" i="0" dirty="0">
              <a:solidFill>
                <a:srgbClr val="555555"/>
              </a:solidFill>
              <a:effectLst/>
              <a:latin typeface="Open Sans" panose="020B0606030504020204" pitchFamily="34" charset="0"/>
            </a:endParaRPr>
          </a:p>
          <a:p>
            <a:pPr algn="l"/>
            <a:r>
              <a:rPr lang="en-US" b="1" i="0" dirty="0">
                <a:solidFill>
                  <a:srgbClr val="555555"/>
                </a:solidFill>
                <a:effectLst/>
                <a:latin typeface="Cambria" panose="02040503050406030204" pitchFamily="18" charset="0"/>
                <a:ea typeface="Cambria" panose="02040503050406030204" pitchFamily="18" charset="0"/>
              </a:rPr>
              <a:t>3.4 Initialization Defects</a:t>
            </a:r>
            <a:br>
              <a:rPr lang="en-US" b="1" i="0" dirty="0">
                <a:solidFill>
                  <a:srgbClr val="555555"/>
                </a:solidFill>
                <a:effectLst/>
                <a:latin typeface="Cambria" panose="02040503050406030204" pitchFamily="18" charset="0"/>
                <a:ea typeface="Cambria" panose="02040503050406030204" pitchFamily="18" charset="0"/>
              </a:rPr>
            </a:br>
            <a:endParaRPr lang="en-US" b="1" i="0" dirty="0">
              <a:solidFill>
                <a:srgbClr val="555555"/>
              </a:solidFill>
              <a:effectLst/>
              <a:latin typeface="Cambria" panose="02040503050406030204" pitchFamily="18" charset="0"/>
              <a:ea typeface="Cambria" panose="02040503050406030204" pitchFamily="18" charset="0"/>
            </a:endParaRPr>
          </a:p>
          <a:p>
            <a:pPr algn="l"/>
            <a:r>
              <a:rPr lang="en-US" b="0" i="0" dirty="0">
                <a:solidFill>
                  <a:srgbClr val="555555"/>
                </a:solidFill>
                <a:effectLst/>
                <a:latin typeface="Cambria" panose="02040503050406030204" pitchFamily="18" charset="0"/>
                <a:ea typeface="Cambria" panose="02040503050406030204" pitchFamily="18" charset="0"/>
              </a:rPr>
              <a:t>This type of defects occur when initialization statements are omitted or are incorrect. This may occur because of misunderstandings or lack of communication between programmers, or programmer`s and designer`s, carelessness, or misunderstanding of the programming environment.</a:t>
            </a:r>
          </a:p>
          <a:p>
            <a:pPr algn="l"/>
            <a:r>
              <a:rPr lang="en-US" b="1" i="0" dirty="0">
                <a:solidFill>
                  <a:srgbClr val="555555"/>
                </a:solidFill>
                <a:effectLst/>
                <a:latin typeface="Cambria" panose="02040503050406030204" pitchFamily="18" charset="0"/>
                <a:ea typeface="Cambria" panose="02040503050406030204" pitchFamily="18" charset="0"/>
              </a:rPr>
              <a:t> Data-Flow Defects</a:t>
            </a:r>
          </a:p>
          <a:p>
            <a:pPr algn="l"/>
            <a:r>
              <a:rPr lang="en-US" b="0" i="0" dirty="0">
                <a:solidFill>
                  <a:srgbClr val="555555"/>
                </a:solidFill>
                <a:effectLst/>
                <a:latin typeface="Cambria" panose="02040503050406030204" pitchFamily="18" charset="0"/>
                <a:ea typeface="Cambria" panose="02040503050406030204" pitchFamily="18" charset="0"/>
              </a:rPr>
              <a:t>Data-Flow defects occur when the code does not follow the necessary data-flow conditions.</a:t>
            </a:r>
          </a:p>
          <a:p>
            <a:pPr algn="l"/>
            <a:r>
              <a:rPr lang="en-US" b="1" i="0" dirty="0">
                <a:solidFill>
                  <a:srgbClr val="555555"/>
                </a:solidFill>
                <a:effectLst/>
                <a:latin typeface="Cambria" panose="02040503050406030204" pitchFamily="18" charset="0"/>
                <a:ea typeface="Cambria" panose="02040503050406030204" pitchFamily="18" charset="0"/>
              </a:rPr>
              <a:t>3.6 Data Defects</a:t>
            </a:r>
          </a:p>
          <a:p>
            <a:pPr algn="l"/>
            <a:r>
              <a:rPr lang="en-US" b="0" i="0" dirty="0">
                <a:solidFill>
                  <a:srgbClr val="555555"/>
                </a:solidFill>
                <a:effectLst/>
                <a:latin typeface="Cambria" panose="02040503050406030204" pitchFamily="18" charset="0"/>
                <a:ea typeface="Cambria" panose="02040503050406030204" pitchFamily="18" charset="0"/>
              </a:rPr>
              <a:t>These are indicated by incorrect implementation of data structures.</a:t>
            </a:r>
          </a:p>
          <a:p>
            <a:pPr algn="l"/>
            <a:endParaRPr lang="en-US" b="0" i="0" dirty="0">
              <a:solidFill>
                <a:srgbClr val="555555"/>
              </a:solidFill>
              <a:effectLst/>
              <a:latin typeface="Cambria" panose="02040503050406030204" pitchFamily="18" charset="0"/>
              <a:ea typeface="Cambria" panose="02040503050406030204" pitchFamily="18" charset="0"/>
            </a:endParaRP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26590796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333041"/>
            <a:ext cx="10018713" cy="4458159"/>
          </a:xfrm>
        </p:spPr>
        <p:txBody>
          <a:bodyPr/>
          <a:lstStyle/>
          <a:p>
            <a:pPr marL="0" indent="0" algn="l">
              <a:buNone/>
            </a:pPr>
            <a:r>
              <a:rPr lang="en-US" b="1" i="0" dirty="0">
                <a:solidFill>
                  <a:srgbClr val="555555"/>
                </a:solidFill>
                <a:effectLst/>
                <a:latin typeface="Open Sans" panose="020B0606030504020204" pitchFamily="34" charset="0"/>
              </a:rPr>
              <a:t>Module Interface Defects</a:t>
            </a:r>
            <a:br>
              <a:rPr lang="en-US" b="1" i="0" dirty="0">
                <a:solidFill>
                  <a:srgbClr val="555555"/>
                </a:solidFill>
                <a:effectLst/>
                <a:latin typeface="Open Sans" panose="020B0606030504020204" pitchFamily="34" charset="0"/>
              </a:rPr>
            </a:br>
            <a:endParaRPr lang="en-US" b="1" i="0" dirty="0">
              <a:solidFill>
                <a:srgbClr val="555555"/>
              </a:solidFill>
              <a:effectLst/>
              <a:latin typeface="Open Sans" panose="020B0606030504020204" pitchFamily="34" charset="0"/>
            </a:endParaRPr>
          </a:p>
          <a:p>
            <a:pPr algn="l"/>
            <a:r>
              <a:rPr lang="en-US" b="0" i="0" dirty="0">
                <a:solidFill>
                  <a:srgbClr val="555555"/>
                </a:solidFill>
                <a:effectLst/>
                <a:latin typeface="Source Sans Pro" panose="020B0503030403020204" pitchFamily="34" charset="0"/>
              </a:rPr>
              <a:t>Module Interface defects occurs because of using incorrect or inconsistent parameter types, an incorrect number of parameters, or improper ordering of the parameters.</a:t>
            </a:r>
          </a:p>
          <a:p>
            <a:pPr algn="l"/>
            <a:r>
              <a:rPr lang="en-US" b="1" i="0" dirty="0">
                <a:solidFill>
                  <a:srgbClr val="555555"/>
                </a:solidFill>
                <a:effectLst/>
                <a:latin typeface="Open Sans" panose="020B0606030504020204" pitchFamily="34" charset="0"/>
              </a:rPr>
              <a:t>3.8 Code Documentation Defects</a:t>
            </a:r>
            <a:br>
              <a:rPr lang="en-US" b="1" i="0" dirty="0">
                <a:solidFill>
                  <a:srgbClr val="555555"/>
                </a:solidFill>
                <a:effectLst/>
                <a:latin typeface="Open Sans" panose="020B0606030504020204" pitchFamily="34" charset="0"/>
              </a:rPr>
            </a:br>
            <a:endParaRPr lang="en-US" b="1" i="0" dirty="0">
              <a:solidFill>
                <a:srgbClr val="555555"/>
              </a:solidFill>
              <a:effectLst/>
              <a:latin typeface="Open Sans" panose="020B0606030504020204" pitchFamily="34" charset="0"/>
            </a:endParaRPr>
          </a:p>
          <a:p>
            <a:pPr algn="l"/>
            <a:r>
              <a:rPr lang="en-US" b="0" i="0" dirty="0">
                <a:solidFill>
                  <a:srgbClr val="555555"/>
                </a:solidFill>
                <a:effectLst/>
                <a:latin typeface="Source Sans Pro" panose="020B0503030403020204" pitchFamily="34" charset="0"/>
              </a:rPr>
              <a:t>When the code documentation does not describe what the program actually does, or is incomplete or ambiguous, it is called a code documentation defect.</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1753445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9749746" cy="1182189"/>
          </a:xfrm>
        </p:spPr>
        <p:txBody>
          <a:bodyPr>
            <a:normAutofit fontScale="90000"/>
          </a:bodyPr>
          <a:lstStyle/>
          <a:p>
            <a:r>
              <a:rPr lang="en-IN" b="1" dirty="0"/>
              <a:t>Types of software testing</a:t>
            </a:r>
            <a:br>
              <a:rPr lang="en-IN" b="1" dirty="0"/>
            </a:br>
            <a:endParaRPr lang="en-IN" dirty="0"/>
          </a:p>
        </p:txBody>
      </p:sp>
      <p:sp>
        <p:nvSpPr>
          <p:cNvPr id="3" name="Content Placeholder 2"/>
          <p:cNvSpPr>
            <a:spLocks noGrp="1"/>
          </p:cNvSpPr>
          <p:nvPr>
            <p:ph idx="1"/>
          </p:nvPr>
        </p:nvSpPr>
        <p:spPr>
          <a:xfrm>
            <a:off x="1484310" y="1606731"/>
            <a:ext cx="10018713" cy="4184469"/>
          </a:xfrm>
        </p:spPr>
        <p:txBody>
          <a:bodyPr/>
          <a:lstStyle/>
          <a:p>
            <a:pPr>
              <a:lnSpc>
                <a:spcPct val="150000"/>
              </a:lnSpc>
            </a:pPr>
            <a:r>
              <a:rPr lang="en-US" dirty="0">
                <a:latin typeface="Cambria" panose="02040503050406030204" pitchFamily="18" charset="0"/>
                <a:ea typeface="Cambria" panose="02040503050406030204" pitchFamily="18" charset="0"/>
              </a:rPr>
              <a:t>the two main categories are dynamic testing and </a:t>
            </a:r>
            <a:r>
              <a:rPr lang="en-US" u="sng" dirty="0">
                <a:latin typeface="Cambria" panose="02040503050406030204" pitchFamily="18" charset="0"/>
                <a:ea typeface="Cambria" panose="02040503050406030204" pitchFamily="18" charset="0"/>
                <a:hlinkClick r:id="rId2"/>
              </a:rPr>
              <a:t>static testing</a:t>
            </a:r>
            <a:r>
              <a:rPr lang="en-US" dirty="0">
                <a:latin typeface="Cambria" panose="02040503050406030204" pitchFamily="18" charset="0"/>
                <a:ea typeface="Cambria" panose="02040503050406030204" pitchFamily="18" charset="0"/>
              </a:rPr>
              <a:t>. Dynamic testing is an assessment that's conducted while the program is executed; static testing examines the program's code and associated </a:t>
            </a:r>
            <a:r>
              <a:rPr lang="en-US" u="sng" dirty="0">
                <a:latin typeface="Cambria" panose="02040503050406030204" pitchFamily="18" charset="0"/>
                <a:ea typeface="Cambria" panose="02040503050406030204" pitchFamily="18" charset="0"/>
                <a:hlinkClick r:id="rId3"/>
              </a:rPr>
              <a:t>documentation</a:t>
            </a:r>
            <a:r>
              <a:rPr lang="en-US" dirty="0">
                <a:latin typeface="Cambria" panose="02040503050406030204" pitchFamily="18" charset="0"/>
                <a:ea typeface="Cambria" panose="02040503050406030204" pitchFamily="18" charset="0"/>
              </a:rPr>
              <a:t>. Dynamic and static methods are often used together.</a:t>
            </a:r>
            <a:endParaRPr lang="en-IN" dirty="0">
              <a:latin typeface="Cambria" panose="02040503050406030204" pitchFamily="18" charset="0"/>
              <a:ea typeface="Cambria" panose="02040503050406030204" pitchFamily="18" charset="0"/>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5"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24457328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465243"/>
            <a:ext cx="10018713" cy="4781321"/>
          </a:xfrm>
        </p:spPr>
        <p:txBody>
          <a:bodyPr numCol="2">
            <a:normAutofit/>
          </a:bodyPr>
          <a:lstStyle/>
          <a:p>
            <a:pPr algn="l"/>
            <a:endParaRPr lang="en-IN" sz="2200" b="1" i="0" dirty="0">
              <a:solidFill>
                <a:srgbClr val="555555"/>
              </a:solidFill>
              <a:effectLst/>
              <a:latin typeface="Cambria" panose="02040503050406030204" pitchFamily="18" charset="0"/>
              <a:ea typeface="Cambria" panose="02040503050406030204" pitchFamily="18" charset="0"/>
            </a:endParaRPr>
          </a:p>
          <a:p>
            <a:pPr algn="l"/>
            <a:r>
              <a:rPr lang="en-IN" sz="2200" b="1" i="0" dirty="0">
                <a:solidFill>
                  <a:srgbClr val="555555"/>
                </a:solidFill>
                <a:effectLst/>
                <a:latin typeface="Cambria" panose="02040503050406030204" pitchFamily="18" charset="0"/>
                <a:ea typeface="Cambria" panose="02040503050406030204" pitchFamily="18" charset="0"/>
              </a:rPr>
              <a:t>External Hardware, Software Interfaces Defects</a:t>
            </a:r>
            <a:br>
              <a:rPr lang="en-IN" sz="2200" b="1" i="0" dirty="0">
                <a:solidFill>
                  <a:srgbClr val="555555"/>
                </a:solidFill>
                <a:effectLst/>
                <a:latin typeface="Cambria" panose="02040503050406030204" pitchFamily="18" charset="0"/>
                <a:ea typeface="Cambria" panose="02040503050406030204" pitchFamily="18" charset="0"/>
              </a:rPr>
            </a:br>
            <a:endParaRPr lang="en-IN" sz="2200" b="0" i="0" dirty="0">
              <a:solidFill>
                <a:srgbClr val="555555"/>
              </a:solidFill>
              <a:effectLst/>
              <a:latin typeface="Cambria" panose="02040503050406030204" pitchFamily="18" charset="0"/>
              <a:ea typeface="Cambria" panose="02040503050406030204" pitchFamily="18" charset="0"/>
            </a:endParaRPr>
          </a:p>
          <a:p>
            <a:pPr algn="l"/>
            <a:r>
              <a:rPr lang="en-IN" sz="2200" b="0" i="0" dirty="0">
                <a:solidFill>
                  <a:srgbClr val="555555"/>
                </a:solidFill>
                <a:effectLst/>
                <a:latin typeface="Cambria" panose="02040503050406030204" pitchFamily="18" charset="0"/>
                <a:ea typeface="Cambria" panose="02040503050406030204" pitchFamily="18" charset="0"/>
              </a:rPr>
              <a:t>These defects occur because of problems related to</a:t>
            </a:r>
          </a:p>
          <a:p>
            <a:pPr marL="914400" algn="just">
              <a:buFont typeface="Arial" panose="020B0604020202020204" pitchFamily="34" charset="0"/>
              <a:buChar char="•"/>
            </a:pPr>
            <a:r>
              <a:rPr lang="en-IN" sz="2200" b="0" i="0" dirty="0">
                <a:solidFill>
                  <a:srgbClr val="555555"/>
                </a:solidFill>
                <a:effectLst/>
                <a:latin typeface="Cambria" panose="02040503050406030204" pitchFamily="18" charset="0"/>
                <a:ea typeface="Cambria" panose="02040503050406030204" pitchFamily="18" charset="0"/>
              </a:rPr>
              <a:t>System calls,</a:t>
            </a:r>
          </a:p>
          <a:p>
            <a:pPr marL="914400" algn="just">
              <a:buFont typeface="Arial" panose="020B0604020202020204" pitchFamily="34" charset="0"/>
              <a:buChar char="•"/>
            </a:pPr>
            <a:r>
              <a:rPr lang="en-IN" sz="2200" b="0" i="0" dirty="0">
                <a:solidFill>
                  <a:srgbClr val="555555"/>
                </a:solidFill>
                <a:effectLst/>
                <a:latin typeface="Cambria" panose="02040503050406030204" pitchFamily="18" charset="0"/>
                <a:ea typeface="Cambria" panose="02040503050406030204" pitchFamily="18" charset="0"/>
              </a:rPr>
              <a:t>Links to databases,</a:t>
            </a:r>
          </a:p>
          <a:p>
            <a:pPr marL="914400" algn="just">
              <a:buFont typeface="Arial" panose="020B0604020202020204" pitchFamily="34" charset="0"/>
              <a:buChar char="•"/>
            </a:pPr>
            <a:r>
              <a:rPr lang="en-IN" sz="2200" b="0" i="0" dirty="0">
                <a:solidFill>
                  <a:srgbClr val="555555"/>
                </a:solidFill>
                <a:effectLst/>
                <a:latin typeface="Cambria" panose="02040503050406030204" pitchFamily="18" charset="0"/>
                <a:ea typeface="Cambria" panose="02040503050406030204" pitchFamily="18" charset="0"/>
              </a:rPr>
              <a:t>Input/output sequences,</a:t>
            </a:r>
          </a:p>
          <a:p>
            <a:pPr marL="914400" algn="just">
              <a:buFont typeface="Arial" panose="020B0604020202020204" pitchFamily="34" charset="0"/>
              <a:buChar char="•"/>
            </a:pPr>
            <a:r>
              <a:rPr lang="en-IN" sz="2200" b="0" i="0" dirty="0">
                <a:solidFill>
                  <a:srgbClr val="555555"/>
                </a:solidFill>
                <a:effectLst/>
                <a:latin typeface="Cambria" panose="02040503050406030204" pitchFamily="18" charset="0"/>
                <a:ea typeface="Cambria" panose="02040503050406030204" pitchFamily="18" charset="0"/>
              </a:rPr>
              <a:t>Memory usage,</a:t>
            </a:r>
          </a:p>
          <a:p>
            <a:pPr marL="914400" algn="just">
              <a:buFont typeface="Arial" panose="020B0604020202020204" pitchFamily="34" charset="0"/>
              <a:buChar char="•"/>
            </a:pPr>
            <a:r>
              <a:rPr lang="en-IN" sz="2200" b="0" i="0" dirty="0">
                <a:solidFill>
                  <a:srgbClr val="555555"/>
                </a:solidFill>
                <a:effectLst/>
                <a:latin typeface="Cambria" panose="02040503050406030204" pitchFamily="18" charset="0"/>
                <a:ea typeface="Cambria" panose="02040503050406030204" pitchFamily="18" charset="0"/>
              </a:rPr>
              <a:t>Resource usage,</a:t>
            </a:r>
          </a:p>
          <a:p>
            <a:pPr marL="914400" algn="just">
              <a:buFont typeface="Arial" panose="020B0604020202020204" pitchFamily="34" charset="0"/>
              <a:buChar char="•"/>
            </a:pPr>
            <a:r>
              <a:rPr lang="en-IN" sz="2200" b="0" i="0" dirty="0">
                <a:solidFill>
                  <a:srgbClr val="555555"/>
                </a:solidFill>
                <a:effectLst/>
                <a:latin typeface="Cambria" panose="02040503050406030204" pitchFamily="18" charset="0"/>
                <a:ea typeface="Cambria" panose="02040503050406030204" pitchFamily="18" charset="0"/>
              </a:rPr>
              <a:t>Interrupts and exception handling,</a:t>
            </a:r>
          </a:p>
          <a:p>
            <a:pPr marL="914400" algn="just">
              <a:buFont typeface="Arial" panose="020B0604020202020204" pitchFamily="34" charset="0"/>
              <a:buChar char="•"/>
            </a:pPr>
            <a:r>
              <a:rPr lang="en-IN" sz="2200" b="0" i="0" dirty="0">
                <a:solidFill>
                  <a:srgbClr val="555555"/>
                </a:solidFill>
                <a:effectLst/>
                <a:latin typeface="Cambria" panose="02040503050406030204" pitchFamily="18" charset="0"/>
                <a:ea typeface="Cambria" panose="02040503050406030204" pitchFamily="18" charset="0"/>
              </a:rPr>
              <a:t>Data exchanges with hardware,</a:t>
            </a:r>
          </a:p>
          <a:p>
            <a:pPr marL="914400" algn="just">
              <a:buFont typeface="Arial" panose="020B0604020202020204" pitchFamily="34" charset="0"/>
              <a:buChar char="•"/>
            </a:pPr>
            <a:r>
              <a:rPr lang="en-IN" sz="2200" b="0" i="0" dirty="0">
                <a:solidFill>
                  <a:srgbClr val="555555"/>
                </a:solidFill>
                <a:effectLst/>
                <a:latin typeface="Cambria" panose="02040503050406030204" pitchFamily="18" charset="0"/>
                <a:ea typeface="Cambria" panose="02040503050406030204" pitchFamily="18" charset="0"/>
              </a:rPr>
              <a:t>Protocols,</a:t>
            </a:r>
          </a:p>
          <a:p>
            <a:pPr marL="914400" algn="just">
              <a:buFont typeface="Arial" panose="020B0604020202020204" pitchFamily="34" charset="0"/>
              <a:buChar char="•"/>
            </a:pPr>
            <a:r>
              <a:rPr lang="en-IN" sz="2200" b="0" i="0" dirty="0">
                <a:solidFill>
                  <a:srgbClr val="555555"/>
                </a:solidFill>
                <a:effectLst/>
                <a:latin typeface="Cambria" panose="02040503050406030204" pitchFamily="18" charset="0"/>
                <a:ea typeface="Cambria" panose="02040503050406030204" pitchFamily="18" charset="0"/>
              </a:rPr>
              <a:t>Formats,</a:t>
            </a:r>
          </a:p>
          <a:p>
            <a:pPr marL="914400" algn="just">
              <a:buFont typeface="Arial" panose="020B0604020202020204" pitchFamily="34" charset="0"/>
              <a:buChar char="•"/>
            </a:pPr>
            <a:r>
              <a:rPr lang="en-IN" sz="2200" b="0" i="0" dirty="0">
                <a:solidFill>
                  <a:srgbClr val="555555"/>
                </a:solidFill>
                <a:effectLst/>
                <a:latin typeface="Cambria" panose="02040503050406030204" pitchFamily="18" charset="0"/>
                <a:ea typeface="Cambria" panose="02040503050406030204" pitchFamily="18" charset="0"/>
              </a:rPr>
              <a:t>Interfaces with build files,</a:t>
            </a:r>
          </a:p>
          <a:p>
            <a:pPr marL="914400" algn="just">
              <a:buFont typeface="Arial" panose="020B0604020202020204" pitchFamily="34" charset="0"/>
              <a:buChar char="•"/>
            </a:pPr>
            <a:r>
              <a:rPr lang="en-IN" sz="2200" b="0" i="0" dirty="0">
                <a:solidFill>
                  <a:srgbClr val="555555"/>
                </a:solidFill>
                <a:effectLst/>
                <a:latin typeface="Cambria" panose="02040503050406030204" pitchFamily="18" charset="0"/>
                <a:ea typeface="Cambria" panose="02040503050406030204" pitchFamily="18" charset="0"/>
              </a:rPr>
              <a:t>Timing sequences.</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3786701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068637"/>
            <a:ext cx="10018713" cy="4722564"/>
          </a:xfrm>
        </p:spPr>
        <p:txBody>
          <a:bodyPr>
            <a:normAutofit lnSpcReduction="10000"/>
          </a:bodyPr>
          <a:lstStyle/>
          <a:p>
            <a:pPr algn="l"/>
            <a:endParaRPr lang="en-US" b="1" i="0" dirty="0">
              <a:solidFill>
                <a:srgbClr val="555555"/>
              </a:solidFill>
              <a:effectLst/>
              <a:latin typeface="Cambria" panose="02040503050406030204" pitchFamily="18" charset="0"/>
              <a:ea typeface="Cambria" panose="02040503050406030204" pitchFamily="18" charset="0"/>
            </a:endParaRPr>
          </a:p>
          <a:p>
            <a:pPr algn="l"/>
            <a:r>
              <a:rPr lang="en-US" b="1" i="0" dirty="0">
                <a:solidFill>
                  <a:srgbClr val="555555"/>
                </a:solidFill>
                <a:effectLst/>
                <a:latin typeface="Cambria" panose="02040503050406030204" pitchFamily="18" charset="0"/>
                <a:ea typeface="Cambria" panose="02040503050406030204" pitchFamily="18" charset="0"/>
              </a:rPr>
              <a:t>Testing Defects</a:t>
            </a:r>
          </a:p>
          <a:p>
            <a:pPr algn="l"/>
            <a:r>
              <a:rPr lang="en-US" b="0" i="0" dirty="0">
                <a:solidFill>
                  <a:srgbClr val="555555"/>
                </a:solidFill>
                <a:effectLst/>
                <a:latin typeface="Cambria" panose="02040503050406030204" pitchFamily="18" charset="0"/>
                <a:ea typeface="Cambria" panose="02040503050406030204" pitchFamily="18" charset="0"/>
              </a:rPr>
              <a:t>Test plans, test cases, test harnesses, and test procedures can also contain defects. These defects are called testing defects. Defects in test plans are best detected using review techniques.</a:t>
            </a:r>
          </a:p>
          <a:p>
            <a:pPr algn="l"/>
            <a:r>
              <a:rPr lang="en-US" b="1" i="0" dirty="0">
                <a:solidFill>
                  <a:srgbClr val="555555"/>
                </a:solidFill>
                <a:effectLst/>
                <a:latin typeface="Cambria" panose="02040503050406030204" pitchFamily="18" charset="0"/>
                <a:ea typeface="Cambria" panose="02040503050406030204" pitchFamily="18" charset="0"/>
              </a:rPr>
              <a:t>4.1 Test Harness Defects</a:t>
            </a:r>
          </a:p>
          <a:p>
            <a:pPr algn="l"/>
            <a:r>
              <a:rPr lang="en-US" b="0" i="0" dirty="0">
                <a:solidFill>
                  <a:srgbClr val="555555"/>
                </a:solidFill>
                <a:effectLst/>
                <a:latin typeface="Cambria" panose="02040503050406030204" pitchFamily="18" charset="0"/>
                <a:ea typeface="Cambria" panose="02040503050406030204" pitchFamily="18" charset="0"/>
              </a:rPr>
              <a:t>In order to test software, at the unit and integration levels, auxiliary code must be developed. This is called the test harness or scaffolding code. The test harness code should be carefully designed, implemented, and tested since it is a work product and this code can be reused when new releases of the software are developed</a:t>
            </a:r>
            <a:r>
              <a:rPr lang="en-US" b="0" i="0" dirty="0">
                <a:solidFill>
                  <a:srgbClr val="555555"/>
                </a:solidFill>
                <a:effectLst/>
                <a:latin typeface="Source Sans Pro" panose="020B0503030403020204" pitchFamily="34" charset="0"/>
              </a:rPr>
              <a:t>.</a:t>
            </a:r>
          </a:p>
          <a:p>
            <a:pPr algn="l"/>
            <a:endParaRPr lang="en-US" b="0" i="0" dirty="0">
              <a:solidFill>
                <a:srgbClr val="555555"/>
              </a:solidFill>
              <a:effectLst/>
              <a:latin typeface="Source Sans Pro" panose="020B0503030403020204" pitchFamily="34" charset="0"/>
            </a:endParaRP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25338879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0074" y="1565312"/>
            <a:ext cx="10018713" cy="3667700"/>
          </a:xfrm>
        </p:spPr>
        <p:txBody>
          <a:bodyPr/>
          <a:lstStyle/>
          <a:p>
            <a:pPr algn="l"/>
            <a:r>
              <a:rPr lang="en-US" b="1" i="0" dirty="0">
                <a:solidFill>
                  <a:srgbClr val="555555"/>
                </a:solidFill>
                <a:effectLst/>
                <a:latin typeface="Open Sans" panose="020B0606030504020204" pitchFamily="34" charset="0"/>
              </a:rPr>
              <a:t>Test Case Design and Test Procedure Defects</a:t>
            </a:r>
            <a:br>
              <a:rPr lang="en-US" b="1" i="0" dirty="0">
                <a:solidFill>
                  <a:srgbClr val="555555"/>
                </a:solidFill>
                <a:effectLst/>
                <a:latin typeface="Open Sans" panose="020B0606030504020204" pitchFamily="34" charset="0"/>
              </a:rPr>
            </a:br>
            <a:endParaRPr lang="en-US" b="1" i="0" dirty="0">
              <a:solidFill>
                <a:srgbClr val="555555"/>
              </a:solidFill>
              <a:effectLst/>
              <a:latin typeface="Open Sans" panose="020B0606030504020204" pitchFamily="34" charset="0"/>
            </a:endParaRPr>
          </a:p>
          <a:p>
            <a:pPr algn="just"/>
            <a:r>
              <a:rPr lang="en-US" b="0" i="0" dirty="0">
                <a:solidFill>
                  <a:srgbClr val="555555"/>
                </a:solidFill>
                <a:effectLst/>
                <a:latin typeface="Source Sans Pro" panose="020B0503030403020204" pitchFamily="34" charset="0"/>
              </a:rPr>
              <a:t>These consists of incorrect, incomplete, missing, inappropriate test cases, and test procedures.</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3807248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101687"/>
            <a:ext cx="10018713" cy="4689513"/>
          </a:xfrm>
        </p:spPr>
        <p:txBody>
          <a:bodyPr/>
          <a:lstStyle/>
          <a:p>
            <a:r>
              <a:rPr lang="en-US" dirty="0"/>
              <a:t>DEFECT EXAMPLES:- The Coin Problem Requirement Specification</a:t>
            </a:r>
          </a:p>
          <a:p>
            <a:r>
              <a:rPr lang="en-US" dirty="0"/>
              <a:t>Specification for program </a:t>
            </a:r>
            <a:r>
              <a:rPr lang="en-US" dirty="0" err="1"/>
              <a:t>calculate_coin_value</a:t>
            </a:r>
            <a:r>
              <a:rPr lang="en-US" dirty="0"/>
              <a:t> This program calculates the total dollars and cents value for a set of coins. the user inputs the amount of pennies, nickels , dimes , quarters, half-dollars, and dollar coins held. There are six different denominations of coins. The program outputs the total dollar and cent values of the coins to the users </a:t>
            </a:r>
            <a:r>
              <a:rPr lang="en-US" dirty="0" err="1"/>
              <a:t>Input:number_of_coins</a:t>
            </a:r>
            <a:r>
              <a:rPr lang="en-US" dirty="0"/>
              <a:t> is an integer Outputs:- </a:t>
            </a:r>
            <a:r>
              <a:rPr lang="en-US" dirty="0" err="1"/>
              <a:t>number_of_dollars</a:t>
            </a:r>
            <a:r>
              <a:rPr lang="en-US" dirty="0"/>
              <a:t> is an integer </a:t>
            </a:r>
            <a:r>
              <a:rPr lang="en-US" dirty="0" err="1"/>
              <a:t>Number_of_cents</a:t>
            </a:r>
            <a:r>
              <a:rPr lang="en-US" dirty="0"/>
              <a:t> is an integer</a:t>
            </a:r>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29117330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990601"/>
            <a:ext cx="10018713" cy="4800600"/>
          </a:xfrm>
        </p:spPr>
        <p:txBody>
          <a:bodyPr>
            <a:normAutofit fontScale="92500" lnSpcReduction="20000"/>
          </a:bodyPr>
          <a:lstStyle/>
          <a:p>
            <a:r>
              <a:rPr lang="en-US" dirty="0"/>
              <a:t>A spec above shows the sample informal specification for a simple program that calculates the total money value of a set of coins. The program could be a component of an incentive cash register system to support retail store clerks. Coin Problem in Detail : (100 cent = 1 dollar) if suppose input for coin values given as 1 for all then the calculation as shown below. </a:t>
            </a:r>
          </a:p>
          <a:p>
            <a:r>
              <a:rPr lang="en-US" dirty="0"/>
              <a:t>No of Coins (input) Coin Value </a:t>
            </a:r>
          </a:p>
          <a:p>
            <a:r>
              <a:rPr lang="en-US" dirty="0"/>
              <a:t>1(pennies) X 1 = 1 </a:t>
            </a:r>
          </a:p>
          <a:p>
            <a:r>
              <a:rPr lang="en-US" dirty="0"/>
              <a:t>1 (nickels) X 5 = 5 </a:t>
            </a:r>
          </a:p>
          <a:p>
            <a:r>
              <a:rPr lang="en-US" dirty="0"/>
              <a:t>1(dimes) X 10 = 10 </a:t>
            </a:r>
          </a:p>
          <a:p>
            <a:r>
              <a:rPr lang="en-US" dirty="0"/>
              <a:t>1(quarters) X 25 = 25 </a:t>
            </a:r>
          </a:p>
          <a:p>
            <a:r>
              <a:rPr lang="en-US" dirty="0"/>
              <a:t>1(half-dollars) X 50 = 50</a:t>
            </a:r>
          </a:p>
          <a:p>
            <a:r>
              <a:rPr lang="en-US" dirty="0"/>
              <a:t> 1(dollar) X 100 = 100</a:t>
            </a:r>
          </a:p>
          <a:p>
            <a:r>
              <a:rPr lang="en-US" dirty="0"/>
              <a:t>                                     191</a:t>
            </a:r>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34425697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344059"/>
            <a:ext cx="10018713" cy="4447142"/>
          </a:xfrm>
        </p:spPr>
        <p:txBody>
          <a:bodyPr/>
          <a:lstStyle/>
          <a:p>
            <a:r>
              <a:rPr lang="en-IN" dirty="0"/>
              <a:t>Output </a:t>
            </a:r>
            <a:endParaRPr lang="en-US" dirty="0"/>
          </a:p>
          <a:p>
            <a:r>
              <a:rPr lang="en-US" dirty="0"/>
              <a:t>No of Dollars : 1 </a:t>
            </a:r>
          </a:p>
          <a:p>
            <a:r>
              <a:rPr lang="en-US" dirty="0"/>
              <a:t>No of Cents : 91 </a:t>
            </a:r>
          </a:p>
          <a:p>
            <a:r>
              <a:rPr lang="en-US" dirty="0"/>
              <a:t>The given specification does not specify the above details clearly. </a:t>
            </a:r>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7841549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0" dirty="0">
                <a:solidFill>
                  <a:srgbClr val="444444"/>
                </a:solidFill>
                <a:effectLst/>
                <a:latin typeface="Open Sans" panose="020B0606030504020204" pitchFamily="34" charset="0"/>
              </a:rPr>
              <a:t>Developer/Tester Support for Developing a Defect Repository</a:t>
            </a:r>
            <a:br>
              <a:rPr lang="en-US" b="1" i="0" dirty="0">
                <a:solidFill>
                  <a:srgbClr val="444444"/>
                </a:solidFill>
                <a:effectLst/>
                <a:latin typeface="Open Sans" panose="020B0606030504020204" pitchFamily="34" charset="0"/>
              </a:rPr>
            </a:br>
            <a:endParaRPr lang="en-IN" dirty="0"/>
          </a:p>
        </p:txBody>
      </p:sp>
      <p:sp>
        <p:nvSpPr>
          <p:cNvPr id="3" name="Content Placeholder 2"/>
          <p:cNvSpPr>
            <a:spLocks noGrp="1"/>
          </p:cNvSpPr>
          <p:nvPr>
            <p:ph idx="1"/>
          </p:nvPr>
        </p:nvSpPr>
        <p:spPr>
          <a:xfrm>
            <a:off x="1484310" y="1994053"/>
            <a:ext cx="10018713" cy="4461831"/>
          </a:xfrm>
        </p:spPr>
        <p:txBody>
          <a:bodyPr>
            <a:normAutofit/>
          </a:bodyPr>
          <a:lstStyle/>
          <a:p>
            <a:pPr algn="l"/>
            <a:r>
              <a:rPr lang="en-US" b="0" i="0" dirty="0">
                <a:solidFill>
                  <a:srgbClr val="555555"/>
                </a:solidFill>
                <a:effectLst/>
                <a:latin typeface="Source Sans Pro" panose="020B0503030403020204" pitchFamily="34" charset="0"/>
              </a:rPr>
              <a:t>Software engineers and test specialists should follow the examples of engineers in other disciplines who make use of defect data. A requirement for repository development should be a part of testing and/or debugging policy statements.</a:t>
            </a:r>
          </a:p>
          <a:p>
            <a:pPr algn="l"/>
            <a:r>
              <a:rPr lang="en-US" b="0" i="0" dirty="0">
                <a:solidFill>
                  <a:srgbClr val="555555"/>
                </a:solidFill>
                <a:effectLst/>
                <a:latin typeface="Source Sans Pro" panose="020B0503030403020204" pitchFamily="34" charset="0"/>
              </a:rPr>
              <a:t>Forms and templates should be designed to collect the data. Each defect and frequency of occurrence must be recorded after testing.</a:t>
            </a:r>
          </a:p>
          <a:p>
            <a:pPr algn="l"/>
            <a:r>
              <a:rPr lang="en-US" b="0" i="0" dirty="0">
                <a:solidFill>
                  <a:srgbClr val="555555"/>
                </a:solidFill>
                <a:effectLst/>
                <a:latin typeface="Source Sans Pro" panose="020B0503030403020204" pitchFamily="34" charset="0"/>
              </a:rPr>
              <a:t>Defect monitoring should be done for each on-going project. The distribution of defects will change when changes are made to the process.</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26908233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A16BEB16-4CE3-578F-CFA9-475E3274EBD8}"/>
              </a:ext>
            </a:extLst>
          </p:cNvPr>
          <p:cNvPicPr>
            <a:picLocks noGrp="1" noChangeAspect="1"/>
          </p:cNvPicPr>
          <p:nvPr>
            <p:ph idx="1"/>
          </p:nvPr>
        </p:nvPicPr>
        <p:blipFill>
          <a:blip r:embed="rId2"/>
          <a:stretch>
            <a:fillRect/>
          </a:stretch>
        </p:blipFill>
        <p:spPr>
          <a:xfrm>
            <a:off x="2566930" y="1343598"/>
            <a:ext cx="7645706" cy="4374157"/>
          </a:xfr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4"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18769580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826265"/>
            <a:ext cx="10018713" cy="5398265"/>
          </a:xfrm>
        </p:spPr>
        <p:txBody>
          <a:bodyPr/>
          <a:lstStyle/>
          <a:p>
            <a:r>
              <a:rPr lang="en-US" b="0" i="0" dirty="0">
                <a:solidFill>
                  <a:srgbClr val="555555"/>
                </a:solidFill>
                <a:effectLst/>
                <a:latin typeface="Cambria" panose="02040503050406030204" pitchFamily="18" charset="0"/>
                <a:ea typeface="Cambria" panose="02040503050406030204" pitchFamily="18" charset="0"/>
              </a:rPr>
              <a:t>The defect data is useful for test planning. It is a TMM level 2 maturity goal. It helps a tester to select applicable testing techniques, design the test cases, and allocate the amount of resources needed to detect and remove defects. This allows tester to estimate testing schedules and costs.</a:t>
            </a:r>
          </a:p>
          <a:p>
            <a:pPr algn="l"/>
            <a:r>
              <a:rPr lang="en-US" b="0" i="0" dirty="0">
                <a:solidFill>
                  <a:srgbClr val="555555"/>
                </a:solidFill>
                <a:effectLst/>
                <a:latin typeface="Cambria" panose="02040503050406030204" pitchFamily="18" charset="0"/>
                <a:ea typeface="Cambria" panose="02040503050406030204" pitchFamily="18" charset="0"/>
              </a:rPr>
              <a:t>The defect data can support debugging activities also. A defect repository can help in implementing several TMM maturity goals including</a:t>
            </a:r>
          </a:p>
          <a:p>
            <a:pPr marL="914400" algn="just">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Controlling and monitoring of test,</a:t>
            </a:r>
          </a:p>
          <a:p>
            <a:pPr marL="914400" algn="just">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Software quality evaluation and control,</a:t>
            </a:r>
          </a:p>
          <a:p>
            <a:pPr marL="914400" algn="just">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Test measurement,</a:t>
            </a:r>
          </a:p>
          <a:p>
            <a:pPr marL="914400" algn="just">
              <a:buFont typeface="Arial" panose="020B0604020202020204" pitchFamily="34" charset="0"/>
              <a:buChar char="•"/>
            </a:pPr>
            <a:r>
              <a:rPr lang="en-US" b="0" i="0" dirty="0">
                <a:solidFill>
                  <a:srgbClr val="555555"/>
                </a:solidFill>
                <a:effectLst/>
                <a:latin typeface="Cambria" panose="02040503050406030204" pitchFamily="18" charset="0"/>
                <a:ea typeface="Cambria" panose="02040503050406030204" pitchFamily="18" charset="0"/>
              </a:rPr>
              <a:t>Test process improvement.</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15258798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098933"/>
          </a:xfrm>
        </p:spPr>
        <p:txBody>
          <a:bodyPr/>
          <a:lstStyle/>
          <a:p>
            <a:r>
              <a:rPr lang="en-IN" dirty="0"/>
              <a:t>Defect Prevention strategies</a:t>
            </a:r>
          </a:p>
        </p:txBody>
      </p:sp>
      <p:sp>
        <p:nvSpPr>
          <p:cNvPr id="3" name="Content Placeholder 2"/>
          <p:cNvSpPr>
            <a:spLocks noGrp="1"/>
          </p:cNvSpPr>
          <p:nvPr>
            <p:ph idx="1"/>
          </p:nvPr>
        </p:nvSpPr>
        <p:spPr>
          <a:xfrm>
            <a:off x="1484310" y="2027105"/>
            <a:ext cx="10018713" cy="3764096"/>
          </a:xfrm>
        </p:spPr>
        <p:txBody>
          <a:bodyPr>
            <a:normAutofit/>
          </a:bodyPr>
          <a:lstStyle/>
          <a:p>
            <a:r>
              <a:rPr lang="en-US" b="0" i="0" dirty="0">
                <a:solidFill>
                  <a:srgbClr val="273239"/>
                </a:solidFill>
                <a:effectLst/>
                <a:latin typeface="Cambria" panose="02040503050406030204" pitchFamily="18" charset="0"/>
                <a:ea typeface="Cambria" panose="02040503050406030204" pitchFamily="18" charset="0"/>
              </a:rPr>
              <a:t>is basically defined as a measure to ensure that defects being detected so far, should not appear or occur again. For facilitating communication simply among members of team, planning and devising defect prevention guidelines, etc., Coordinator is mainly responsible. Coordinator is mainly responsible to lead defect prevention efforts, to facilitate meetings, to facilitate communication between team members and management, etc.</a:t>
            </a:r>
          </a:p>
          <a:p>
            <a:r>
              <a:rPr lang="en-US" b="0" i="0" dirty="0">
                <a:solidFill>
                  <a:srgbClr val="273239"/>
                </a:solidFill>
                <a:effectLst/>
                <a:latin typeface="Cambria" panose="02040503050406030204" pitchFamily="18" charset="0"/>
                <a:ea typeface="Cambria" panose="02040503050406030204" pitchFamily="18" charset="0"/>
              </a:rPr>
              <a:t> DP board generally has a quarterly plan in which sets some goals at organization level. To achieve these goals, various methods or activities are mostly used and carried out to achieve and complete these goals.</a:t>
            </a:r>
            <a:endParaRPr lang="en-IN" dirty="0">
              <a:latin typeface="Cambria" panose="02040503050406030204" pitchFamily="18" charset="0"/>
              <a:ea typeface="Cambria" panose="020405030504060302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426310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1169126"/>
          </a:xfrm>
        </p:spPr>
        <p:txBody>
          <a:bodyPr/>
          <a:lstStyle/>
          <a:p>
            <a:r>
              <a:rPr lang="en-US" dirty="0"/>
              <a:t>Testing as an Engineering Activity</a:t>
            </a:r>
            <a:endParaRPr lang="en-IN" dirty="0"/>
          </a:p>
        </p:txBody>
      </p:sp>
      <p:sp>
        <p:nvSpPr>
          <p:cNvPr id="3" name="Content Placeholder 2"/>
          <p:cNvSpPr>
            <a:spLocks noGrp="1"/>
          </p:cNvSpPr>
          <p:nvPr>
            <p:ph idx="1"/>
          </p:nvPr>
        </p:nvSpPr>
        <p:spPr>
          <a:xfrm>
            <a:off x="1345474" y="1750423"/>
            <a:ext cx="10306595" cy="4297680"/>
          </a:xfrm>
        </p:spPr>
        <p:txBody>
          <a:bodyPr>
            <a:normAutofit/>
          </a:bodyPr>
          <a:lstStyle/>
          <a:p>
            <a:r>
              <a:rPr lang="en-US" dirty="0">
                <a:latin typeface="Cambria" panose="02040503050406030204" pitchFamily="18" charset="0"/>
                <a:ea typeface="Cambria" panose="02040503050406030204" pitchFamily="18" charset="0"/>
              </a:rPr>
              <a:t>Software systems are becoming more challenging to build. New methods, techniques, and tools are becoming available to support development and maintenance tasks. Because software now has such an important role in our lives both economically and socially, there is pressure for software professionals to focus on quality issues</a:t>
            </a:r>
          </a:p>
          <a:p>
            <a:r>
              <a:rPr lang="en-US" dirty="0">
                <a:latin typeface="Cambria" panose="02040503050406030204" pitchFamily="18" charset="0"/>
                <a:ea typeface="Cambria" panose="02040503050406030204" pitchFamily="18" charset="0"/>
              </a:rPr>
              <a:t> Highly qualified staff ensure that software products are built on time, within budget, and are of the highest quality with respect to attributes such as reliability, correctness, usability, and the ability to meet all user requirements</a:t>
            </a:r>
            <a:r>
              <a:rPr lang="en-US" dirty="0"/>
              <a:t>. </a:t>
            </a:r>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39638366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C587156C-C907-9E4E-EA9A-5DCDD0D9F27E}"/>
              </a:ext>
            </a:extLst>
          </p:cNvPr>
          <p:cNvPicPr>
            <a:picLocks noGrp="1" noChangeAspect="1"/>
          </p:cNvPicPr>
          <p:nvPr>
            <p:ph idx="1"/>
          </p:nvPr>
        </p:nvPicPr>
        <p:blipFill>
          <a:blip r:embed="rId2"/>
          <a:stretch>
            <a:fillRect/>
          </a:stretch>
        </p:blipFill>
        <p:spPr>
          <a:xfrm>
            <a:off x="2577947" y="1674564"/>
            <a:ext cx="7238081" cy="4116636"/>
          </a:xfr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4"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6696212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076899"/>
          </a:xfrm>
        </p:spPr>
        <p:txBody>
          <a:bodyPr/>
          <a:lstStyle/>
          <a:p>
            <a:r>
              <a:rPr lang="en-US" b="1" i="0" dirty="0">
                <a:solidFill>
                  <a:srgbClr val="273239"/>
                </a:solidFill>
                <a:effectLst/>
                <a:latin typeface="Nunito" pitchFamily="2" charset="0"/>
              </a:rPr>
              <a:t>Software Requirement Analysis</a:t>
            </a:r>
            <a:endParaRPr lang="en-IN" dirty="0"/>
          </a:p>
        </p:txBody>
      </p:sp>
      <p:sp>
        <p:nvSpPr>
          <p:cNvPr id="3" name="Content Placeholder 2"/>
          <p:cNvSpPr>
            <a:spLocks noGrp="1"/>
          </p:cNvSpPr>
          <p:nvPr>
            <p:ph idx="1"/>
          </p:nvPr>
        </p:nvSpPr>
        <p:spPr>
          <a:xfrm>
            <a:off x="1484310" y="2005071"/>
            <a:ext cx="10018713" cy="4439796"/>
          </a:xfrm>
        </p:spPr>
        <p:txBody>
          <a:bodyPr>
            <a:normAutofit fontScale="70000" lnSpcReduction="20000"/>
          </a:bodyPr>
          <a:lstStyle/>
          <a:p>
            <a:pPr>
              <a:lnSpc>
                <a:spcPct val="170000"/>
              </a:lnSpc>
            </a:pPr>
            <a:r>
              <a:rPr lang="en-US" b="0" i="0" dirty="0">
                <a:solidFill>
                  <a:srgbClr val="273239"/>
                </a:solidFill>
                <a:effectLst/>
                <a:latin typeface="Cambria" panose="02040503050406030204" pitchFamily="18" charset="0"/>
                <a:ea typeface="Cambria" panose="02040503050406030204" pitchFamily="18" charset="0"/>
              </a:rPr>
              <a:t>The main cause of defects in software products is due to error in software requirements and designs. Software requirements and design both are important, and should be analyzed in an efficient way with more focus. Software requirement is basically considered an integral part of </a:t>
            </a:r>
            <a:r>
              <a:rPr lang="en-US" b="0" i="0" u="sng" dirty="0">
                <a:solidFill>
                  <a:srgbClr val="273239"/>
                </a:solidFill>
                <a:effectLst/>
                <a:latin typeface="Cambria" panose="02040503050406030204" pitchFamily="18" charset="0"/>
                <a:ea typeface="Cambria" panose="02040503050406030204" pitchFamily="18" charset="0"/>
                <a:hlinkClick r:id="rId2"/>
              </a:rPr>
              <a:t>Software Development Life Cycle (SDLC)</a:t>
            </a:r>
            <a:r>
              <a:rPr lang="en-US" b="0" i="0" dirty="0">
                <a:solidFill>
                  <a:srgbClr val="273239"/>
                </a:solidFill>
                <a:effectLst/>
                <a:latin typeface="Cambria" panose="02040503050406030204" pitchFamily="18" charset="0"/>
                <a:ea typeface="Cambria" panose="02040503050406030204" pitchFamily="18" charset="0"/>
              </a:rPr>
              <a:t>. These are the requirements that basically describes features and functionalities of target product and also conveys expectations or requirement of users from software product. </a:t>
            </a:r>
          </a:p>
          <a:p>
            <a:pPr>
              <a:lnSpc>
                <a:spcPct val="170000"/>
              </a:lnSpc>
            </a:pPr>
            <a:r>
              <a:rPr lang="en-US" b="0" i="0" dirty="0">
                <a:solidFill>
                  <a:srgbClr val="273239"/>
                </a:solidFill>
                <a:effectLst/>
                <a:latin typeface="Cambria" panose="02040503050406030204" pitchFamily="18" charset="0"/>
                <a:ea typeface="Cambria" panose="02040503050406030204" pitchFamily="18" charset="0"/>
              </a:rPr>
              <a:t>Therefore, it is very much needed to understand about software requirements more carefully, If requirements are not understood well by tester and developers, then there might be chance of occurring of issue or defect in further process. Therefore, it is essential to analyze and evaluate requirements in more appropriate and proper manner</a:t>
            </a:r>
            <a:r>
              <a:rPr lang="en-US" b="0" i="0" dirty="0">
                <a:solidFill>
                  <a:srgbClr val="273239"/>
                </a:solidFill>
                <a:effectLst/>
                <a:latin typeface="Nunito" pitchFamily="2" charset="0"/>
              </a:rPr>
              <a:t>.</a:t>
            </a:r>
          </a:p>
          <a:p>
            <a:endParaRPr lang="en-IN"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4"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40974310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1242152"/>
          </a:xfrm>
        </p:spPr>
        <p:txBody>
          <a:bodyPr/>
          <a:lstStyle/>
          <a:p>
            <a:r>
              <a:rPr lang="en-US" b="1" i="0" dirty="0">
                <a:solidFill>
                  <a:srgbClr val="273239"/>
                </a:solidFill>
                <a:effectLst/>
                <a:latin typeface="Nunito" pitchFamily="2" charset="0"/>
              </a:rPr>
              <a:t>Review and Inspection :</a:t>
            </a:r>
            <a:r>
              <a:rPr lang="en-US" b="0" i="0" dirty="0">
                <a:solidFill>
                  <a:srgbClr val="273239"/>
                </a:solidFill>
                <a:effectLst/>
                <a:latin typeface="Nunito" pitchFamily="2" charset="0"/>
              </a:rPr>
              <a:t> </a:t>
            </a:r>
            <a:endParaRPr lang="en-IN" dirty="0"/>
          </a:p>
        </p:txBody>
      </p:sp>
      <p:sp>
        <p:nvSpPr>
          <p:cNvPr id="3" name="Content Placeholder 2"/>
          <p:cNvSpPr>
            <a:spLocks noGrp="1"/>
          </p:cNvSpPr>
          <p:nvPr>
            <p:ph idx="1"/>
          </p:nvPr>
        </p:nvSpPr>
        <p:spPr>
          <a:xfrm>
            <a:off x="1484310" y="2137273"/>
            <a:ext cx="10018713" cy="3653928"/>
          </a:xfrm>
        </p:spPr>
        <p:txBody>
          <a:bodyPr/>
          <a:lstStyle/>
          <a:p>
            <a:r>
              <a:rPr lang="en-US" b="0" i="0" dirty="0">
                <a:solidFill>
                  <a:srgbClr val="273239"/>
                </a:solidFill>
                <a:effectLst/>
                <a:latin typeface="Cambria" panose="02040503050406030204" pitchFamily="18" charset="0"/>
                <a:ea typeface="Cambria" panose="02040503050406030204" pitchFamily="18" charset="0"/>
              </a:rPr>
              <a:t>Review and inspection, both are essential and integral part of software development. They are considered as powerful tools that can be used to identify and remove defects if present before their occurrence and impact on production. </a:t>
            </a:r>
          </a:p>
          <a:p>
            <a:r>
              <a:rPr lang="en-US" b="0" i="0" dirty="0">
                <a:solidFill>
                  <a:srgbClr val="273239"/>
                </a:solidFill>
                <a:effectLst/>
                <a:latin typeface="Cambria" panose="02040503050406030204" pitchFamily="18" charset="0"/>
                <a:ea typeface="Cambria" panose="02040503050406030204" pitchFamily="18" charset="0"/>
              </a:rPr>
              <a:t>Review and inspection come in different levels or stages of defect prevention to meet different needs. They are used in all software development and maintenance methods. There are two types of review i.e., self-review and peer-review</a:t>
            </a:r>
            <a:r>
              <a:rPr lang="en-US" b="0" i="0" dirty="0">
                <a:solidFill>
                  <a:srgbClr val="273239"/>
                </a:solidFill>
                <a:effectLst/>
                <a:latin typeface="Nunito" pitchFamily="2" charset="0"/>
              </a:rPr>
              <a:t>.</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35913681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286219"/>
          </a:xfrm>
        </p:spPr>
        <p:txBody>
          <a:bodyPr/>
          <a:lstStyle/>
          <a:p>
            <a:r>
              <a:rPr lang="en-US" b="1" i="0" dirty="0">
                <a:solidFill>
                  <a:srgbClr val="273239"/>
                </a:solidFill>
                <a:effectLst/>
                <a:latin typeface="Nunito" pitchFamily="2" charset="0"/>
              </a:rPr>
              <a:t>Defect Logging and Documentation</a:t>
            </a:r>
            <a:endParaRPr lang="en-IN" dirty="0"/>
          </a:p>
        </p:txBody>
      </p:sp>
      <p:sp>
        <p:nvSpPr>
          <p:cNvPr id="3" name="Content Placeholder 2"/>
          <p:cNvSpPr>
            <a:spLocks noGrp="1"/>
          </p:cNvSpPr>
          <p:nvPr>
            <p:ph idx="1"/>
          </p:nvPr>
        </p:nvSpPr>
        <p:spPr>
          <a:xfrm>
            <a:off x="1484310" y="2137273"/>
            <a:ext cx="10018713" cy="3653928"/>
          </a:xfrm>
        </p:spPr>
        <p:txBody>
          <a:bodyPr>
            <a:normAutofit/>
          </a:bodyPr>
          <a:lstStyle/>
          <a:p>
            <a:pPr>
              <a:lnSpc>
                <a:spcPct val="150000"/>
              </a:lnSpc>
            </a:pPr>
            <a:r>
              <a:rPr lang="en-US" b="0" i="0" dirty="0">
                <a:solidFill>
                  <a:srgbClr val="273239"/>
                </a:solidFill>
                <a:effectLst/>
                <a:latin typeface="Cambria" panose="02040503050406030204" pitchFamily="18" charset="0"/>
                <a:ea typeface="Cambria" panose="02040503050406030204" pitchFamily="18" charset="0"/>
              </a:rPr>
              <a:t>After successful analysis and review, there should be records maintained about defects to simply complete description of defect. This record can be further used to have better understanding of defects. </a:t>
            </a:r>
          </a:p>
          <a:p>
            <a:pPr>
              <a:lnSpc>
                <a:spcPct val="150000"/>
              </a:lnSpc>
            </a:pPr>
            <a:r>
              <a:rPr lang="en-US" b="0" i="0" dirty="0">
                <a:solidFill>
                  <a:srgbClr val="273239"/>
                </a:solidFill>
                <a:effectLst/>
                <a:latin typeface="Cambria" panose="02040503050406030204" pitchFamily="18" charset="0"/>
                <a:ea typeface="Cambria" panose="02040503050406030204" pitchFamily="18" charset="0"/>
              </a:rPr>
              <a:t>After getting knowledge and understanding of defect, then only one can take some effective and required measures and actions to resolve particular defects so that defect cannot be carried further to next phase.</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25011155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837282"/>
            <a:ext cx="10018713" cy="4953919"/>
          </a:xfrm>
        </p:spPr>
        <p:txBody>
          <a:bodyPr>
            <a:normAutofit/>
          </a:bodyPr>
          <a:lstStyle/>
          <a:p>
            <a:pPr algn="l" fontAlgn="base">
              <a:lnSpc>
                <a:spcPct val="150000"/>
              </a:lnSpc>
              <a:buFont typeface="+mj-lt"/>
              <a:buAutoNum type="arabicPeriod" startAt="4"/>
            </a:pPr>
            <a:r>
              <a:rPr lang="en-US" b="1" i="0" dirty="0">
                <a:solidFill>
                  <a:srgbClr val="273239"/>
                </a:solidFill>
                <a:effectLst/>
                <a:latin typeface="Cambria" panose="02040503050406030204" pitchFamily="18" charset="0"/>
                <a:ea typeface="Cambria" panose="02040503050406030204" pitchFamily="18" charset="0"/>
              </a:rPr>
              <a:t>Root Cause Analysis :</a:t>
            </a:r>
            <a:r>
              <a:rPr lang="en-US" b="0" i="0" dirty="0">
                <a:solidFill>
                  <a:srgbClr val="273239"/>
                </a:solidFill>
                <a:effectLst/>
                <a:latin typeface="Cambria" panose="02040503050406030204" pitchFamily="18" charset="0"/>
                <a:ea typeface="Cambria" panose="02040503050406030204" pitchFamily="18" charset="0"/>
              </a:rPr>
              <a:t> Root because analysis is basically analysis of main cause of defect. It simply analysis what triggered defect to occur. After analyzing main cause of defect, one can find best way to simply avoid occurrence of such types of defects next time.</a:t>
            </a:r>
          </a:p>
          <a:p>
            <a:pPr algn="l" fontAlgn="base">
              <a:lnSpc>
                <a:spcPct val="150000"/>
              </a:lnSpc>
              <a:buFont typeface="+mj-lt"/>
              <a:buAutoNum type="arabicPeriod" startAt="5"/>
            </a:pPr>
            <a:r>
              <a:rPr lang="en-US" b="1" i="0" dirty="0">
                <a:solidFill>
                  <a:srgbClr val="273239"/>
                </a:solidFill>
                <a:effectLst/>
                <a:latin typeface="Cambria" panose="02040503050406030204" pitchFamily="18" charset="0"/>
                <a:ea typeface="Cambria" panose="02040503050406030204" pitchFamily="18" charset="0"/>
              </a:rPr>
              <a:t>Static Code Analysis:</a:t>
            </a:r>
            <a:r>
              <a:rPr lang="en-US" b="0" i="0" dirty="0">
                <a:solidFill>
                  <a:srgbClr val="273239"/>
                </a:solidFill>
                <a:effectLst/>
                <a:latin typeface="Cambria" panose="02040503050406030204" pitchFamily="18" charset="0"/>
                <a:ea typeface="Cambria" panose="02040503050406030204" pitchFamily="18" charset="0"/>
              </a:rPr>
              <a:t> To find any problems in the source code without running the program, use automated techniques for static code analysis. Before the code is even compiled, these tools can detect typical programming errors, coding standard violations and other problems.</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5667127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608463"/>
            <a:ext cx="10018713" cy="4329629"/>
          </a:xfrm>
        </p:spPr>
        <p:txBody>
          <a:bodyPr>
            <a:normAutofit fontScale="92500"/>
          </a:bodyPr>
          <a:lstStyle/>
          <a:p>
            <a:pPr algn="l" fontAlgn="base">
              <a:lnSpc>
                <a:spcPct val="150000"/>
              </a:lnSpc>
              <a:buFont typeface="+mj-lt"/>
              <a:buAutoNum type="arabicPeriod" startAt="6"/>
            </a:pPr>
            <a:r>
              <a:rPr lang="en-US" b="1" i="0" dirty="0">
                <a:solidFill>
                  <a:srgbClr val="273239"/>
                </a:solidFill>
                <a:effectLst/>
                <a:latin typeface="Cambria" panose="02040503050406030204" pitchFamily="18" charset="0"/>
                <a:ea typeface="Cambria" panose="02040503050406030204" pitchFamily="18" charset="0"/>
              </a:rPr>
              <a:t>Pair programming:</a:t>
            </a:r>
            <a:r>
              <a:rPr lang="en-US" b="0" i="0" dirty="0">
                <a:solidFill>
                  <a:srgbClr val="273239"/>
                </a:solidFill>
                <a:effectLst/>
                <a:latin typeface="Cambria" panose="02040503050406030204" pitchFamily="18" charset="0"/>
                <a:ea typeface="Cambria" panose="02040503050406030204" pitchFamily="18" charset="0"/>
              </a:rPr>
              <a:t> It involves two programmers sharing a workstation, where one writes code while the other goes over each line as it is written. This real-time communication between team members promotes constant feedback and helps in the early detection of mistakes.</a:t>
            </a:r>
          </a:p>
          <a:p>
            <a:pPr algn="l" fontAlgn="base">
              <a:lnSpc>
                <a:spcPct val="150000"/>
              </a:lnSpc>
              <a:buFont typeface="+mj-lt"/>
              <a:buAutoNum type="arabicPeriod" startAt="7"/>
            </a:pPr>
            <a:r>
              <a:rPr lang="en-US" b="1" i="0" dirty="0">
                <a:solidFill>
                  <a:srgbClr val="273239"/>
                </a:solidFill>
                <a:effectLst/>
                <a:latin typeface="Cambria" panose="02040503050406030204" pitchFamily="18" charset="0"/>
                <a:ea typeface="Cambria" panose="02040503050406030204" pitchFamily="18" charset="0"/>
              </a:rPr>
              <a:t>Test-Driven Development (TDD):</a:t>
            </a:r>
            <a:r>
              <a:rPr lang="en-US" b="0" i="0" dirty="0">
                <a:solidFill>
                  <a:srgbClr val="273239"/>
                </a:solidFill>
                <a:effectLst/>
                <a:latin typeface="Cambria" panose="02040503050406030204" pitchFamily="18" charset="0"/>
                <a:ea typeface="Cambria" panose="02040503050406030204" pitchFamily="18" charset="0"/>
              </a:rPr>
              <a:t> Prior to writing any code, write automated tests. This method helps identify errors early in the development process and guarantees that the code complies with the requirements.</a:t>
            </a:r>
          </a:p>
          <a:p>
            <a:pPr>
              <a:lnSpc>
                <a:spcPct val="150000"/>
              </a:lnSpc>
            </a:pPr>
            <a:endParaRPr lang="en-IN" dirty="0">
              <a:latin typeface="Cambria" panose="02040503050406030204" pitchFamily="18" charset="0"/>
              <a:ea typeface="Cambria" panose="020405030504060302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2833489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990600"/>
            <a:ext cx="10018713" cy="5311048"/>
          </a:xfrm>
        </p:spPr>
        <p:txBody>
          <a:bodyPr>
            <a:normAutofit/>
          </a:bodyPr>
          <a:lstStyle/>
          <a:p>
            <a:pPr algn="l" fontAlgn="base">
              <a:lnSpc>
                <a:spcPct val="150000"/>
              </a:lnSpc>
              <a:buFont typeface="+mj-lt"/>
              <a:buAutoNum type="arabicPeriod" startAt="8"/>
            </a:pPr>
            <a:r>
              <a:rPr lang="en-US" b="1" i="0" dirty="0">
                <a:solidFill>
                  <a:srgbClr val="273239"/>
                </a:solidFill>
                <a:effectLst/>
                <a:latin typeface="Cambria" panose="02040503050406030204" pitchFamily="18" charset="0"/>
                <a:ea typeface="Cambria" panose="02040503050406030204" pitchFamily="18" charset="0"/>
              </a:rPr>
              <a:t>Training and Skill Development:</a:t>
            </a:r>
            <a:r>
              <a:rPr lang="en-US" b="0" i="0" dirty="0">
                <a:solidFill>
                  <a:srgbClr val="273239"/>
                </a:solidFill>
                <a:effectLst/>
                <a:latin typeface="Cambria" panose="02040503050406030204" pitchFamily="18" charset="0"/>
                <a:ea typeface="Cambria" panose="02040503050406030204" pitchFamily="18" charset="0"/>
              </a:rPr>
              <a:t> Investing in continuous training and skill development for team members is recommended. Skilled developers are better able to follow best practices and are less prone to make frequent mistakes.</a:t>
            </a:r>
          </a:p>
          <a:p>
            <a:pPr algn="l" fontAlgn="base">
              <a:lnSpc>
                <a:spcPct val="150000"/>
              </a:lnSpc>
              <a:buFont typeface="+mj-lt"/>
              <a:buAutoNum type="arabicPeriod" startAt="9"/>
            </a:pPr>
            <a:r>
              <a:rPr lang="en-US" b="1" i="0" dirty="0">
                <a:solidFill>
                  <a:srgbClr val="273239"/>
                </a:solidFill>
                <a:effectLst/>
                <a:latin typeface="Cambria" panose="02040503050406030204" pitchFamily="18" charset="0"/>
                <a:ea typeface="Cambria" panose="02040503050406030204" pitchFamily="18" charset="0"/>
              </a:rPr>
              <a:t>Checklists:</a:t>
            </a:r>
            <a:r>
              <a:rPr lang="en-US" b="0" i="0" dirty="0">
                <a:solidFill>
                  <a:srgbClr val="273239"/>
                </a:solidFill>
                <a:effectLst/>
                <a:latin typeface="Cambria" panose="02040503050406030204" pitchFamily="18" charset="0"/>
                <a:ea typeface="Cambria" panose="02040503050406030204" pitchFamily="18" charset="0"/>
              </a:rPr>
              <a:t> To make sure that crucial actions are not missed during the various stages of development, use checklists. Developers and reviewers can quickly confirm that established standards are being followed by using checklists as a reference.</a:t>
            </a:r>
          </a:p>
          <a:p>
            <a:pPr>
              <a:lnSpc>
                <a:spcPct val="150000"/>
              </a:lnSpc>
            </a:pPr>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4064353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0790" y="836023"/>
            <a:ext cx="10175964" cy="5355771"/>
          </a:xfrm>
        </p:spPr>
        <p:txBody>
          <a:bodyPr>
            <a:normAutofit/>
          </a:bodyPr>
          <a:lstStyle/>
          <a:p>
            <a:pPr marL="0" indent="0">
              <a:buNone/>
            </a:pPr>
            <a:r>
              <a:rPr lang="en-US" dirty="0">
                <a:latin typeface="Cambria" panose="02040503050406030204" pitchFamily="18" charset="0"/>
                <a:ea typeface="Cambria" panose="02040503050406030204" pitchFamily="18" charset="0"/>
              </a:rPr>
              <a:t>Using an engineering approach to software development implies that:</a:t>
            </a:r>
          </a:p>
          <a:p>
            <a:r>
              <a:rPr lang="en-US" dirty="0">
                <a:latin typeface="Cambria" panose="02040503050406030204" pitchFamily="18" charset="0"/>
                <a:ea typeface="Cambria" panose="02040503050406030204" pitchFamily="18" charset="0"/>
              </a:rPr>
              <a:t> • The development process is well understood;</a:t>
            </a:r>
          </a:p>
          <a:p>
            <a:r>
              <a:rPr lang="en-US" dirty="0">
                <a:latin typeface="Cambria" panose="02040503050406030204" pitchFamily="18" charset="0"/>
                <a:ea typeface="Cambria" panose="02040503050406030204" pitchFamily="18" charset="0"/>
              </a:rPr>
              <a:t> • Projects are planned; </a:t>
            </a:r>
          </a:p>
          <a:p>
            <a:r>
              <a:rPr lang="en-US" dirty="0">
                <a:latin typeface="Cambria" panose="02040503050406030204" pitchFamily="18" charset="0"/>
                <a:ea typeface="Cambria" panose="02040503050406030204" pitchFamily="18" charset="0"/>
              </a:rPr>
              <a:t>• Life cycle models are defined and adhered to; </a:t>
            </a:r>
          </a:p>
          <a:p>
            <a:r>
              <a:rPr lang="en-US" dirty="0">
                <a:latin typeface="Cambria" panose="02040503050406030204" pitchFamily="18" charset="0"/>
                <a:ea typeface="Cambria" panose="02040503050406030204" pitchFamily="18" charset="0"/>
              </a:rPr>
              <a:t>• Standards are in place for product and process;</a:t>
            </a:r>
          </a:p>
          <a:p>
            <a:r>
              <a:rPr lang="en-US" dirty="0">
                <a:latin typeface="Cambria" panose="02040503050406030204" pitchFamily="18" charset="0"/>
                <a:ea typeface="Cambria" panose="02040503050406030204" pitchFamily="18" charset="0"/>
              </a:rPr>
              <a:t> • Measurements are employed to evaluate product and process quality; </a:t>
            </a:r>
          </a:p>
          <a:p>
            <a:r>
              <a:rPr lang="en-US" dirty="0">
                <a:latin typeface="Cambria" panose="02040503050406030204" pitchFamily="18" charset="0"/>
                <a:ea typeface="Cambria" panose="02040503050406030204" pitchFamily="18" charset="0"/>
              </a:rPr>
              <a:t>• Components are reused; </a:t>
            </a:r>
          </a:p>
          <a:p>
            <a:r>
              <a:rPr lang="en-US" dirty="0">
                <a:latin typeface="Cambria" panose="02040503050406030204" pitchFamily="18" charset="0"/>
                <a:ea typeface="Cambria" panose="02040503050406030204" pitchFamily="18" charset="0"/>
              </a:rPr>
              <a:t>• Validation and Verification processes play a key role in quality determination; </a:t>
            </a:r>
          </a:p>
          <a:p>
            <a:r>
              <a:rPr lang="en-US" dirty="0">
                <a:latin typeface="Cambria" panose="02040503050406030204" pitchFamily="18" charset="0"/>
                <a:ea typeface="Cambria" panose="02040503050406030204" pitchFamily="18" charset="0"/>
              </a:rPr>
              <a:t>• Engineers have proper education, training, and certification.</a:t>
            </a:r>
            <a:endParaRPr lang="en-IN" dirty="0">
              <a:latin typeface="Cambria" panose="02040503050406030204" pitchFamily="18" charset="0"/>
              <a:ea typeface="Cambria" panose="02040503050406030204" pitchFamily="18" charset="0"/>
            </a:endParaRP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1563258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1"/>
            <a:ext cx="9749746" cy="1051560"/>
          </a:xfrm>
        </p:spPr>
        <p:txBody>
          <a:bodyPr/>
          <a:lstStyle/>
          <a:p>
            <a:r>
              <a:rPr lang="en-US" dirty="0"/>
              <a:t>Testing as  a process</a:t>
            </a:r>
            <a:endParaRPr lang="en-IN" dirty="0"/>
          </a:p>
        </p:txBody>
      </p:sp>
      <p:sp>
        <p:nvSpPr>
          <p:cNvPr id="3" name="Content Placeholder 2"/>
          <p:cNvSpPr>
            <a:spLocks noGrp="1"/>
          </p:cNvSpPr>
          <p:nvPr>
            <p:ph idx="1"/>
          </p:nvPr>
        </p:nvSpPr>
        <p:spPr>
          <a:xfrm>
            <a:off x="1319350" y="1737361"/>
            <a:ext cx="10202090" cy="4376056"/>
          </a:xfrm>
        </p:spPr>
        <p:txBody>
          <a:bodyPr/>
          <a:lstStyle/>
          <a:p>
            <a:pPr>
              <a:lnSpc>
                <a:spcPct val="150000"/>
              </a:lnSpc>
            </a:pPr>
            <a:r>
              <a:rPr lang="en-US" b="1" dirty="0">
                <a:latin typeface="Cambria" panose="02040503050406030204" pitchFamily="18" charset="0"/>
                <a:ea typeface="Cambria" panose="02040503050406030204" pitchFamily="18" charset="0"/>
              </a:rPr>
              <a:t>Step-1: Assess Development Plan and Status –</a:t>
            </a:r>
            <a:br>
              <a:rPr lang="en-US" dirty="0">
                <a:latin typeface="Cambria" panose="02040503050406030204" pitchFamily="18" charset="0"/>
                <a:ea typeface="Cambria" panose="02040503050406030204" pitchFamily="18" charset="0"/>
              </a:rPr>
            </a:br>
            <a:r>
              <a:rPr lang="en-US" dirty="0">
                <a:latin typeface="Cambria" panose="02040503050406030204" pitchFamily="18" charset="0"/>
                <a:ea typeface="Cambria" panose="02040503050406030204" pitchFamily="18" charset="0"/>
              </a:rPr>
              <a:t>This initiative may be prerequisite to putting together Verification, Validation, and Testing Plan wont to evaluate implemented software solution. During this step, testers challenge completeness and correctness of event plan. Based on extensiveness and completeness of Project Plan testers can estimate quantity of resources they’re going to got to test implemented software solution.</a:t>
            </a:r>
          </a:p>
          <a:p>
            <a:pPr>
              <a:lnSpc>
                <a:spcPct val="150000"/>
              </a:lnSpc>
            </a:pPr>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2813362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7726" y="496388"/>
            <a:ext cx="10105297" cy="5381897"/>
          </a:xfrm>
        </p:spPr>
        <p:txBody>
          <a:bodyPr>
            <a:normAutofit fontScale="92500" lnSpcReduction="10000"/>
          </a:bodyPr>
          <a:lstStyle/>
          <a:p>
            <a:pPr fontAlgn="base"/>
            <a:r>
              <a:rPr lang="en-US" sz="2600" b="1" dirty="0">
                <a:latin typeface="Cambria" panose="02040503050406030204" pitchFamily="18" charset="0"/>
                <a:ea typeface="Cambria" panose="02040503050406030204" pitchFamily="18" charset="0"/>
              </a:rPr>
              <a:t>Step-2: Develop the Test Plan –</a:t>
            </a:r>
            <a:br>
              <a:rPr lang="en-US" sz="2600" dirty="0">
                <a:latin typeface="Cambria" panose="02040503050406030204" pitchFamily="18" charset="0"/>
                <a:ea typeface="Cambria" panose="02040503050406030204" pitchFamily="18" charset="0"/>
              </a:rPr>
            </a:br>
            <a:r>
              <a:rPr lang="en-US" sz="2600" dirty="0">
                <a:latin typeface="Cambria" panose="02040503050406030204" pitchFamily="18" charset="0"/>
                <a:ea typeface="Cambria" panose="02040503050406030204" pitchFamily="18" charset="0"/>
              </a:rPr>
              <a:t>Forming plan for testing will follow an equivalent pattern as any software planning process. The structure of all plans should be an equivalent, but content will vary supported degree of risk testers perceive as related to software being developed.</a:t>
            </a:r>
            <a:br>
              <a:rPr lang="en-US" sz="2600" dirty="0">
                <a:latin typeface="Cambria" panose="02040503050406030204" pitchFamily="18" charset="0"/>
                <a:ea typeface="Cambria" panose="02040503050406030204" pitchFamily="18" charset="0"/>
              </a:rPr>
            </a:br>
            <a:endParaRPr lang="en-US" sz="2600" dirty="0">
              <a:latin typeface="Cambria" panose="02040503050406030204" pitchFamily="18" charset="0"/>
              <a:ea typeface="Cambria" panose="02040503050406030204" pitchFamily="18" charset="0"/>
            </a:endParaRPr>
          </a:p>
          <a:p>
            <a:pPr fontAlgn="base"/>
            <a:r>
              <a:rPr lang="en-US" sz="2600" b="1" dirty="0">
                <a:latin typeface="Cambria" panose="02040503050406030204" pitchFamily="18" charset="0"/>
                <a:ea typeface="Cambria" panose="02040503050406030204" pitchFamily="18" charset="0"/>
              </a:rPr>
              <a:t>Step-3: Test Software Requirements –</a:t>
            </a:r>
            <a:br>
              <a:rPr lang="en-US" sz="2600" dirty="0">
                <a:latin typeface="Cambria" panose="02040503050406030204" pitchFamily="18" charset="0"/>
                <a:ea typeface="Cambria" panose="02040503050406030204" pitchFamily="18" charset="0"/>
              </a:rPr>
            </a:br>
            <a:r>
              <a:rPr lang="en-US" sz="2600" dirty="0">
                <a:latin typeface="Cambria" panose="02040503050406030204" pitchFamily="18" charset="0"/>
                <a:ea typeface="Cambria" panose="02040503050406030204" pitchFamily="18" charset="0"/>
              </a:rPr>
              <a:t>Incomplete, inaccurate, or inconsistent requirements cause most software failures. The inability to get requirement right during requirements gathering phase can also increase cost of implementation significantly. Testers, through verification, must determine that requirements are accurate, complete, and they do not conflict with another.</a:t>
            </a:r>
          </a:p>
          <a:p>
            <a:pPr marL="0" indent="0">
              <a:buNone/>
            </a:pPr>
            <a:br>
              <a:rPr lang="en-US" dirty="0"/>
            </a:br>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495434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9350" y="692331"/>
            <a:ext cx="10183674" cy="5098870"/>
          </a:xfrm>
        </p:spPr>
        <p:txBody>
          <a:bodyPr>
            <a:normAutofit fontScale="70000" lnSpcReduction="20000"/>
          </a:bodyPr>
          <a:lstStyle/>
          <a:p>
            <a:pPr fontAlgn="base">
              <a:lnSpc>
                <a:spcPct val="160000"/>
              </a:lnSpc>
            </a:pPr>
            <a:r>
              <a:rPr lang="en-US" b="1" dirty="0">
                <a:latin typeface="Cambria" panose="02040503050406030204" pitchFamily="18" charset="0"/>
                <a:ea typeface="Cambria" panose="02040503050406030204" pitchFamily="18" charset="0"/>
              </a:rPr>
              <a:t>Step-4: Test Software Design –</a:t>
            </a:r>
            <a:br>
              <a:rPr lang="en-US" dirty="0">
                <a:latin typeface="Cambria" panose="02040503050406030204" pitchFamily="18" charset="0"/>
                <a:ea typeface="Cambria" panose="02040503050406030204" pitchFamily="18" charset="0"/>
              </a:rPr>
            </a:br>
            <a:r>
              <a:rPr lang="en-US" dirty="0">
                <a:latin typeface="Cambria" panose="02040503050406030204" pitchFamily="18" charset="0"/>
                <a:ea typeface="Cambria" panose="02040503050406030204" pitchFamily="18" charset="0"/>
              </a:rPr>
              <a:t>This step tests both external and internal design primarily through verification techniques. The testers are concerned that planning will achieve objectives of wants, also because design being effective and efficient on designated hardware.</a:t>
            </a:r>
          </a:p>
          <a:p>
            <a:pPr fontAlgn="base">
              <a:lnSpc>
                <a:spcPct val="160000"/>
              </a:lnSpc>
            </a:pPr>
            <a:br>
              <a:rPr lang="en-US" dirty="0">
                <a:latin typeface="Cambria" panose="02040503050406030204" pitchFamily="18" charset="0"/>
                <a:ea typeface="Cambria" panose="02040503050406030204" pitchFamily="18" charset="0"/>
              </a:rPr>
            </a:br>
            <a:endParaRPr lang="en-US" dirty="0">
              <a:latin typeface="Cambria" panose="02040503050406030204" pitchFamily="18" charset="0"/>
              <a:ea typeface="Cambria" panose="02040503050406030204" pitchFamily="18" charset="0"/>
            </a:endParaRPr>
          </a:p>
          <a:p>
            <a:pPr fontAlgn="base">
              <a:lnSpc>
                <a:spcPct val="160000"/>
              </a:lnSpc>
            </a:pPr>
            <a:r>
              <a:rPr lang="en-US" b="1" dirty="0">
                <a:latin typeface="Cambria" panose="02040503050406030204" pitchFamily="18" charset="0"/>
                <a:ea typeface="Cambria" panose="02040503050406030204" pitchFamily="18" charset="0"/>
              </a:rPr>
              <a:t>Step-5: Build Phase Testing –</a:t>
            </a:r>
            <a:br>
              <a:rPr lang="en-US" dirty="0">
                <a:latin typeface="Cambria" panose="02040503050406030204" pitchFamily="18" charset="0"/>
                <a:ea typeface="Cambria" panose="02040503050406030204" pitchFamily="18" charset="0"/>
              </a:rPr>
            </a:br>
            <a:r>
              <a:rPr lang="en-US" dirty="0">
                <a:latin typeface="Cambria" panose="02040503050406030204" pitchFamily="18" charset="0"/>
                <a:ea typeface="Cambria" panose="02040503050406030204" pitchFamily="18" charset="0"/>
              </a:rPr>
              <a:t>The method chosen to build software from internal design document will determine type and extensiveness of testers needed. As the construction becomes more automated, less testing are going to be required during this phase. However, if software is made using waterfall process, it’s subject to error and will be verified. Experience has shown that it’s significantly cheaper to spot defects during development phase, than through dynamic testing during test execution step.</a:t>
            </a:r>
          </a:p>
          <a:p>
            <a:pPr>
              <a:lnSpc>
                <a:spcPct val="160000"/>
              </a:lnSpc>
            </a:pPr>
            <a:endParaRPr lang="en-IN" dirty="0">
              <a:latin typeface="Cambria" panose="02040503050406030204" pitchFamily="18" charset="0"/>
              <a:ea typeface="Cambria" panose="020405030504060302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62050" cy="990600"/>
          </a:xfrm>
          <a:prstGeom prst="rect">
            <a:avLst/>
          </a:prstGeom>
        </p:spPr>
      </p:pic>
      <p:pic>
        <p:nvPicPr>
          <p:cNvPr id="5" name="Picture 4" title="Image"/>
          <p:cNvPicPr/>
          <p:nvPr/>
        </p:nvPicPr>
        <p:blipFill>
          <a:blip r:embed="rId3" cstate="print"/>
          <a:stretch>
            <a:fillRect/>
          </a:stretch>
        </p:blipFill>
        <p:spPr>
          <a:xfrm>
            <a:off x="11234057" y="-1"/>
            <a:ext cx="957943" cy="692331"/>
          </a:xfrm>
          <a:prstGeom prst="rect">
            <a:avLst/>
          </a:prstGeom>
          <a:noFill/>
        </p:spPr>
      </p:pic>
    </p:spTree>
    <p:extLst>
      <p:ext uri="{BB962C8B-B14F-4D97-AF65-F5344CB8AC3E}">
        <p14:creationId xmlns:p14="http://schemas.microsoft.com/office/powerpoint/2010/main" val="7112316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217</TotalTime>
  <Words>4571</Words>
  <Application>Microsoft Office PowerPoint</Application>
  <PresentationFormat>Widescreen</PresentationFormat>
  <Paragraphs>234</Paragraphs>
  <Slides>56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56</vt:i4>
      </vt:variant>
    </vt:vector>
  </HeadingPairs>
  <TitlesOfParts>
    <vt:vector size="64" baseType="lpstr">
      <vt:lpstr>Arial</vt:lpstr>
      <vt:lpstr>Cambria</vt:lpstr>
      <vt:lpstr>Corbel</vt:lpstr>
      <vt:lpstr>Nunito</vt:lpstr>
      <vt:lpstr>Open Sans</vt:lpstr>
      <vt:lpstr>Source Sans Pro</vt:lpstr>
      <vt:lpstr>Times New Roman</vt:lpstr>
      <vt:lpstr>Parallax</vt:lpstr>
      <vt:lpstr>SOFTWARE TESTING AND AUTOMATION</vt:lpstr>
      <vt:lpstr>PowerPoint Presentation</vt:lpstr>
      <vt:lpstr>PowerPoint Presentation</vt:lpstr>
      <vt:lpstr>Types of software testing </vt:lpstr>
      <vt:lpstr>Testing as an Engineering Activity</vt:lpstr>
      <vt:lpstr>PowerPoint Presentation</vt:lpstr>
      <vt:lpstr>Testing as  a process</vt:lpstr>
      <vt:lpstr>PowerPoint Presentation</vt:lpstr>
      <vt:lpstr>PowerPoint Presentation</vt:lpstr>
      <vt:lpstr>PowerPoint Presentation</vt:lpstr>
      <vt:lpstr>PowerPoint Presentation</vt:lpstr>
      <vt:lpstr>PowerPoint Presentation</vt:lpstr>
      <vt:lpstr>Testing Axioms</vt:lpstr>
      <vt:lpstr>Why Is It Impossible to Completely Test a Product? </vt:lpstr>
      <vt:lpstr>PowerPoint Presentation</vt:lpstr>
      <vt:lpstr>Why May Bugs Follow Each Other? </vt:lpstr>
      <vt:lpstr>Software Testing Principles</vt:lpstr>
      <vt:lpstr>PowerPoint Presentation</vt:lpstr>
      <vt:lpstr>PowerPoint Presentation</vt:lpstr>
      <vt:lpstr>PowerPoint Presentation</vt:lpstr>
      <vt:lpstr>PowerPoint Presentation</vt:lpstr>
      <vt:lpstr>PowerPoint Presentation</vt:lpstr>
      <vt:lpstr>PowerPoint Presentation</vt:lpstr>
      <vt:lpstr>The Tester's Role in a Software Development Organization</vt:lpstr>
      <vt:lpstr>PowerPoint Presentation</vt:lpstr>
      <vt:lpstr>Origins of Defects</vt:lpstr>
      <vt:lpstr>PowerPoint Presentation</vt:lpstr>
      <vt:lpstr>Cost of defects</vt:lpstr>
      <vt:lpstr> Defect Classes,the Defect Repository, and Test Design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Developer/Tester Support for Developing a Defect Repository </vt:lpstr>
      <vt:lpstr>PowerPoint Presentation</vt:lpstr>
      <vt:lpstr>PowerPoint Presentation</vt:lpstr>
      <vt:lpstr>Defect Prevention strategies</vt:lpstr>
      <vt:lpstr>PowerPoint Presentation</vt:lpstr>
      <vt:lpstr>Software Requirement Analysis</vt:lpstr>
      <vt:lpstr>Review and Inspection : </vt:lpstr>
      <vt:lpstr>Defect Logging and Documentation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TESTING AND AUTOMATION</dc:title>
  <dc:creator>Admin</dc:creator>
  <cp:lastModifiedBy>Student</cp:lastModifiedBy>
  <cp:revision>10</cp:revision>
  <dcterms:created xsi:type="dcterms:W3CDTF">2024-01-19T04:33:50Z</dcterms:created>
  <dcterms:modified xsi:type="dcterms:W3CDTF">2024-01-30T05:21:23Z</dcterms:modified>
</cp:coreProperties>
</file>