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8" r:id="rId30"/>
    <p:sldId id="284" r:id="rId31"/>
    <p:sldId id="285" r:id="rId32"/>
    <p:sldId id="286" r:id="rId33"/>
    <p:sldId id="287"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 id="303" r:id="rId49"/>
    <p:sldId id="304" r:id="rId50"/>
    <p:sldId id="305" r:id="rId51"/>
    <p:sldId id="306" r:id="rId52"/>
    <p:sldId id="307" r:id="rId53"/>
    <p:sldId id="308" r:id="rId54"/>
    <p:sldId id="309" r:id="rId55"/>
    <p:sldId id="310" r:id="rId56"/>
    <p:sldId id="311" r:id="rId57"/>
    <p:sldId id="312" r:id="rId58"/>
    <p:sldId id="313" r:id="rId59"/>
    <p:sldId id="314" r:id="rId60"/>
    <p:sldId id="315" r:id="rId61"/>
    <p:sldId id="316" r:id="rId62"/>
    <p:sldId id="317" r:id="rId63"/>
    <p:sldId id="318" r:id="rId64"/>
    <p:sldId id="319" r:id="rId65"/>
    <p:sldId id="320" r:id="rId66"/>
    <p:sldId id="321" r:id="rId67"/>
    <p:sldId id="322" r:id="rId68"/>
    <p:sldId id="323" r:id="rId69"/>
    <p:sldId id="324" r:id="rId70"/>
    <p:sldId id="325" r:id="rId71"/>
    <p:sldId id="326" r:id="rId72"/>
    <p:sldId id="327" r:id="rId73"/>
    <p:sldId id="328" r:id="rId74"/>
    <p:sldId id="329" r:id="rId75"/>
    <p:sldId id="330" r:id="rId76"/>
    <p:sldId id="331" r:id="rId77"/>
    <p:sldId id="332" r:id="rId78"/>
    <p:sldId id="333" r:id="rId79"/>
    <p:sldId id="334" r:id="rId8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4" d="100"/>
          <a:sy n="74" d="100"/>
        </p:scale>
        <p:origin x="564"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tableStyles" Target="tableStyles.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6B99A22B-3B18-430D-8CAE-D49EDD8EB8FC}" type="datetimeFigureOut">
              <a:rPr lang="en-IN" smtClean="0"/>
              <a:t>23-03-2024</a:t>
            </a:fld>
            <a:endParaRPr lang="en-IN"/>
          </a:p>
        </p:txBody>
      </p:sp>
      <p:sp>
        <p:nvSpPr>
          <p:cNvPr id="5" name="Footer Placeholder 4"/>
          <p:cNvSpPr>
            <a:spLocks noGrp="1"/>
          </p:cNvSpPr>
          <p:nvPr>
            <p:ph type="ftr" sz="quarter" idx="11"/>
          </p:nvPr>
        </p:nvSpPr>
        <p:spPr/>
        <p:txBody>
          <a:bodyPr/>
          <a:lstStyle/>
          <a:p>
            <a:endParaRPr lang="en-IN"/>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68A7B130-46EA-49DF-A9B0-AD5B8A966816}" type="slidenum">
              <a:rPr lang="en-IN" smtClean="0"/>
              <a:t>‹#›</a:t>
            </a:fld>
            <a:endParaRPr lang="en-IN"/>
          </a:p>
        </p:txBody>
      </p:sp>
    </p:spTree>
    <p:extLst>
      <p:ext uri="{BB962C8B-B14F-4D97-AF65-F5344CB8AC3E}">
        <p14:creationId xmlns:p14="http://schemas.microsoft.com/office/powerpoint/2010/main" val="9619829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B99A22B-3B18-430D-8CAE-D49EDD8EB8FC}" type="datetimeFigureOut">
              <a:rPr lang="en-IN" smtClean="0"/>
              <a:t>23-03-2024</a:t>
            </a:fld>
            <a:endParaRPr lang="en-IN"/>
          </a:p>
        </p:txBody>
      </p:sp>
      <p:sp>
        <p:nvSpPr>
          <p:cNvPr id="5" name="Footer Placeholder 4"/>
          <p:cNvSpPr>
            <a:spLocks noGrp="1"/>
          </p:cNvSpPr>
          <p:nvPr>
            <p:ph type="ftr" sz="quarter" idx="11"/>
          </p:nvPr>
        </p:nvSpPr>
        <p:spPr/>
        <p:txBody>
          <a:bodyPr/>
          <a:lstStyle/>
          <a:p>
            <a:endParaRPr lang="en-IN"/>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68A7B130-46EA-49DF-A9B0-AD5B8A966816}" type="slidenum">
              <a:rPr lang="en-IN" smtClean="0"/>
              <a:t>‹#›</a:t>
            </a:fld>
            <a:endParaRPr lang="en-IN"/>
          </a:p>
        </p:txBody>
      </p:sp>
    </p:spTree>
    <p:extLst>
      <p:ext uri="{BB962C8B-B14F-4D97-AF65-F5344CB8AC3E}">
        <p14:creationId xmlns:p14="http://schemas.microsoft.com/office/powerpoint/2010/main" val="9414788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B99A22B-3B18-430D-8CAE-D49EDD8EB8FC}" type="datetimeFigureOut">
              <a:rPr lang="en-IN" smtClean="0"/>
              <a:t>23-03-2024</a:t>
            </a:fld>
            <a:endParaRPr lang="en-IN"/>
          </a:p>
        </p:txBody>
      </p:sp>
      <p:sp>
        <p:nvSpPr>
          <p:cNvPr id="5" name="Footer Placeholder 4"/>
          <p:cNvSpPr>
            <a:spLocks noGrp="1"/>
          </p:cNvSpPr>
          <p:nvPr>
            <p:ph type="ftr" sz="quarter" idx="11"/>
          </p:nvPr>
        </p:nvSpPr>
        <p:spPr/>
        <p:txBody>
          <a:bodyPr/>
          <a:lstStyle/>
          <a:p>
            <a:endParaRPr lang="en-IN"/>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68A7B130-46EA-49DF-A9B0-AD5B8A966816}" type="slidenum">
              <a:rPr lang="en-IN" smtClean="0"/>
              <a:t>‹#›</a:t>
            </a:fld>
            <a:endParaRPr lang="en-IN"/>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422100995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6B99A22B-3B18-430D-8CAE-D49EDD8EB8FC}" type="datetimeFigureOut">
              <a:rPr lang="en-IN" smtClean="0"/>
              <a:t>23-03-2024</a:t>
            </a:fld>
            <a:endParaRPr lang="en-IN"/>
          </a:p>
        </p:txBody>
      </p:sp>
      <p:sp>
        <p:nvSpPr>
          <p:cNvPr id="6" name="Footer Placeholder 5"/>
          <p:cNvSpPr>
            <a:spLocks noGrp="1"/>
          </p:cNvSpPr>
          <p:nvPr>
            <p:ph type="ftr" sz="quarter" idx="11"/>
          </p:nvPr>
        </p:nvSpPr>
        <p:spPr/>
        <p:txBody>
          <a:bodyPr/>
          <a:lstStyle/>
          <a:p>
            <a:endParaRPr lang="en-IN"/>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8A7B130-46EA-49DF-A9B0-AD5B8A966816}" type="slidenum">
              <a:rPr lang="en-IN" smtClean="0"/>
              <a:t>‹#›</a:t>
            </a:fld>
            <a:endParaRPr lang="en-IN"/>
          </a:p>
        </p:txBody>
      </p:sp>
    </p:spTree>
    <p:extLst>
      <p:ext uri="{BB962C8B-B14F-4D97-AF65-F5344CB8AC3E}">
        <p14:creationId xmlns:p14="http://schemas.microsoft.com/office/powerpoint/2010/main" val="322294240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6B99A22B-3B18-430D-8CAE-D49EDD8EB8FC}" type="datetimeFigureOut">
              <a:rPr lang="en-IN" smtClean="0"/>
              <a:t>23-03-2024</a:t>
            </a:fld>
            <a:endParaRPr lang="en-IN"/>
          </a:p>
        </p:txBody>
      </p:sp>
      <p:sp>
        <p:nvSpPr>
          <p:cNvPr id="6" name="Footer Placeholder 5"/>
          <p:cNvSpPr>
            <a:spLocks noGrp="1"/>
          </p:cNvSpPr>
          <p:nvPr>
            <p:ph type="ftr" sz="quarter" idx="11"/>
          </p:nvPr>
        </p:nvSpPr>
        <p:spPr/>
        <p:txBody>
          <a:bodyPr/>
          <a:lstStyle/>
          <a:p>
            <a:endParaRPr lang="en-IN"/>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8A7B130-46EA-49DF-A9B0-AD5B8A966816}" type="slidenum">
              <a:rPr lang="en-IN" smtClean="0"/>
              <a:t>‹#›</a:t>
            </a:fld>
            <a:endParaRPr lang="en-IN"/>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14281280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6B99A22B-3B18-430D-8CAE-D49EDD8EB8FC}" type="datetimeFigureOut">
              <a:rPr lang="en-IN" smtClean="0"/>
              <a:t>23-03-2024</a:t>
            </a:fld>
            <a:endParaRPr lang="en-IN"/>
          </a:p>
        </p:txBody>
      </p:sp>
      <p:sp>
        <p:nvSpPr>
          <p:cNvPr id="6" name="Footer Placeholder 5"/>
          <p:cNvSpPr>
            <a:spLocks noGrp="1"/>
          </p:cNvSpPr>
          <p:nvPr>
            <p:ph type="ftr" sz="quarter" idx="11"/>
          </p:nvPr>
        </p:nvSpPr>
        <p:spPr/>
        <p:txBody>
          <a:bodyPr/>
          <a:lstStyle/>
          <a:p>
            <a:endParaRPr lang="en-IN"/>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8A7B130-46EA-49DF-A9B0-AD5B8A966816}" type="slidenum">
              <a:rPr lang="en-IN" smtClean="0"/>
              <a:t>‹#›</a:t>
            </a:fld>
            <a:endParaRPr lang="en-IN"/>
          </a:p>
        </p:txBody>
      </p:sp>
    </p:spTree>
    <p:extLst>
      <p:ext uri="{BB962C8B-B14F-4D97-AF65-F5344CB8AC3E}">
        <p14:creationId xmlns:p14="http://schemas.microsoft.com/office/powerpoint/2010/main" val="146998149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B99A22B-3B18-430D-8CAE-D49EDD8EB8FC}" type="datetimeFigureOut">
              <a:rPr lang="en-IN" smtClean="0"/>
              <a:t>23-03-2024</a:t>
            </a:fld>
            <a:endParaRPr lang="en-IN"/>
          </a:p>
        </p:txBody>
      </p:sp>
      <p:sp>
        <p:nvSpPr>
          <p:cNvPr id="5" name="Footer Placeholder 4"/>
          <p:cNvSpPr>
            <a:spLocks noGrp="1"/>
          </p:cNvSpPr>
          <p:nvPr>
            <p:ph type="ftr" sz="quarter" idx="11"/>
          </p:nvPr>
        </p:nvSpPr>
        <p:spPr/>
        <p:txBody>
          <a:bodyPr/>
          <a:lstStyle/>
          <a:p>
            <a:endParaRPr lang="en-IN"/>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68A7B130-46EA-49DF-A9B0-AD5B8A966816}" type="slidenum">
              <a:rPr lang="en-IN" smtClean="0"/>
              <a:t>‹#›</a:t>
            </a:fld>
            <a:endParaRPr lang="en-IN"/>
          </a:p>
        </p:txBody>
      </p:sp>
    </p:spTree>
    <p:extLst>
      <p:ext uri="{BB962C8B-B14F-4D97-AF65-F5344CB8AC3E}">
        <p14:creationId xmlns:p14="http://schemas.microsoft.com/office/powerpoint/2010/main" val="69721929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B99A22B-3B18-430D-8CAE-D49EDD8EB8FC}" type="datetimeFigureOut">
              <a:rPr lang="en-IN" smtClean="0"/>
              <a:t>23-03-2024</a:t>
            </a:fld>
            <a:endParaRPr lang="en-IN"/>
          </a:p>
        </p:txBody>
      </p:sp>
      <p:sp>
        <p:nvSpPr>
          <p:cNvPr id="5" name="Footer Placeholder 4"/>
          <p:cNvSpPr>
            <a:spLocks noGrp="1"/>
          </p:cNvSpPr>
          <p:nvPr>
            <p:ph type="ftr" sz="quarter" idx="11"/>
          </p:nvPr>
        </p:nvSpPr>
        <p:spPr/>
        <p:txBody>
          <a:bodyPr/>
          <a:lstStyle/>
          <a:p>
            <a:endParaRPr lang="en-IN"/>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68A7B130-46EA-49DF-A9B0-AD5B8A966816}" type="slidenum">
              <a:rPr lang="en-IN" smtClean="0"/>
              <a:t>‹#›</a:t>
            </a:fld>
            <a:endParaRPr lang="en-IN"/>
          </a:p>
        </p:txBody>
      </p:sp>
    </p:spTree>
    <p:extLst>
      <p:ext uri="{BB962C8B-B14F-4D97-AF65-F5344CB8AC3E}">
        <p14:creationId xmlns:p14="http://schemas.microsoft.com/office/powerpoint/2010/main" val="24781896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B99A22B-3B18-430D-8CAE-D49EDD8EB8FC}" type="datetimeFigureOut">
              <a:rPr lang="en-IN" smtClean="0"/>
              <a:t>23-03-2024</a:t>
            </a:fld>
            <a:endParaRPr lang="en-IN"/>
          </a:p>
        </p:txBody>
      </p:sp>
      <p:sp>
        <p:nvSpPr>
          <p:cNvPr id="5" name="Footer Placeholder 4"/>
          <p:cNvSpPr>
            <a:spLocks noGrp="1"/>
          </p:cNvSpPr>
          <p:nvPr>
            <p:ph type="ftr" sz="quarter" idx="11"/>
          </p:nvPr>
        </p:nvSpPr>
        <p:spPr/>
        <p:txBody>
          <a:bodyPr/>
          <a:lstStyle/>
          <a:p>
            <a:endParaRPr lang="en-IN"/>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68A7B130-46EA-49DF-A9B0-AD5B8A966816}" type="slidenum">
              <a:rPr lang="en-IN" smtClean="0"/>
              <a:t>‹#›</a:t>
            </a:fld>
            <a:endParaRPr lang="en-IN"/>
          </a:p>
        </p:txBody>
      </p:sp>
    </p:spTree>
    <p:extLst>
      <p:ext uri="{BB962C8B-B14F-4D97-AF65-F5344CB8AC3E}">
        <p14:creationId xmlns:p14="http://schemas.microsoft.com/office/powerpoint/2010/main" val="33580098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B99A22B-3B18-430D-8CAE-D49EDD8EB8FC}" type="datetimeFigureOut">
              <a:rPr lang="en-IN" smtClean="0"/>
              <a:t>23-03-2024</a:t>
            </a:fld>
            <a:endParaRPr lang="en-IN"/>
          </a:p>
        </p:txBody>
      </p:sp>
      <p:sp>
        <p:nvSpPr>
          <p:cNvPr id="5" name="Footer Placeholder 4"/>
          <p:cNvSpPr>
            <a:spLocks noGrp="1"/>
          </p:cNvSpPr>
          <p:nvPr>
            <p:ph type="ftr" sz="quarter" idx="11"/>
          </p:nvPr>
        </p:nvSpPr>
        <p:spPr/>
        <p:txBody>
          <a:bodyPr/>
          <a:lstStyle/>
          <a:p>
            <a:endParaRPr lang="en-IN"/>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68A7B130-46EA-49DF-A9B0-AD5B8A966816}" type="slidenum">
              <a:rPr lang="en-IN" smtClean="0"/>
              <a:t>‹#›</a:t>
            </a:fld>
            <a:endParaRPr lang="en-IN"/>
          </a:p>
        </p:txBody>
      </p:sp>
    </p:spTree>
    <p:extLst>
      <p:ext uri="{BB962C8B-B14F-4D97-AF65-F5344CB8AC3E}">
        <p14:creationId xmlns:p14="http://schemas.microsoft.com/office/powerpoint/2010/main" val="15287340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B99A22B-3B18-430D-8CAE-D49EDD8EB8FC}" type="datetimeFigureOut">
              <a:rPr lang="en-IN" smtClean="0"/>
              <a:t>23-03-2024</a:t>
            </a:fld>
            <a:endParaRPr lang="en-IN"/>
          </a:p>
        </p:txBody>
      </p:sp>
      <p:sp>
        <p:nvSpPr>
          <p:cNvPr id="6" name="Footer Placeholder 5"/>
          <p:cNvSpPr>
            <a:spLocks noGrp="1"/>
          </p:cNvSpPr>
          <p:nvPr>
            <p:ph type="ftr" sz="quarter" idx="11"/>
          </p:nvPr>
        </p:nvSpPr>
        <p:spPr/>
        <p:txBody>
          <a:bodyPr/>
          <a:lstStyle/>
          <a:p>
            <a:endParaRPr lang="en-IN"/>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68A7B130-46EA-49DF-A9B0-AD5B8A966816}" type="slidenum">
              <a:rPr lang="en-IN" smtClean="0"/>
              <a:t>‹#›</a:t>
            </a:fld>
            <a:endParaRPr lang="en-IN"/>
          </a:p>
        </p:txBody>
      </p:sp>
    </p:spTree>
    <p:extLst>
      <p:ext uri="{BB962C8B-B14F-4D97-AF65-F5344CB8AC3E}">
        <p14:creationId xmlns:p14="http://schemas.microsoft.com/office/powerpoint/2010/main" val="9290786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B99A22B-3B18-430D-8CAE-D49EDD8EB8FC}" type="datetimeFigureOut">
              <a:rPr lang="en-IN" smtClean="0"/>
              <a:t>23-03-2024</a:t>
            </a:fld>
            <a:endParaRPr lang="en-IN"/>
          </a:p>
        </p:txBody>
      </p:sp>
      <p:sp>
        <p:nvSpPr>
          <p:cNvPr id="8" name="Footer Placeholder 7"/>
          <p:cNvSpPr>
            <a:spLocks noGrp="1"/>
          </p:cNvSpPr>
          <p:nvPr>
            <p:ph type="ftr" sz="quarter" idx="11"/>
          </p:nvPr>
        </p:nvSpPr>
        <p:spPr/>
        <p:txBody>
          <a:bodyPr/>
          <a:lstStyle/>
          <a:p>
            <a:endParaRPr lang="en-IN"/>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68A7B130-46EA-49DF-A9B0-AD5B8A966816}" type="slidenum">
              <a:rPr lang="en-IN" smtClean="0"/>
              <a:t>‹#›</a:t>
            </a:fld>
            <a:endParaRPr lang="en-IN"/>
          </a:p>
        </p:txBody>
      </p:sp>
    </p:spTree>
    <p:extLst>
      <p:ext uri="{BB962C8B-B14F-4D97-AF65-F5344CB8AC3E}">
        <p14:creationId xmlns:p14="http://schemas.microsoft.com/office/powerpoint/2010/main" val="13091589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6B99A22B-3B18-430D-8CAE-D49EDD8EB8FC}" type="datetimeFigureOut">
              <a:rPr lang="en-IN" smtClean="0"/>
              <a:t>23-03-2024</a:t>
            </a:fld>
            <a:endParaRPr lang="en-IN"/>
          </a:p>
        </p:txBody>
      </p:sp>
      <p:sp>
        <p:nvSpPr>
          <p:cNvPr id="4" name="Footer Placeholder 3"/>
          <p:cNvSpPr>
            <a:spLocks noGrp="1"/>
          </p:cNvSpPr>
          <p:nvPr>
            <p:ph type="ftr" sz="quarter" idx="11"/>
          </p:nvPr>
        </p:nvSpPr>
        <p:spPr/>
        <p:txBody>
          <a:bodyPr/>
          <a:lstStyle/>
          <a:p>
            <a:endParaRPr lang="en-IN"/>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68A7B130-46EA-49DF-A9B0-AD5B8A966816}" type="slidenum">
              <a:rPr lang="en-IN" smtClean="0"/>
              <a:t>‹#›</a:t>
            </a:fld>
            <a:endParaRPr lang="en-IN"/>
          </a:p>
        </p:txBody>
      </p:sp>
    </p:spTree>
    <p:extLst>
      <p:ext uri="{BB962C8B-B14F-4D97-AF65-F5344CB8AC3E}">
        <p14:creationId xmlns:p14="http://schemas.microsoft.com/office/powerpoint/2010/main" val="18907271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B99A22B-3B18-430D-8CAE-D49EDD8EB8FC}" type="datetimeFigureOut">
              <a:rPr lang="en-IN" smtClean="0"/>
              <a:t>23-03-2024</a:t>
            </a:fld>
            <a:endParaRPr lang="en-IN"/>
          </a:p>
        </p:txBody>
      </p:sp>
      <p:sp>
        <p:nvSpPr>
          <p:cNvPr id="3" name="Footer Placeholder 2"/>
          <p:cNvSpPr>
            <a:spLocks noGrp="1"/>
          </p:cNvSpPr>
          <p:nvPr>
            <p:ph type="ftr" sz="quarter" idx="11"/>
          </p:nvPr>
        </p:nvSpPr>
        <p:spPr/>
        <p:txBody>
          <a:bodyPr/>
          <a:lstStyle/>
          <a:p>
            <a:endParaRPr lang="en-IN"/>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68A7B130-46EA-49DF-A9B0-AD5B8A966816}" type="slidenum">
              <a:rPr lang="en-IN" smtClean="0"/>
              <a:t>‹#›</a:t>
            </a:fld>
            <a:endParaRPr lang="en-IN"/>
          </a:p>
        </p:txBody>
      </p:sp>
    </p:spTree>
    <p:extLst>
      <p:ext uri="{BB962C8B-B14F-4D97-AF65-F5344CB8AC3E}">
        <p14:creationId xmlns:p14="http://schemas.microsoft.com/office/powerpoint/2010/main" val="17784032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B99A22B-3B18-430D-8CAE-D49EDD8EB8FC}" type="datetimeFigureOut">
              <a:rPr lang="en-IN" smtClean="0"/>
              <a:t>23-03-2024</a:t>
            </a:fld>
            <a:endParaRPr lang="en-IN"/>
          </a:p>
        </p:txBody>
      </p:sp>
      <p:sp>
        <p:nvSpPr>
          <p:cNvPr id="6" name="Footer Placeholder 5"/>
          <p:cNvSpPr>
            <a:spLocks noGrp="1"/>
          </p:cNvSpPr>
          <p:nvPr>
            <p:ph type="ftr" sz="quarter" idx="11"/>
          </p:nvPr>
        </p:nvSpPr>
        <p:spPr/>
        <p:txBody>
          <a:bodyPr/>
          <a:lstStyle/>
          <a:p>
            <a:endParaRPr lang="en-IN"/>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68A7B130-46EA-49DF-A9B0-AD5B8A966816}" type="slidenum">
              <a:rPr lang="en-IN" smtClean="0"/>
              <a:t>‹#›</a:t>
            </a:fld>
            <a:endParaRPr lang="en-IN"/>
          </a:p>
        </p:txBody>
      </p:sp>
    </p:spTree>
    <p:extLst>
      <p:ext uri="{BB962C8B-B14F-4D97-AF65-F5344CB8AC3E}">
        <p14:creationId xmlns:p14="http://schemas.microsoft.com/office/powerpoint/2010/main" val="40372341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B99A22B-3B18-430D-8CAE-D49EDD8EB8FC}" type="datetimeFigureOut">
              <a:rPr lang="en-IN" smtClean="0"/>
              <a:t>23-03-2024</a:t>
            </a:fld>
            <a:endParaRPr lang="en-IN"/>
          </a:p>
        </p:txBody>
      </p:sp>
      <p:sp>
        <p:nvSpPr>
          <p:cNvPr id="6" name="Footer Placeholder 5"/>
          <p:cNvSpPr>
            <a:spLocks noGrp="1"/>
          </p:cNvSpPr>
          <p:nvPr>
            <p:ph type="ftr" sz="quarter" idx="11"/>
          </p:nvPr>
        </p:nvSpPr>
        <p:spPr/>
        <p:txBody>
          <a:bodyPr/>
          <a:lstStyle/>
          <a:p>
            <a:endParaRPr lang="en-IN"/>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8A7B130-46EA-49DF-A9B0-AD5B8A966816}" type="slidenum">
              <a:rPr lang="en-IN" smtClean="0"/>
              <a:t>‹#›</a:t>
            </a:fld>
            <a:endParaRPr lang="en-IN"/>
          </a:p>
        </p:txBody>
      </p:sp>
    </p:spTree>
    <p:extLst>
      <p:ext uri="{BB962C8B-B14F-4D97-AF65-F5344CB8AC3E}">
        <p14:creationId xmlns:p14="http://schemas.microsoft.com/office/powerpoint/2010/main" val="27981307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6B99A22B-3B18-430D-8CAE-D49EDD8EB8FC}" type="datetimeFigureOut">
              <a:rPr lang="en-IN" smtClean="0"/>
              <a:t>23-03-2024</a:t>
            </a:fld>
            <a:endParaRPr lang="en-IN"/>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68A7B130-46EA-49DF-A9B0-AD5B8A966816}" type="slidenum">
              <a:rPr lang="en-IN" smtClean="0"/>
              <a:t>‹#›</a:t>
            </a:fld>
            <a:endParaRPr lang="en-IN"/>
          </a:p>
        </p:txBody>
      </p:sp>
    </p:spTree>
    <p:extLst>
      <p:ext uri="{BB962C8B-B14F-4D97-AF65-F5344CB8AC3E}">
        <p14:creationId xmlns:p14="http://schemas.microsoft.com/office/powerpoint/2010/main" val="1872028786"/>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693" r:id="rId3"/>
    <p:sldLayoutId id="2147483694" r:id="rId4"/>
    <p:sldLayoutId id="2147483695" r:id="rId5"/>
    <p:sldLayoutId id="2147483696" r:id="rId6"/>
    <p:sldLayoutId id="2147483697" r:id="rId7"/>
    <p:sldLayoutId id="2147483698" r:id="rId8"/>
    <p:sldLayoutId id="2147483699" r:id="rId9"/>
    <p:sldLayoutId id="2147483700" r:id="rId10"/>
    <p:sldLayoutId id="2147483701" r:id="rId11"/>
    <p:sldLayoutId id="2147483702" r:id="rId12"/>
    <p:sldLayoutId id="2147483703" r:id="rId13"/>
    <p:sldLayoutId id="2147483704" r:id="rId14"/>
    <p:sldLayoutId id="2147483705" r:id="rId15"/>
    <p:sldLayoutId id="214748370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hyperlink" Target="https://www.geeksforgeeks.org/software-testing-basics/" TargetMode="Externa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hyperlink" Target="https://www.geeksforgeeks.org/software-testing-functional-testing/" TargetMode="Externa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www.geeksforgeeks.org/software-engineering-black-box-testing/" TargetMode="External"/><Relationship Id="rId2" Type="http://schemas.openxmlformats.org/officeDocument/2006/relationships/hyperlink" Target="https://www.geeksforgeeks.org/software-testing-basics/" TargetMode="Externa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image" Target="../media/image1.JPG"/></Relationships>
</file>

<file path=ppt/slides/_rels/slide2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image" Target="../media/image7.png"/><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2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image" Target="../media/image8.png"/><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2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image" Target="../media/image9.png"/><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2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11.png"/></Relationships>
</file>

<file path=ppt/slides/_rels/slide37.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image" Target="../media/image2.png"/><Relationship Id="rId1" Type="http://schemas.openxmlformats.org/officeDocument/2006/relationships/slideLayout" Target="../slideLayouts/slideLayout2.xml"/><Relationship Id="rId5" Type="http://schemas.openxmlformats.org/officeDocument/2006/relationships/image" Target="../media/image13.png"/><Relationship Id="rId4" Type="http://schemas.openxmlformats.org/officeDocument/2006/relationships/image" Target="../media/image12.png"/></Relationships>
</file>

<file path=ppt/slides/_rels/slide38.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14.png"/></Relationships>
</file>

<file path=ppt/slides/_rels/slide39.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5.png"/><Relationship Id="rId1" Type="http://schemas.openxmlformats.org/officeDocument/2006/relationships/slideLayout" Target="../slideLayouts/slideLayout2.xml"/><Relationship Id="rId4" Type="http://schemas.openxmlformats.org/officeDocument/2006/relationships/image" Target="../media/image1.JPG"/></Relationships>
</file>

<file path=ppt/slides/_rels/slide4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6.png"/><Relationship Id="rId1" Type="http://schemas.openxmlformats.org/officeDocument/2006/relationships/slideLayout" Target="../slideLayouts/slideLayout2.xml"/><Relationship Id="rId4" Type="http://schemas.openxmlformats.org/officeDocument/2006/relationships/image" Target="../media/image1.JPG"/></Relationships>
</file>

<file path=ppt/slides/_rels/slide43.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www.geeksforgeeks.org/software-testing-non-functional-testing/#:~:text=Related%20Articles&amp;text=Non%2Dfunctional%20Testing%20is%20a,not%20tested%20in%20functional%20testing." TargetMode="External"/><Relationship Id="rId1" Type="http://schemas.openxmlformats.org/officeDocument/2006/relationships/slideLayout" Target="../slideLayouts/slideLayout2.xml"/><Relationship Id="rId4" Type="http://schemas.openxmlformats.org/officeDocument/2006/relationships/image" Target="../media/image1.JPG"/></Relationships>
</file>

<file path=ppt/slides/_rels/slide46.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17.png"/></Relationships>
</file>

<file path=ppt/slides/_rels/slide49.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8.png"/><Relationship Id="rId1" Type="http://schemas.openxmlformats.org/officeDocument/2006/relationships/slideLayout" Target="../slideLayouts/slideLayout2.xml"/><Relationship Id="rId4" Type="http://schemas.openxmlformats.org/officeDocument/2006/relationships/image" Target="../media/image1.JPG"/></Relationships>
</file>

<file path=ppt/slides/_rels/slide5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2.xml"/><Relationship Id="rId4" Type="http://schemas.openxmlformats.org/officeDocument/2006/relationships/image" Target="../media/image19.png"/></Relationships>
</file>

<file path=ppt/slides/_rels/slide6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hyperlink" Target="https://www.geeksforgeeks.org/software-engineering-white-box-testing/" TargetMode="Externa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6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7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image" Target="../media/image20.png"/><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7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2.xml"/><Relationship Id="rId4" Type="http://schemas.openxmlformats.org/officeDocument/2006/relationships/image" Target="../media/image21.png"/></Relationships>
</file>

<file path=ppt/slides/_rels/slide7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image" Target="../media/image22.png"/><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8.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hyperlink" Target="https://reqtest.com/testing-blog/functional-vs-non-functional-testing/" TargetMode="Externa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2CF00E-FB9D-1B6B-BCDC-7EF6EF003DDF}"/>
              </a:ext>
            </a:extLst>
          </p:cNvPr>
          <p:cNvSpPr>
            <a:spLocks noGrp="1"/>
          </p:cNvSpPr>
          <p:nvPr>
            <p:ph type="ctrTitle"/>
          </p:nvPr>
        </p:nvSpPr>
        <p:spPr>
          <a:xfrm>
            <a:off x="3782291" y="2514600"/>
            <a:ext cx="7722321" cy="1669473"/>
          </a:xfrm>
        </p:spPr>
        <p:txBody>
          <a:bodyPr>
            <a:normAutofit fontScale="90000"/>
          </a:bodyPr>
          <a:lstStyle/>
          <a:p>
            <a:pPr algn="ctr"/>
            <a:br>
              <a:rPr lang="en-IN" dirty="0"/>
            </a:br>
            <a:br>
              <a:rPr lang="en-IN" dirty="0"/>
            </a:br>
            <a:br>
              <a:rPr lang="en-IN" dirty="0"/>
            </a:br>
            <a:br>
              <a:rPr lang="en-IN" dirty="0"/>
            </a:br>
            <a:br>
              <a:rPr lang="en-IN" dirty="0"/>
            </a:br>
            <a:br>
              <a:rPr lang="en-IN" dirty="0"/>
            </a:br>
            <a:r>
              <a:rPr lang="en-IN" sz="5300" dirty="0">
                <a:latin typeface="Cambria" panose="02040503050406030204" pitchFamily="18" charset="0"/>
                <a:ea typeface="Cambria" panose="02040503050406030204" pitchFamily="18" charset="0"/>
              </a:rPr>
              <a:t>unit</a:t>
            </a:r>
            <a:r>
              <a:rPr lang="en-IN" dirty="0">
                <a:latin typeface="Cambria" panose="02040503050406030204" pitchFamily="18" charset="0"/>
                <a:ea typeface="Cambria" panose="02040503050406030204" pitchFamily="18" charset="0"/>
              </a:rPr>
              <a:t> -2 TEST CASE DESIGN</a:t>
            </a:r>
          </a:p>
        </p:txBody>
      </p:sp>
      <p:pic>
        <p:nvPicPr>
          <p:cNvPr id="4" name="Picture 3">
            <a:extLst>
              <a:ext uri="{FF2B5EF4-FFF2-40B4-BE49-F238E27FC236}">
                <a16:creationId xmlns:a16="http://schemas.microsoft.com/office/drawing/2014/main" id="{EC16DF9F-7ADC-C6EE-86BD-B7568379E5B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162050" cy="990600"/>
          </a:xfrm>
          <a:prstGeom prst="rect">
            <a:avLst/>
          </a:prstGeom>
        </p:spPr>
      </p:pic>
      <p:pic>
        <p:nvPicPr>
          <p:cNvPr id="5" name="Picture 4" title="Image">
            <a:extLst>
              <a:ext uri="{FF2B5EF4-FFF2-40B4-BE49-F238E27FC236}">
                <a16:creationId xmlns:a16="http://schemas.microsoft.com/office/drawing/2014/main" id="{3AF6CAEA-66FD-7FDF-DE46-015D3127F2E5}"/>
              </a:ext>
            </a:extLst>
          </p:cNvPr>
          <p:cNvPicPr/>
          <p:nvPr/>
        </p:nvPicPr>
        <p:blipFill>
          <a:blip r:embed="rId3" cstate="print"/>
          <a:stretch>
            <a:fillRect/>
          </a:stretch>
        </p:blipFill>
        <p:spPr>
          <a:xfrm>
            <a:off x="11234057" y="-1"/>
            <a:ext cx="957943" cy="692331"/>
          </a:xfrm>
          <a:prstGeom prst="rect">
            <a:avLst/>
          </a:prstGeom>
          <a:noFill/>
        </p:spPr>
      </p:pic>
    </p:spTree>
    <p:extLst>
      <p:ext uri="{BB962C8B-B14F-4D97-AF65-F5344CB8AC3E}">
        <p14:creationId xmlns:p14="http://schemas.microsoft.com/office/powerpoint/2010/main" val="238285343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835FAF0-D6F1-0187-8FB6-8B5DF476EEA3}"/>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97E3E3B-87E0-1A47-BA36-979995198080}"/>
              </a:ext>
            </a:extLst>
          </p:cNvPr>
          <p:cNvSpPr>
            <a:spLocks noGrp="1"/>
          </p:cNvSpPr>
          <p:nvPr>
            <p:ph idx="1"/>
          </p:nvPr>
        </p:nvSpPr>
        <p:spPr>
          <a:xfrm>
            <a:off x="2589212" y="1842655"/>
            <a:ext cx="8915400" cy="4068567"/>
          </a:xfrm>
        </p:spPr>
        <p:txBody>
          <a:bodyPr/>
          <a:lstStyle/>
          <a:p>
            <a:pPr algn="l">
              <a:lnSpc>
                <a:spcPct val="150000"/>
              </a:lnSpc>
            </a:pPr>
            <a:r>
              <a:rPr lang="en-US" b="0" i="0" dirty="0">
                <a:solidFill>
                  <a:srgbClr val="0F2C22"/>
                </a:solidFill>
                <a:effectLst/>
                <a:latin typeface="Cambria" panose="02040503050406030204" pitchFamily="18" charset="0"/>
                <a:ea typeface="Cambria" panose="02040503050406030204" pitchFamily="18" charset="0"/>
              </a:rPr>
              <a:t>The black box testing is also known as an opaque, closed box, function-centric testing. It emphasizes on the behavior of the software. Black box testing checks scenarios where the system can break.</a:t>
            </a:r>
          </a:p>
          <a:p>
            <a:pPr algn="l">
              <a:lnSpc>
                <a:spcPct val="150000"/>
              </a:lnSpc>
            </a:pPr>
            <a:r>
              <a:rPr lang="en-US" b="0" i="0" dirty="0">
                <a:solidFill>
                  <a:srgbClr val="0F2C22"/>
                </a:solidFill>
                <a:effectLst/>
                <a:latin typeface="Cambria" panose="02040503050406030204" pitchFamily="18" charset="0"/>
                <a:ea typeface="Cambria" panose="02040503050406030204" pitchFamily="18" charset="0"/>
              </a:rPr>
              <a:t>For example, a user might enter the password in the wrong format, and a user might not receive an error message on entering an incorrect password.</a:t>
            </a:r>
          </a:p>
          <a:p>
            <a:endParaRPr lang="en-IN" dirty="0"/>
          </a:p>
        </p:txBody>
      </p:sp>
      <p:pic>
        <p:nvPicPr>
          <p:cNvPr id="4" name="Picture 3">
            <a:extLst>
              <a:ext uri="{FF2B5EF4-FFF2-40B4-BE49-F238E27FC236}">
                <a16:creationId xmlns:a16="http://schemas.microsoft.com/office/drawing/2014/main" id="{E4D10CE0-793D-4283-4DDD-3FA69ADA64E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162050" cy="990600"/>
          </a:xfrm>
          <a:prstGeom prst="rect">
            <a:avLst/>
          </a:prstGeom>
        </p:spPr>
      </p:pic>
      <p:pic>
        <p:nvPicPr>
          <p:cNvPr id="5" name="Picture 4" title="Image">
            <a:extLst>
              <a:ext uri="{FF2B5EF4-FFF2-40B4-BE49-F238E27FC236}">
                <a16:creationId xmlns:a16="http://schemas.microsoft.com/office/drawing/2014/main" id="{6E0F7405-F7CB-4CD1-9DDE-59558C670F49}"/>
              </a:ext>
            </a:extLst>
          </p:cNvPr>
          <p:cNvPicPr/>
          <p:nvPr/>
        </p:nvPicPr>
        <p:blipFill>
          <a:blip r:embed="rId3" cstate="print"/>
          <a:stretch>
            <a:fillRect/>
          </a:stretch>
        </p:blipFill>
        <p:spPr>
          <a:xfrm>
            <a:off x="11234057" y="0"/>
            <a:ext cx="957943" cy="692331"/>
          </a:xfrm>
          <a:prstGeom prst="rect">
            <a:avLst/>
          </a:prstGeom>
          <a:noFill/>
        </p:spPr>
      </p:pic>
    </p:spTree>
    <p:extLst>
      <p:ext uri="{BB962C8B-B14F-4D97-AF65-F5344CB8AC3E}">
        <p14:creationId xmlns:p14="http://schemas.microsoft.com/office/powerpoint/2010/main" val="42294310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1E52DDF-EDE5-7BE1-882F-F0DE1C61FC2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BEAE0E6-B8FF-6618-666A-EA608393E471}"/>
              </a:ext>
            </a:extLst>
          </p:cNvPr>
          <p:cNvSpPr>
            <a:spLocks noGrp="1"/>
          </p:cNvSpPr>
          <p:nvPr>
            <p:ph type="title"/>
          </p:nvPr>
        </p:nvSpPr>
        <p:spPr/>
        <p:txBody>
          <a:bodyPr/>
          <a:lstStyle/>
          <a:p>
            <a:pPr algn="ctr"/>
            <a:r>
              <a:rPr lang="en-IN" b="1" i="0" dirty="0">
                <a:solidFill>
                  <a:schemeClr val="tx1"/>
                </a:solidFill>
                <a:effectLst/>
                <a:latin typeface="Source Sans 3"/>
              </a:rPr>
              <a:t>Random Testing</a:t>
            </a:r>
            <a:br>
              <a:rPr lang="en-IN" b="1" i="0" dirty="0">
                <a:solidFill>
                  <a:srgbClr val="FFFFFF"/>
                </a:solidFill>
                <a:effectLst/>
                <a:latin typeface="Source Sans 3"/>
              </a:rPr>
            </a:br>
            <a:endParaRPr lang="en-IN" dirty="0"/>
          </a:p>
        </p:txBody>
      </p:sp>
      <p:sp>
        <p:nvSpPr>
          <p:cNvPr id="3" name="Content Placeholder 2">
            <a:extLst>
              <a:ext uri="{FF2B5EF4-FFF2-40B4-BE49-F238E27FC236}">
                <a16:creationId xmlns:a16="http://schemas.microsoft.com/office/drawing/2014/main" id="{85166BB1-DD02-8C6F-82C3-AC1CF7E2CC09}"/>
              </a:ext>
            </a:extLst>
          </p:cNvPr>
          <p:cNvSpPr>
            <a:spLocks noGrp="1"/>
          </p:cNvSpPr>
          <p:nvPr>
            <p:ph idx="1"/>
          </p:nvPr>
        </p:nvSpPr>
        <p:spPr>
          <a:xfrm>
            <a:off x="2008909" y="2133600"/>
            <a:ext cx="9495703" cy="2909455"/>
          </a:xfrm>
        </p:spPr>
        <p:txBody>
          <a:bodyPr/>
          <a:lstStyle/>
          <a:p>
            <a:pPr>
              <a:lnSpc>
                <a:spcPct val="150000"/>
              </a:lnSpc>
            </a:pPr>
            <a:r>
              <a:rPr lang="en-US" b="0" i="0" dirty="0">
                <a:solidFill>
                  <a:schemeClr val="tx1"/>
                </a:solidFill>
                <a:effectLst/>
                <a:latin typeface="Cambria" panose="02040503050406030204" pitchFamily="18" charset="0"/>
                <a:ea typeface="Cambria" panose="02040503050406030204" pitchFamily="18" charset="0"/>
              </a:rPr>
              <a:t>Random testing is </a:t>
            </a:r>
            <a:r>
              <a:rPr lang="en-US" b="0" i="0" u="sng" dirty="0">
                <a:solidFill>
                  <a:schemeClr val="tx1"/>
                </a:solidFill>
                <a:effectLst/>
                <a:latin typeface="Cambria" panose="02040503050406030204" pitchFamily="18" charset="0"/>
                <a:ea typeface="Cambria" panose="02040503050406030204" pitchFamily="18" charset="0"/>
                <a:hlinkClick r:id="rId2">
                  <a:extLst>
                    <a:ext uri="{A12FA001-AC4F-418D-AE19-62706E023703}">
                      <ahyp:hlinkClr xmlns:ahyp="http://schemas.microsoft.com/office/drawing/2018/hyperlinkcolor" val="tx"/>
                    </a:ext>
                  </a:extLst>
                </a:hlinkClick>
              </a:rPr>
              <a:t>software testing</a:t>
            </a:r>
            <a:r>
              <a:rPr lang="en-US" b="0" i="0" dirty="0">
                <a:solidFill>
                  <a:schemeClr val="tx1"/>
                </a:solidFill>
                <a:effectLst/>
                <a:latin typeface="Cambria" panose="02040503050406030204" pitchFamily="18" charset="0"/>
                <a:ea typeface="Cambria" panose="02040503050406030204" pitchFamily="18" charset="0"/>
              </a:rPr>
              <a:t> in which the system is tested with the help of generating random and independent inputs and test cases. Random testing is also named monkey testing. It is a black box assessment outline technique in which the tests are being chosen randomly and the results are being compared by some software identification to check whether the output is correct or incorrect</a:t>
            </a:r>
            <a:endParaRPr lang="en-IN" dirty="0">
              <a:solidFill>
                <a:schemeClr val="tx1"/>
              </a:solidFill>
              <a:latin typeface="Cambria" panose="02040503050406030204" pitchFamily="18" charset="0"/>
              <a:ea typeface="Cambria" panose="02040503050406030204" pitchFamily="18" charset="0"/>
            </a:endParaRPr>
          </a:p>
        </p:txBody>
      </p:sp>
      <p:pic>
        <p:nvPicPr>
          <p:cNvPr id="4" name="Picture 3">
            <a:extLst>
              <a:ext uri="{FF2B5EF4-FFF2-40B4-BE49-F238E27FC236}">
                <a16:creationId xmlns:a16="http://schemas.microsoft.com/office/drawing/2014/main" id="{D103C1C3-FAE9-7311-2097-A56758C195B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1162050" cy="990600"/>
          </a:xfrm>
          <a:prstGeom prst="rect">
            <a:avLst/>
          </a:prstGeom>
        </p:spPr>
      </p:pic>
      <p:pic>
        <p:nvPicPr>
          <p:cNvPr id="5" name="Picture 4" title="Image">
            <a:extLst>
              <a:ext uri="{FF2B5EF4-FFF2-40B4-BE49-F238E27FC236}">
                <a16:creationId xmlns:a16="http://schemas.microsoft.com/office/drawing/2014/main" id="{9FD50F22-47FE-8EF7-F935-CC2A6C415949}"/>
              </a:ext>
            </a:extLst>
          </p:cNvPr>
          <p:cNvPicPr/>
          <p:nvPr/>
        </p:nvPicPr>
        <p:blipFill>
          <a:blip r:embed="rId4" cstate="print"/>
          <a:stretch>
            <a:fillRect/>
          </a:stretch>
        </p:blipFill>
        <p:spPr>
          <a:xfrm>
            <a:off x="11234057" y="0"/>
            <a:ext cx="957943" cy="692331"/>
          </a:xfrm>
          <a:prstGeom prst="rect">
            <a:avLst/>
          </a:prstGeom>
          <a:noFill/>
        </p:spPr>
      </p:pic>
    </p:spTree>
    <p:extLst>
      <p:ext uri="{BB962C8B-B14F-4D97-AF65-F5344CB8AC3E}">
        <p14:creationId xmlns:p14="http://schemas.microsoft.com/office/powerpoint/2010/main" val="163370879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121A1EE-DFDE-12FE-0E1A-13D9BA1F8DC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3EA5752-0CD9-602A-3A9A-CFE5EC8C43B7}"/>
              </a:ext>
            </a:extLst>
          </p:cNvPr>
          <p:cNvSpPr>
            <a:spLocks noGrp="1"/>
          </p:cNvSpPr>
          <p:nvPr>
            <p:ph type="title"/>
          </p:nvPr>
        </p:nvSpPr>
        <p:spPr/>
        <p:txBody>
          <a:bodyPr/>
          <a:lstStyle/>
          <a:p>
            <a:r>
              <a:rPr lang="en-IN" b="1" i="0" dirty="0">
                <a:solidFill>
                  <a:schemeClr val="tx1"/>
                </a:solidFill>
                <a:effectLst/>
                <a:latin typeface="Nunito" pitchFamily="2" charset="0"/>
              </a:rPr>
              <a:t>Working Random Testing:</a:t>
            </a:r>
            <a:br>
              <a:rPr lang="en-IN" b="1" i="0" dirty="0">
                <a:solidFill>
                  <a:srgbClr val="FFFFFF"/>
                </a:solidFill>
                <a:effectLst/>
                <a:latin typeface="Nunito" pitchFamily="2" charset="0"/>
              </a:rPr>
            </a:br>
            <a:endParaRPr lang="en-IN" dirty="0"/>
          </a:p>
        </p:txBody>
      </p:sp>
      <p:sp>
        <p:nvSpPr>
          <p:cNvPr id="3" name="Content Placeholder 2">
            <a:extLst>
              <a:ext uri="{FF2B5EF4-FFF2-40B4-BE49-F238E27FC236}">
                <a16:creationId xmlns:a16="http://schemas.microsoft.com/office/drawing/2014/main" id="{9AC9C959-1632-4E6C-9517-05CBE041B183}"/>
              </a:ext>
            </a:extLst>
          </p:cNvPr>
          <p:cNvSpPr>
            <a:spLocks noGrp="1"/>
          </p:cNvSpPr>
          <p:nvPr>
            <p:ph idx="1"/>
          </p:nvPr>
        </p:nvSpPr>
        <p:spPr>
          <a:xfrm>
            <a:off x="1605539" y="1440873"/>
            <a:ext cx="8915400" cy="3777622"/>
          </a:xfrm>
        </p:spPr>
        <p:txBody>
          <a:bodyPr/>
          <a:lstStyle/>
          <a:p>
            <a:pPr algn="l" fontAlgn="base"/>
            <a:r>
              <a:rPr lang="en-US" b="1" i="0" dirty="0">
                <a:solidFill>
                  <a:schemeClr val="tx1"/>
                </a:solidFill>
                <a:effectLst/>
                <a:latin typeface="Nunito" pitchFamily="2" charset="0"/>
              </a:rPr>
              <a:t>Step-1:</a:t>
            </a:r>
            <a:r>
              <a:rPr lang="en-US" b="0" i="0" dirty="0">
                <a:solidFill>
                  <a:schemeClr val="tx1"/>
                </a:solidFill>
                <a:effectLst/>
                <a:latin typeface="Nunito" pitchFamily="2" charset="0"/>
              </a:rPr>
              <a:t> Identify Input domain</a:t>
            </a:r>
          </a:p>
          <a:p>
            <a:pPr algn="l" fontAlgn="base"/>
            <a:r>
              <a:rPr lang="en-US" b="1" i="0" dirty="0">
                <a:solidFill>
                  <a:schemeClr val="tx1"/>
                </a:solidFill>
                <a:effectLst/>
                <a:latin typeface="Nunito" pitchFamily="2" charset="0"/>
              </a:rPr>
              <a:t>Step-2:</a:t>
            </a:r>
            <a:r>
              <a:rPr lang="en-US" b="0" i="0" dirty="0">
                <a:solidFill>
                  <a:schemeClr val="tx1"/>
                </a:solidFill>
                <a:effectLst/>
                <a:latin typeface="Nunito" pitchFamily="2" charset="0"/>
              </a:rPr>
              <a:t> Select test inputs independently/randomly from the input domain</a:t>
            </a:r>
          </a:p>
          <a:p>
            <a:pPr algn="l" fontAlgn="base"/>
            <a:r>
              <a:rPr lang="en-US" b="1" i="0" dirty="0">
                <a:solidFill>
                  <a:schemeClr val="tx1"/>
                </a:solidFill>
                <a:effectLst/>
                <a:latin typeface="Nunito" pitchFamily="2" charset="0"/>
              </a:rPr>
              <a:t>Step-3:</a:t>
            </a:r>
            <a:r>
              <a:rPr lang="en-US" b="0" i="0" dirty="0">
                <a:solidFill>
                  <a:schemeClr val="tx1"/>
                </a:solidFill>
                <a:effectLst/>
                <a:latin typeface="Nunito" pitchFamily="2" charset="0"/>
              </a:rPr>
              <a:t> Test the system on these inputs and form a random test set</a:t>
            </a:r>
          </a:p>
          <a:p>
            <a:pPr algn="l" fontAlgn="base"/>
            <a:r>
              <a:rPr lang="en-US" b="1" i="0" dirty="0">
                <a:solidFill>
                  <a:schemeClr val="tx1"/>
                </a:solidFill>
                <a:effectLst/>
                <a:latin typeface="Nunito" pitchFamily="2" charset="0"/>
              </a:rPr>
              <a:t>Step-4:</a:t>
            </a:r>
            <a:r>
              <a:rPr lang="en-US" b="0" i="0" dirty="0">
                <a:solidFill>
                  <a:schemeClr val="tx1"/>
                </a:solidFill>
                <a:effectLst/>
                <a:latin typeface="Nunito" pitchFamily="2" charset="0"/>
              </a:rPr>
              <a:t> Compare the result with system specification</a:t>
            </a:r>
          </a:p>
          <a:p>
            <a:pPr algn="l" fontAlgn="base"/>
            <a:r>
              <a:rPr lang="en-US" b="1" i="0" dirty="0">
                <a:solidFill>
                  <a:schemeClr val="tx1"/>
                </a:solidFill>
                <a:effectLst/>
                <a:latin typeface="Nunito" pitchFamily="2" charset="0"/>
              </a:rPr>
              <a:t>Step-5:</a:t>
            </a:r>
            <a:r>
              <a:rPr lang="en-US" b="0" i="0" dirty="0">
                <a:solidFill>
                  <a:schemeClr val="tx1"/>
                </a:solidFill>
                <a:effectLst/>
                <a:latin typeface="Nunito" pitchFamily="2" charset="0"/>
              </a:rPr>
              <a:t> If the Report fails then take necessary action.</a:t>
            </a:r>
          </a:p>
          <a:p>
            <a:pPr algn="l" fontAlgn="base"/>
            <a:endParaRPr lang="en-US" b="0" i="0" dirty="0">
              <a:solidFill>
                <a:schemeClr val="tx1"/>
              </a:solidFill>
              <a:effectLst/>
              <a:latin typeface="Nunito" pitchFamily="2" charset="0"/>
            </a:endParaRPr>
          </a:p>
          <a:p>
            <a:endParaRPr lang="en-IN" dirty="0"/>
          </a:p>
        </p:txBody>
      </p:sp>
      <p:pic>
        <p:nvPicPr>
          <p:cNvPr id="4" name="Picture 3">
            <a:extLst>
              <a:ext uri="{FF2B5EF4-FFF2-40B4-BE49-F238E27FC236}">
                <a16:creationId xmlns:a16="http://schemas.microsoft.com/office/drawing/2014/main" id="{A56BF389-6DEE-F2EB-5808-73E4DFCE3D5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162050" cy="990600"/>
          </a:xfrm>
          <a:prstGeom prst="rect">
            <a:avLst/>
          </a:prstGeom>
        </p:spPr>
      </p:pic>
      <p:pic>
        <p:nvPicPr>
          <p:cNvPr id="5" name="Picture 4" title="Image">
            <a:extLst>
              <a:ext uri="{FF2B5EF4-FFF2-40B4-BE49-F238E27FC236}">
                <a16:creationId xmlns:a16="http://schemas.microsoft.com/office/drawing/2014/main" id="{1FC808C8-7302-9278-478A-308005A4B64E}"/>
              </a:ext>
            </a:extLst>
          </p:cNvPr>
          <p:cNvPicPr/>
          <p:nvPr/>
        </p:nvPicPr>
        <p:blipFill>
          <a:blip r:embed="rId3" cstate="print"/>
          <a:stretch>
            <a:fillRect/>
          </a:stretch>
        </p:blipFill>
        <p:spPr>
          <a:xfrm>
            <a:off x="11234057" y="0"/>
            <a:ext cx="957943" cy="692331"/>
          </a:xfrm>
          <a:prstGeom prst="rect">
            <a:avLst/>
          </a:prstGeom>
          <a:noFill/>
        </p:spPr>
      </p:pic>
      <p:pic>
        <p:nvPicPr>
          <p:cNvPr id="7" name="Picture 6">
            <a:extLst>
              <a:ext uri="{FF2B5EF4-FFF2-40B4-BE49-F238E27FC236}">
                <a16:creationId xmlns:a16="http://schemas.microsoft.com/office/drawing/2014/main" id="{9A869EFA-DC6C-79B1-C2D8-520093707C68}"/>
              </a:ext>
            </a:extLst>
          </p:cNvPr>
          <p:cNvPicPr>
            <a:picLocks noChangeAspect="1"/>
          </p:cNvPicPr>
          <p:nvPr/>
        </p:nvPicPr>
        <p:blipFill>
          <a:blip r:embed="rId4"/>
          <a:stretch>
            <a:fillRect/>
          </a:stretch>
        </p:blipFill>
        <p:spPr>
          <a:xfrm>
            <a:off x="7720878" y="2675225"/>
            <a:ext cx="4314825" cy="3434629"/>
          </a:xfrm>
          <a:prstGeom prst="rect">
            <a:avLst/>
          </a:prstGeom>
        </p:spPr>
      </p:pic>
    </p:spTree>
    <p:extLst>
      <p:ext uri="{BB962C8B-B14F-4D97-AF65-F5344CB8AC3E}">
        <p14:creationId xmlns:p14="http://schemas.microsoft.com/office/powerpoint/2010/main" val="78751738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89661C8-84DD-306C-0B0C-295E2E72CCC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6E18F4B-974B-730F-36F9-5A4702ACB6CE}"/>
              </a:ext>
            </a:extLst>
          </p:cNvPr>
          <p:cNvSpPr>
            <a:spLocks noGrp="1"/>
          </p:cNvSpPr>
          <p:nvPr>
            <p:ph type="title"/>
          </p:nvPr>
        </p:nvSpPr>
        <p:spPr/>
        <p:txBody>
          <a:bodyPr/>
          <a:lstStyle/>
          <a:p>
            <a:r>
              <a:rPr lang="en-IN" dirty="0"/>
              <a:t>Requirements based testing</a:t>
            </a:r>
          </a:p>
        </p:txBody>
      </p:sp>
      <p:sp>
        <p:nvSpPr>
          <p:cNvPr id="3" name="Content Placeholder 2">
            <a:extLst>
              <a:ext uri="{FF2B5EF4-FFF2-40B4-BE49-F238E27FC236}">
                <a16:creationId xmlns:a16="http://schemas.microsoft.com/office/drawing/2014/main" id="{27E412DF-A727-094D-BA89-4E1C51438A15}"/>
              </a:ext>
            </a:extLst>
          </p:cNvPr>
          <p:cNvSpPr>
            <a:spLocks noGrp="1"/>
          </p:cNvSpPr>
          <p:nvPr>
            <p:ph idx="1"/>
          </p:nvPr>
        </p:nvSpPr>
        <p:spPr>
          <a:xfrm>
            <a:off x="1596980" y="1545465"/>
            <a:ext cx="9907632" cy="4365757"/>
          </a:xfrm>
        </p:spPr>
        <p:txBody>
          <a:bodyPr>
            <a:normAutofit fontScale="92500" lnSpcReduction="10000"/>
          </a:bodyPr>
          <a:lstStyle/>
          <a:p>
            <a:pPr>
              <a:lnSpc>
                <a:spcPct val="150000"/>
              </a:lnSpc>
            </a:pPr>
            <a:r>
              <a:rPr lang="en-US" b="0" i="0" dirty="0">
                <a:solidFill>
                  <a:srgbClr val="000000"/>
                </a:solidFill>
                <a:effectLst/>
                <a:latin typeface="Cambria" panose="02040503050406030204" pitchFamily="18" charset="0"/>
                <a:ea typeface="Cambria" panose="02040503050406030204" pitchFamily="18" charset="0"/>
              </a:rPr>
              <a:t>Requirements-based testing is a testing approach in which test cases, conditions and data are derived from requirements. It includes functional tests and also non-functional attributes such as performance, reliability or usability.</a:t>
            </a:r>
          </a:p>
          <a:p>
            <a:pPr algn="l">
              <a:lnSpc>
                <a:spcPct val="150000"/>
              </a:lnSpc>
            </a:pPr>
            <a:r>
              <a:rPr lang="en-US" b="0" i="0" dirty="0">
                <a:solidFill>
                  <a:srgbClr val="000000"/>
                </a:solidFill>
                <a:effectLst/>
                <a:latin typeface="Cambria" panose="02040503050406030204" pitchFamily="18" charset="0"/>
                <a:ea typeface="Cambria" panose="02040503050406030204" pitchFamily="18" charset="0"/>
              </a:rPr>
              <a:t>Stages in Requirements based Testing:</a:t>
            </a:r>
          </a:p>
          <a:p>
            <a:pPr algn="l">
              <a:lnSpc>
                <a:spcPct val="150000"/>
              </a:lnSpc>
              <a:buFont typeface="Arial" panose="020B0604020202020204" pitchFamily="34" charset="0"/>
              <a:buChar char="•"/>
            </a:pPr>
            <a:r>
              <a:rPr lang="en-US" b="1" i="0" dirty="0">
                <a:solidFill>
                  <a:srgbClr val="000000"/>
                </a:solidFill>
                <a:effectLst/>
                <a:latin typeface="Cambria" panose="02040503050406030204" pitchFamily="18" charset="0"/>
                <a:ea typeface="Cambria" panose="02040503050406030204" pitchFamily="18" charset="0"/>
              </a:rPr>
              <a:t>Defining Test Completion Criteria - </a:t>
            </a:r>
            <a:r>
              <a:rPr lang="en-US" b="0" i="0" dirty="0">
                <a:solidFill>
                  <a:srgbClr val="000000"/>
                </a:solidFill>
                <a:effectLst/>
                <a:latin typeface="Cambria" panose="02040503050406030204" pitchFamily="18" charset="0"/>
                <a:ea typeface="Cambria" panose="02040503050406030204" pitchFamily="18" charset="0"/>
              </a:rPr>
              <a:t>Testing is completed only when all the functional and non-functional testing is complete.</a:t>
            </a:r>
          </a:p>
          <a:p>
            <a:pPr algn="l">
              <a:lnSpc>
                <a:spcPct val="150000"/>
              </a:lnSpc>
              <a:buFont typeface="Arial" panose="020B0604020202020204" pitchFamily="34" charset="0"/>
              <a:buChar char="•"/>
            </a:pPr>
            <a:r>
              <a:rPr lang="en-US" b="1" i="0" dirty="0">
                <a:solidFill>
                  <a:srgbClr val="000000"/>
                </a:solidFill>
                <a:effectLst/>
                <a:latin typeface="Cambria" panose="02040503050406030204" pitchFamily="18" charset="0"/>
                <a:ea typeface="Cambria" panose="02040503050406030204" pitchFamily="18" charset="0"/>
              </a:rPr>
              <a:t>Design Test Cases - </a:t>
            </a:r>
            <a:r>
              <a:rPr lang="en-US" b="0" i="0" dirty="0">
                <a:solidFill>
                  <a:srgbClr val="000000"/>
                </a:solidFill>
                <a:effectLst/>
                <a:latin typeface="Cambria" panose="02040503050406030204" pitchFamily="18" charset="0"/>
                <a:ea typeface="Cambria" panose="02040503050406030204" pitchFamily="18" charset="0"/>
              </a:rPr>
              <a:t>A Test case has five parameters namely the initial state or precondition, data setup, the inputs, expected outcomes and actual outcomes.</a:t>
            </a:r>
          </a:p>
          <a:p>
            <a:pPr algn="l">
              <a:lnSpc>
                <a:spcPct val="150000"/>
              </a:lnSpc>
              <a:buFont typeface="Arial" panose="020B0604020202020204" pitchFamily="34" charset="0"/>
              <a:buChar char="•"/>
            </a:pPr>
            <a:r>
              <a:rPr lang="en-US" b="1" i="0" dirty="0">
                <a:solidFill>
                  <a:srgbClr val="000000"/>
                </a:solidFill>
                <a:effectLst/>
                <a:latin typeface="Cambria" panose="02040503050406030204" pitchFamily="18" charset="0"/>
                <a:ea typeface="Cambria" panose="02040503050406030204" pitchFamily="18" charset="0"/>
              </a:rPr>
              <a:t>Execute Tests</a:t>
            </a:r>
            <a:r>
              <a:rPr lang="en-US" b="0" i="0" dirty="0">
                <a:solidFill>
                  <a:srgbClr val="000000"/>
                </a:solidFill>
                <a:effectLst/>
                <a:latin typeface="Cambria" panose="02040503050406030204" pitchFamily="18" charset="0"/>
                <a:ea typeface="Cambria" panose="02040503050406030204" pitchFamily="18" charset="0"/>
              </a:rPr>
              <a:t> - Execute the test cases against the system under test and document the results.</a:t>
            </a:r>
          </a:p>
          <a:p>
            <a:pPr algn="l">
              <a:lnSpc>
                <a:spcPct val="150000"/>
              </a:lnSpc>
              <a:buFont typeface="Arial" panose="020B0604020202020204" pitchFamily="34" charset="0"/>
              <a:buChar char="•"/>
            </a:pPr>
            <a:r>
              <a:rPr lang="en-US" b="1" i="0" dirty="0">
                <a:solidFill>
                  <a:srgbClr val="000000"/>
                </a:solidFill>
                <a:effectLst/>
                <a:latin typeface="Cambria" panose="02040503050406030204" pitchFamily="18" charset="0"/>
                <a:ea typeface="Cambria" panose="02040503050406030204" pitchFamily="18" charset="0"/>
              </a:rPr>
              <a:t>Verify Test Results - </a:t>
            </a:r>
            <a:r>
              <a:rPr lang="en-US" b="0" i="0" dirty="0">
                <a:solidFill>
                  <a:srgbClr val="000000"/>
                </a:solidFill>
                <a:effectLst/>
                <a:latin typeface="Cambria" panose="02040503050406030204" pitchFamily="18" charset="0"/>
                <a:ea typeface="Cambria" panose="02040503050406030204" pitchFamily="18" charset="0"/>
              </a:rPr>
              <a:t>Verify if the expected and actual results match each other.</a:t>
            </a:r>
          </a:p>
          <a:p>
            <a:pPr>
              <a:lnSpc>
                <a:spcPct val="150000"/>
              </a:lnSpc>
            </a:pPr>
            <a:endParaRPr lang="en-IN" dirty="0">
              <a:latin typeface="Cambria" panose="02040503050406030204" pitchFamily="18" charset="0"/>
              <a:ea typeface="Cambria" panose="02040503050406030204" pitchFamily="18" charset="0"/>
            </a:endParaRPr>
          </a:p>
        </p:txBody>
      </p:sp>
      <p:pic>
        <p:nvPicPr>
          <p:cNvPr id="4" name="Picture 3">
            <a:extLst>
              <a:ext uri="{FF2B5EF4-FFF2-40B4-BE49-F238E27FC236}">
                <a16:creationId xmlns:a16="http://schemas.microsoft.com/office/drawing/2014/main" id="{6E6A4C0D-3EE5-6291-0289-9155A7776E4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162050" cy="990600"/>
          </a:xfrm>
          <a:prstGeom prst="rect">
            <a:avLst/>
          </a:prstGeom>
        </p:spPr>
      </p:pic>
      <p:pic>
        <p:nvPicPr>
          <p:cNvPr id="5" name="Picture 4" title="Image">
            <a:extLst>
              <a:ext uri="{FF2B5EF4-FFF2-40B4-BE49-F238E27FC236}">
                <a16:creationId xmlns:a16="http://schemas.microsoft.com/office/drawing/2014/main" id="{FD782B71-20B7-1787-512E-E98E625AE5E0}"/>
              </a:ext>
            </a:extLst>
          </p:cNvPr>
          <p:cNvPicPr/>
          <p:nvPr/>
        </p:nvPicPr>
        <p:blipFill>
          <a:blip r:embed="rId3" cstate="print"/>
          <a:stretch>
            <a:fillRect/>
          </a:stretch>
        </p:blipFill>
        <p:spPr>
          <a:xfrm>
            <a:off x="11234057" y="0"/>
            <a:ext cx="957943" cy="692331"/>
          </a:xfrm>
          <a:prstGeom prst="rect">
            <a:avLst/>
          </a:prstGeom>
          <a:noFill/>
        </p:spPr>
      </p:pic>
    </p:spTree>
    <p:extLst>
      <p:ext uri="{BB962C8B-B14F-4D97-AF65-F5344CB8AC3E}">
        <p14:creationId xmlns:p14="http://schemas.microsoft.com/office/powerpoint/2010/main" val="73332118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9490017-DD79-39CA-1A5C-DAD318E61BCB}"/>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4383A20-1379-307D-EF48-D6B7D5DB7D67}"/>
              </a:ext>
            </a:extLst>
          </p:cNvPr>
          <p:cNvSpPr>
            <a:spLocks noGrp="1"/>
          </p:cNvSpPr>
          <p:nvPr>
            <p:ph idx="1"/>
          </p:nvPr>
        </p:nvSpPr>
        <p:spPr>
          <a:xfrm>
            <a:off x="1537855" y="886691"/>
            <a:ext cx="9966757" cy="5024531"/>
          </a:xfrm>
        </p:spPr>
        <p:txBody>
          <a:bodyPr>
            <a:normAutofit/>
          </a:bodyPr>
          <a:lstStyle/>
          <a:p>
            <a:pPr algn="l">
              <a:lnSpc>
                <a:spcPct val="150000"/>
              </a:lnSpc>
              <a:buFont typeface="Arial" panose="020B0604020202020204" pitchFamily="34" charset="0"/>
              <a:buChar char="•"/>
            </a:pPr>
            <a:r>
              <a:rPr lang="en-US" b="1" i="0" dirty="0">
                <a:solidFill>
                  <a:srgbClr val="000000"/>
                </a:solidFill>
                <a:effectLst/>
                <a:latin typeface="Cambria" panose="02040503050406030204" pitchFamily="18" charset="0"/>
                <a:ea typeface="Cambria" panose="02040503050406030204" pitchFamily="18" charset="0"/>
              </a:rPr>
              <a:t>Verify Test Coverage - </a:t>
            </a:r>
            <a:r>
              <a:rPr lang="en-US" b="0" i="0" dirty="0">
                <a:solidFill>
                  <a:srgbClr val="000000"/>
                </a:solidFill>
                <a:effectLst/>
                <a:latin typeface="Cambria" panose="02040503050406030204" pitchFamily="18" charset="0"/>
                <a:ea typeface="Cambria" panose="02040503050406030204" pitchFamily="18" charset="0"/>
              </a:rPr>
              <a:t>Verify if the tests cover both functional and non-functional aspects of the requirement.</a:t>
            </a:r>
          </a:p>
          <a:p>
            <a:pPr algn="l">
              <a:lnSpc>
                <a:spcPct val="150000"/>
              </a:lnSpc>
              <a:buFont typeface="Arial" panose="020B0604020202020204" pitchFamily="34" charset="0"/>
              <a:buChar char="•"/>
            </a:pPr>
            <a:r>
              <a:rPr lang="en-US" b="1" i="0" dirty="0">
                <a:solidFill>
                  <a:srgbClr val="000000"/>
                </a:solidFill>
                <a:effectLst/>
                <a:latin typeface="Cambria" panose="02040503050406030204" pitchFamily="18" charset="0"/>
                <a:ea typeface="Cambria" panose="02040503050406030204" pitchFamily="18" charset="0"/>
              </a:rPr>
              <a:t>Track and Manage Defects - </a:t>
            </a:r>
            <a:r>
              <a:rPr lang="en-US" b="0" i="0" dirty="0">
                <a:solidFill>
                  <a:srgbClr val="000000"/>
                </a:solidFill>
                <a:effectLst/>
                <a:latin typeface="Cambria" panose="02040503050406030204" pitchFamily="18" charset="0"/>
                <a:ea typeface="Cambria" panose="02040503050406030204" pitchFamily="18" charset="0"/>
              </a:rPr>
              <a:t>Any defects detected during the testing process goes through the defect life cycle and are tracked to resolution. Defect Statistics are maintained which will give us the overall status of the project.</a:t>
            </a:r>
          </a:p>
          <a:p>
            <a:endParaRPr lang="en-IN" dirty="0"/>
          </a:p>
        </p:txBody>
      </p:sp>
      <p:pic>
        <p:nvPicPr>
          <p:cNvPr id="4" name="Picture 3">
            <a:extLst>
              <a:ext uri="{FF2B5EF4-FFF2-40B4-BE49-F238E27FC236}">
                <a16:creationId xmlns:a16="http://schemas.microsoft.com/office/drawing/2014/main" id="{030E2C73-2BEE-FA2F-C540-D5B5D2717D3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162050" cy="990600"/>
          </a:xfrm>
          <a:prstGeom prst="rect">
            <a:avLst/>
          </a:prstGeom>
        </p:spPr>
      </p:pic>
      <p:pic>
        <p:nvPicPr>
          <p:cNvPr id="5" name="Picture 4" title="Image">
            <a:extLst>
              <a:ext uri="{FF2B5EF4-FFF2-40B4-BE49-F238E27FC236}">
                <a16:creationId xmlns:a16="http://schemas.microsoft.com/office/drawing/2014/main" id="{64459621-9DB8-DF7B-0781-AE0DFCFF2BDD}"/>
              </a:ext>
            </a:extLst>
          </p:cNvPr>
          <p:cNvPicPr/>
          <p:nvPr/>
        </p:nvPicPr>
        <p:blipFill>
          <a:blip r:embed="rId3" cstate="print"/>
          <a:stretch>
            <a:fillRect/>
          </a:stretch>
        </p:blipFill>
        <p:spPr>
          <a:xfrm>
            <a:off x="11234057" y="0"/>
            <a:ext cx="957943" cy="692331"/>
          </a:xfrm>
          <a:prstGeom prst="rect">
            <a:avLst/>
          </a:prstGeom>
          <a:noFill/>
        </p:spPr>
      </p:pic>
    </p:spTree>
    <p:extLst>
      <p:ext uri="{BB962C8B-B14F-4D97-AF65-F5344CB8AC3E}">
        <p14:creationId xmlns:p14="http://schemas.microsoft.com/office/powerpoint/2010/main" val="143133206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E5704C8-5824-B45C-171F-ECF8EE9CBA9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711DA5A-9ED8-4517-81B1-368FBCD0ECD1}"/>
              </a:ext>
            </a:extLst>
          </p:cNvPr>
          <p:cNvSpPr>
            <a:spLocks noGrp="1"/>
          </p:cNvSpPr>
          <p:nvPr>
            <p:ph type="title"/>
          </p:nvPr>
        </p:nvSpPr>
        <p:spPr/>
        <p:txBody>
          <a:bodyPr/>
          <a:lstStyle/>
          <a:p>
            <a:r>
              <a:rPr lang="en-US" b="0" i="0" dirty="0">
                <a:solidFill>
                  <a:srgbClr val="000000"/>
                </a:solidFill>
                <a:effectLst/>
                <a:latin typeface="var(--ff-lato)"/>
              </a:rPr>
              <a:t>Requirements Testing process:</a:t>
            </a:r>
            <a:br>
              <a:rPr lang="en-US" b="0" i="0" dirty="0">
                <a:solidFill>
                  <a:srgbClr val="000000"/>
                </a:solidFill>
                <a:effectLst/>
                <a:latin typeface="var(--ff-lato)"/>
              </a:rPr>
            </a:br>
            <a:endParaRPr lang="en-IN" dirty="0"/>
          </a:p>
        </p:txBody>
      </p:sp>
      <p:sp>
        <p:nvSpPr>
          <p:cNvPr id="3" name="Content Placeholder 2">
            <a:extLst>
              <a:ext uri="{FF2B5EF4-FFF2-40B4-BE49-F238E27FC236}">
                <a16:creationId xmlns:a16="http://schemas.microsoft.com/office/drawing/2014/main" id="{C1DEE423-B52D-B5E5-3A89-A1742954622D}"/>
              </a:ext>
            </a:extLst>
          </p:cNvPr>
          <p:cNvSpPr>
            <a:spLocks noGrp="1"/>
          </p:cNvSpPr>
          <p:nvPr>
            <p:ph idx="1"/>
          </p:nvPr>
        </p:nvSpPr>
        <p:spPr/>
        <p:txBody>
          <a:bodyPr/>
          <a:lstStyle/>
          <a:p>
            <a:pPr algn="l">
              <a:buFont typeface="Arial" panose="020B0604020202020204" pitchFamily="34" charset="0"/>
              <a:buChar char="•"/>
            </a:pPr>
            <a:r>
              <a:rPr lang="en-US" b="0" i="0" dirty="0">
                <a:solidFill>
                  <a:srgbClr val="000000"/>
                </a:solidFill>
                <a:effectLst/>
                <a:latin typeface="Cambria" panose="02040503050406030204" pitchFamily="18" charset="0"/>
                <a:ea typeface="Cambria" panose="02040503050406030204" pitchFamily="18" charset="0"/>
              </a:rPr>
              <a:t>Testing must be carried out in a timely manner.</a:t>
            </a:r>
          </a:p>
          <a:p>
            <a:pPr algn="l">
              <a:buFont typeface="Arial" panose="020B0604020202020204" pitchFamily="34" charset="0"/>
              <a:buChar char="•"/>
            </a:pPr>
            <a:r>
              <a:rPr lang="en-US" b="0" i="0" dirty="0">
                <a:solidFill>
                  <a:srgbClr val="000000"/>
                </a:solidFill>
                <a:effectLst/>
                <a:latin typeface="Cambria" panose="02040503050406030204" pitchFamily="18" charset="0"/>
                <a:ea typeface="Cambria" panose="02040503050406030204" pitchFamily="18" charset="0"/>
              </a:rPr>
              <a:t>Testing process should add value to the software life cycle, hence it needs to be effective.</a:t>
            </a:r>
          </a:p>
          <a:p>
            <a:pPr algn="l">
              <a:buFont typeface="Arial" panose="020B0604020202020204" pitchFamily="34" charset="0"/>
              <a:buChar char="•"/>
            </a:pPr>
            <a:r>
              <a:rPr lang="en-US" b="0" i="0" dirty="0">
                <a:solidFill>
                  <a:srgbClr val="000000"/>
                </a:solidFill>
                <a:effectLst/>
                <a:latin typeface="Cambria" panose="02040503050406030204" pitchFamily="18" charset="0"/>
                <a:ea typeface="Cambria" panose="02040503050406030204" pitchFamily="18" charset="0"/>
              </a:rPr>
              <a:t>Testing the system exhaustively is impossible hence the testing process needs to be efficient as well.</a:t>
            </a:r>
          </a:p>
          <a:p>
            <a:pPr algn="l">
              <a:buFont typeface="Arial" panose="020B0604020202020204" pitchFamily="34" charset="0"/>
              <a:buChar char="•"/>
            </a:pPr>
            <a:r>
              <a:rPr lang="en-US" b="0" i="0" dirty="0">
                <a:solidFill>
                  <a:srgbClr val="000000"/>
                </a:solidFill>
                <a:effectLst/>
                <a:latin typeface="Cambria" panose="02040503050406030204" pitchFamily="18" charset="0"/>
                <a:ea typeface="Cambria" panose="02040503050406030204" pitchFamily="18" charset="0"/>
              </a:rPr>
              <a:t>Testing must provide the overall status of the project, hence it should be manageable.</a:t>
            </a:r>
          </a:p>
          <a:p>
            <a:endParaRPr lang="en-IN" dirty="0"/>
          </a:p>
        </p:txBody>
      </p:sp>
      <p:pic>
        <p:nvPicPr>
          <p:cNvPr id="4" name="Picture 3">
            <a:extLst>
              <a:ext uri="{FF2B5EF4-FFF2-40B4-BE49-F238E27FC236}">
                <a16:creationId xmlns:a16="http://schemas.microsoft.com/office/drawing/2014/main" id="{27EE8CE0-96EC-92A7-8A00-AC80B1B5462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162050" cy="990600"/>
          </a:xfrm>
          <a:prstGeom prst="rect">
            <a:avLst/>
          </a:prstGeom>
        </p:spPr>
      </p:pic>
      <p:pic>
        <p:nvPicPr>
          <p:cNvPr id="5" name="Picture 4" title="Image">
            <a:extLst>
              <a:ext uri="{FF2B5EF4-FFF2-40B4-BE49-F238E27FC236}">
                <a16:creationId xmlns:a16="http://schemas.microsoft.com/office/drawing/2014/main" id="{85DB5FAA-003C-4966-2770-774A79C07DAB}"/>
              </a:ext>
            </a:extLst>
          </p:cNvPr>
          <p:cNvPicPr/>
          <p:nvPr/>
        </p:nvPicPr>
        <p:blipFill>
          <a:blip r:embed="rId3" cstate="print"/>
          <a:stretch>
            <a:fillRect/>
          </a:stretch>
        </p:blipFill>
        <p:spPr>
          <a:xfrm>
            <a:off x="11234057" y="0"/>
            <a:ext cx="957943" cy="692331"/>
          </a:xfrm>
          <a:prstGeom prst="rect">
            <a:avLst/>
          </a:prstGeom>
          <a:noFill/>
        </p:spPr>
      </p:pic>
    </p:spTree>
    <p:extLst>
      <p:ext uri="{BB962C8B-B14F-4D97-AF65-F5344CB8AC3E}">
        <p14:creationId xmlns:p14="http://schemas.microsoft.com/office/powerpoint/2010/main" val="180532431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B5AB9AE-3666-F8A6-BBD4-18008E5E81CA}"/>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A4C91FF-294C-5498-A1CC-6C08F8869DA4}"/>
              </a:ext>
            </a:extLst>
          </p:cNvPr>
          <p:cNvSpPr>
            <a:spLocks noGrp="1"/>
          </p:cNvSpPr>
          <p:nvPr>
            <p:ph idx="1"/>
          </p:nvPr>
        </p:nvSpPr>
        <p:spPr>
          <a:xfrm>
            <a:off x="1983905" y="990600"/>
            <a:ext cx="8915400" cy="4932528"/>
          </a:xfrm>
        </p:spPr>
        <p:txBody>
          <a:bodyPr>
            <a:normAutofit/>
          </a:bodyPr>
          <a:lstStyle/>
          <a:p>
            <a:pPr>
              <a:lnSpc>
                <a:spcPct val="150000"/>
              </a:lnSpc>
            </a:pPr>
            <a:r>
              <a:rPr lang="en-US" b="0" i="0" u="sng" dirty="0">
                <a:effectLst/>
                <a:latin typeface="Cambria" panose="02040503050406030204" pitchFamily="18" charset="0"/>
                <a:ea typeface="Cambria" panose="02040503050406030204" pitchFamily="18" charset="0"/>
                <a:hlinkClick r:id="rId2"/>
              </a:rPr>
              <a:t>Functional testing</a:t>
            </a:r>
            <a:r>
              <a:rPr lang="en-US" b="0" i="0" dirty="0">
                <a:solidFill>
                  <a:srgbClr val="273239"/>
                </a:solidFill>
                <a:effectLst/>
                <a:latin typeface="Cambria" panose="02040503050406030204" pitchFamily="18" charset="0"/>
                <a:ea typeface="Cambria" panose="02040503050406030204" pitchFamily="18" charset="0"/>
              </a:rPr>
              <a:t> is a type of software testing in which the system is tested against the functional requirements of the system. It is conducted to ensure that the requirements are properly satisfied by the application. Functional testing verifies that each function of the software application works in conformance with the requirement and specification. Boundary Value Analysis(BVA) is one of the functional </a:t>
            </a:r>
            <a:r>
              <a:rPr lang="en-US" b="0" i="0" dirty="0" err="1">
                <a:solidFill>
                  <a:srgbClr val="273239"/>
                </a:solidFill>
                <a:effectLst/>
                <a:latin typeface="Cambria" panose="02040503050406030204" pitchFamily="18" charset="0"/>
                <a:ea typeface="Cambria" panose="02040503050406030204" pitchFamily="18" charset="0"/>
              </a:rPr>
              <a:t>testings</a:t>
            </a:r>
            <a:r>
              <a:rPr lang="en-US" b="0" i="0" dirty="0">
                <a:solidFill>
                  <a:srgbClr val="273239"/>
                </a:solidFill>
                <a:effectLst/>
                <a:latin typeface="Cambria" panose="02040503050406030204" pitchFamily="18" charset="0"/>
                <a:ea typeface="Cambria" panose="02040503050406030204" pitchFamily="18" charset="0"/>
              </a:rPr>
              <a:t>.</a:t>
            </a:r>
          </a:p>
          <a:p>
            <a:pPr algn="l" fontAlgn="base">
              <a:lnSpc>
                <a:spcPct val="150000"/>
              </a:lnSpc>
            </a:pPr>
            <a:r>
              <a:rPr lang="en-US" b="1" i="0" dirty="0">
                <a:solidFill>
                  <a:srgbClr val="273239"/>
                </a:solidFill>
                <a:effectLst/>
                <a:latin typeface="Cambria" panose="02040503050406030204" pitchFamily="18" charset="0"/>
                <a:ea typeface="Cambria" panose="02040503050406030204" pitchFamily="18" charset="0"/>
              </a:rPr>
              <a:t>Black box testing – Software Engineering</a:t>
            </a:r>
          </a:p>
          <a:p>
            <a:pPr algn="just" rtl="0" fontAlgn="base">
              <a:lnSpc>
                <a:spcPct val="150000"/>
              </a:lnSpc>
            </a:pPr>
            <a:r>
              <a:rPr lang="en-US" b="0" i="0" dirty="0">
                <a:solidFill>
                  <a:srgbClr val="273239"/>
                </a:solidFill>
                <a:effectLst/>
                <a:latin typeface="Cambria" panose="02040503050406030204" pitchFamily="18" charset="0"/>
                <a:ea typeface="Cambria" panose="02040503050406030204" pitchFamily="18" charset="0"/>
              </a:rPr>
              <a:t>Black-box testing is a type of software testing in which the tester is not concerned with the internal knowledge or implementation details of the software but rather focuses on validating the functionality based on the provided specifications or requirements</a:t>
            </a:r>
            <a:r>
              <a:rPr lang="en-US" b="0" i="0" dirty="0">
                <a:solidFill>
                  <a:srgbClr val="273239"/>
                </a:solidFill>
                <a:effectLst/>
                <a:latin typeface="var(--font-secondary)"/>
              </a:rPr>
              <a:t>.</a:t>
            </a:r>
          </a:p>
          <a:p>
            <a:pPr>
              <a:lnSpc>
                <a:spcPct val="150000"/>
              </a:lnSpc>
            </a:pPr>
            <a:endParaRPr lang="en-IN" dirty="0">
              <a:latin typeface="Cambria" panose="02040503050406030204" pitchFamily="18" charset="0"/>
              <a:ea typeface="Cambria" panose="02040503050406030204" pitchFamily="18" charset="0"/>
            </a:endParaRPr>
          </a:p>
        </p:txBody>
      </p:sp>
      <p:pic>
        <p:nvPicPr>
          <p:cNvPr id="4" name="Picture 3">
            <a:extLst>
              <a:ext uri="{FF2B5EF4-FFF2-40B4-BE49-F238E27FC236}">
                <a16:creationId xmlns:a16="http://schemas.microsoft.com/office/drawing/2014/main" id="{179FA13A-007E-D5E4-8989-A0576C2E8B3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1162050" cy="990600"/>
          </a:xfrm>
          <a:prstGeom prst="rect">
            <a:avLst/>
          </a:prstGeom>
        </p:spPr>
      </p:pic>
      <p:pic>
        <p:nvPicPr>
          <p:cNvPr id="5" name="Picture 4" title="Image">
            <a:extLst>
              <a:ext uri="{FF2B5EF4-FFF2-40B4-BE49-F238E27FC236}">
                <a16:creationId xmlns:a16="http://schemas.microsoft.com/office/drawing/2014/main" id="{F0261351-E857-CC69-CDA1-3CE982F6B3B0}"/>
              </a:ext>
            </a:extLst>
          </p:cNvPr>
          <p:cNvPicPr/>
          <p:nvPr/>
        </p:nvPicPr>
        <p:blipFill>
          <a:blip r:embed="rId4" cstate="print"/>
          <a:stretch>
            <a:fillRect/>
          </a:stretch>
        </p:blipFill>
        <p:spPr>
          <a:xfrm>
            <a:off x="11234057" y="0"/>
            <a:ext cx="957943" cy="692331"/>
          </a:xfrm>
          <a:prstGeom prst="rect">
            <a:avLst/>
          </a:prstGeom>
          <a:noFill/>
        </p:spPr>
      </p:pic>
    </p:spTree>
    <p:extLst>
      <p:ext uri="{BB962C8B-B14F-4D97-AF65-F5344CB8AC3E}">
        <p14:creationId xmlns:p14="http://schemas.microsoft.com/office/powerpoint/2010/main" val="25875255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D87B3B4-7E1C-F1AB-292E-136F8E3B10A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AFE8BB6-C151-9B59-2637-62598AB014F0}"/>
              </a:ext>
            </a:extLst>
          </p:cNvPr>
          <p:cNvSpPr>
            <a:spLocks noGrp="1"/>
          </p:cNvSpPr>
          <p:nvPr>
            <p:ph type="title"/>
          </p:nvPr>
        </p:nvSpPr>
        <p:spPr/>
        <p:txBody>
          <a:bodyPr/>
          <a:lstStyle/>
          <a:p>
            <a:r>
              <a:rPr lang="en-IN" b="1" i="0" dirty="0">
                <a:solidFill>
                  <a:srgbClr val="273239"/>
                </a:solidFill>
                <a:effectLst/>
                <a:latin typeface="Nunito" pitchFamily="2" charset="0"/>
              </a:rPr>
              <a:t>Boundary Value Analysis</a:t>
            </a:r>
            <a:br>
              <a:rPr lang="en-IN" b="1" i="0" dirty="0">
                <a:solidFill>
                  <a:srgbClr val="273239"/>
                </a:solidFill>
                <a:effectLst/>
                <a:latin typeface="Nunito" pitchFamily="2" charset="0"/>
              </a:rPr>
            </a:br>
            <a:endParaRPr lang="en-IN" dirty="0"/>
          </a:p>
        </p:txBody>
      </p:sp>
      <p:sp>
        <p:nvSpPr>
          <p:cNvPr id="3" name="Content Placeholder 2">
            <a:extLst>
              <a:ext uri="{FF2B5EF4-FFF2-40B4-BE49-F238E27FC236}">
                <a16:creationId xmlns:a16="http://schemas.microsoft.com/office/drawing/2014/main" id="{21BA10CA-01B3-F189-B937-9C4CCFE15E6B}"/>
              </a:ext>
            </a:extLst>
          </p:cNvPr>
          <p:cNvSpPr>
            <a:spLocks noGrp="1"/>
          </p:cNvSpPr>
          <p:nvPr>
            <p:ph idx="1"/>
          </p:nvPr>
        </p:nvSpPr>
        <p:spPr>
          <a:xfrm>
            <a:off x="2589212" y="1705970"/>
            <a:ext cx="8915400" cy="4205252"/>
          </a:xfrm>
        </p:spPr>
        <p:txBody>
          <a:bodyPr>
            <a:normAutofit fontScale="92500" lnSpcReduction="10000"/>
          </a:bodyPr>
          <a:lstStyle/>
          <a:p>
            <a:pPr algn="just">
              <a:lnSpc>
                <a:spcPct val="150000"/>
              </a:lnSpc>
            </a:pPr>
            <a:r>
              <a:rPr lang="en-US" sz="2000" b="0" i="0" dirty="0">
                <a:solidFill>
                  <a:srgbClr val="333333"/>
                </a:solidFill>
                <a:effectLst/>
                <a:latin typeface="Cambria" panose="02040503050406030204" pitchFamily="18" charset="0"/>
                <a:ea typeface="Cambria" panose="02040503050406030204" pitchFamily="18" charset="0"/>
              </a:rPr>
              <a:t>Boundary value analysis is one of the widely used case design technique for black box testing. It is used to test boundary values because the input values near the boundary have higher chances of error.</a:t>
            </a:r>
          </a:p>
          <a:p>
            <a:pPr algn="just">
              <a:lnSpc>
                <a:spcPct val="150000"/>
              </a:lnSpc>
            </a:pPr>
            <a:r>
              <a:rPr lang="en-US" sz="2000" b="0" i="0" dirty="0">
                <a:solidFill>
                  <a:srgbClr val="333333"/>
                </a:solidFill>
                <a:effectLst/>
                <a:latin typeface="Cambria" panose="02040503050406030204" pitchFamily="18" charset="0"/>
                <a:ea typeface="Cambria" panose="02040503050406030204" pitchFamily="18" charset="0"/>
              </a:rPr>
              <a:t>Whenever we do the testing by boundary value analysis, the tester focuses on, while entering boundary value whether the software is producing correct output or not.</a:t>
            </a:r>
          </a:p>
          <a:p>
            <a:pPr algn="just">
              <a:lnSpc>
                <a:spcPct val="150000"/>
              </a:lnSpc>
            </a:pPr>
            <a:r>
              <a:rPr lang="en-US" sz="2000" b="0" i="0" dirty="0">
                <a:solidFill>
                  <a:srgbClr val="333333"/>
                </a:solidFill>
                <a:effectLst/>
                <a:latin typeface="Cambria" panose="02040503050406030204" pitchFamily="18" charset="0"/>
                <a:ea typeface="Cambria" panose="02040503050406030204" pitchFamily="18" charset="0"/>
              </a:rPr>
              <a:t>Boundary values are those that contain the upper and lower limit of a variable. Assume that, age is a variable of any function, and its minimum value is 18 and the maximum value is 30, both 18 and 30 will be considered as boundary values.</a:t>
            </a:r>
          </a:p>
          <a:p>
            <a:endParaRPr lang="en-IN" dirty="0"/>
          </a:p>
        </p:txBody>
      </p:sp>
      <p:pic>
        <p:nvPicPr>
          <p:cNvPr id="4" name="Picture 3">
            <a:extLst>
              <a:ext uri="{FF2B5EF4-FFF2-40B4-BE49-F238E27FC236}">
                <a16:creationId xmlns:a16="http://schemas.microsoft.com/office/drawing/2014/main" id="{9909BA0F-2C58-9625-165C-9564F99C01A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162050" cy="990600"/>
          </a:xfrm>
          <a:prstGeom prst="rect">
            <a:avLst/>
          </a:prstGeom>
        </p:spPr>
      </p:pic>
      <p:pic>
        <p:nvPicPr>
          <p:cNvPr id="5" name="Picture 4" title="Image">
            <a:extLst>
              <a:ext uri="{FF2B5EF4-FFF2-40B4-BE49-F238E27FC236}">
                <a16:creationId xmlns:a16="http://schemas.microsoft.com/office/drawing/2014/main" id="{E7C710C2-D87B-AF98-0B35-AB00AFE55B69}"/>
              </a:ext>
            </a:extLst>
          </p:cNvPr>
          <p:cNvPicPr/>
          <p:nvPr/>
        </p:nvPicPr>
        <p:blipFill>
          <a:blip r:embed="rId3" cstate="print"/>
          <a:stretch>
            <a:fillRect/>
          </a:stretch>
        </p:blipFill>
        <p:spPr>
          <a:xfrm>
            <a:off x="11234057" y="0"/>
            <a:ext cx="957943" cy="692331"/>
          </a:xfrm>
          <a:prstGeom prst="rect">
            <a:avLst/>
          </a:prstGeom>
          <a:noFill/>
        </p:spPr>
      </p:pic>
    </p:spTree>
    <p:extLst>
      <p:ext uri="{BB962C8B-B14F-4D97-AF65-F5344CB8AC3E}">
        <p14:creationId xmlns:p14="http://schemas.microsoft.com/office/powerpoint/2010/main" val="321702208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846A387-0E21-0F79-C1FE-6C4EA557DE3D}"/>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1822CE6-A529-6627-4017-0BC158E66C0A}"/>
              </a:ext>
            </a:extLst>
          </p:cNvPr>
          <p:cNvSpPr>
            <a:spLocks noGrp="1"/>
          </p:cNvSpPr>
          <p:nvPr>
            <p:ph idx="1"/>
          </p:nvPr>
        </p:nvSpPr>
        <p:spPr>
          <a:xfrm>
            <a:off x="1945269" y="1695718"/>
            <a:ext cx="8915400" cy="3777622"/>
          </a:xfrm>
        </p:spPr>
        <p:txBody>
          <a:bodyPr/>
          <a:lstStyle/>
          <a:p>
            <a:pPr algn="just">
              <a:lnSpc>
                <a:spcPct val="150000"/>
              </a:lnSpc>
            </a:pPr>
            <a:r>
              <a:rPr lang="en-US" b="0" i="0" dirty="0">
                <a:solidFill>
                  <a:srgbClr val="333333"/>
                </a:solidFill>
                <a:effectLst/>
                <a:latin typeface="Cambria" panose="02040503050406030204" pitchFamily="18" charset="0"/>
                <a:ea typeface="Cambria" panose="02040503050406030204" pitchFamily="18" charset="0"/>
              </a:rPr>
              <a:t>The basic assumption of boundary value analysis is, the test cases that are created using boundary values are most likely to cause an error.</a:t>
            </a:r>
          </a:p>
          <a:p>
            <a:pPr algn="just">
              <a:lnSpc>
                <a:spcPct val="150000"/>
              </a:lnSpc>
            </a:pPr>
            <a:r>
              <a:rPr lang="en-US" b="0" i="0" dirty="0">
                <a:solidFill>
                  <a:srgbClr val="333333"/>
                </a:solidFill>
                <a:effectLst/>
                <a:latin typeface="Cambria" panose="02040503050406030204" pitchFamily="18" charset="0"/>
                <a:ea typeface="Cambria" panose="02040503050406030204" pitchFamily="18" charset="0"/>
              </a:rPr>
              <a:t>There is 18 and 30 are the boundary values that's why tester pays more attention to these values, but this doesn't mean that the middle values like 19, 20, 21, 27, 29 are ignored. Test cases are developed for each and every value of the range.</a:t>
            </a:r>
          </a:p>
          <a:p>
            <a:endParaRPr lang="en-IN" dirty="0"/>
          </a:p>
        </p:txBody>
      </p:sp>
      <p:pic>
        <p:nvPicPr>
          <p:cNvPr id="4" name="Picture 3">
            <a:extLst>
              <a:ext uri="{FF2B5EF4-FFF2-40B4-BE49-F238E27FC236}">
                <a16:creationId xmlns:a16="http://schemas.microsoft.com/office/drawing/2014/main" id="{E595EC27-CE45-D1F6-F21E-561817B345B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162050" cy="990600"/>
          </a:xfrm>
          <a:prstGeom prst="rect">
            <a:avLst/>
          </a:prstGeom>
        </p:spPr>
      </p:pic>
      <p:pic>
        <p:nvPicPr>
          <p:cNvPr id="5" name="Picture 4" title="Image">
            <a:extLst>
              <a:ext uri="{FF2B5EF4-FFF2-40B4-BE49-F238E27FC236}">
                <a16:creationId xmlns:a16="http://schemas.microsoft.com/office/drawing/2014/main" id="{5E2689D5-9219-2C9E-D9BD-B05F58A5C729}"/>
              </a:ext>
            </a:extLst>
          </p:cNvPr>
          <p:cNvPicPr/>
          <p:nvPr/>
        </p:nvPicPr>
        <p:blipFill>
          <a:blip r:embed="rId3" cstate="print"/>
          <a:stretch>
            <a:fillRect/>
          </a:stretch>
        </p:blipFill>
        <p:spPr>
          <a:xfrm>
            <a:off x="11234057" y="0"/>
            <a:ext cx="957943" cy="692331"/>
          </a:xfrm>
          <a:prstGeom prst="rect">
            <a:avLst/>
          </a:prstGeom>
          <a:noFill/>
        </p:spPr>
      </p:pic>
      <p:pic>
        <p:nvPicPr>
          <p:cNvPr id="7" name="Picture 6">
            <a:extLst>
              <a:ext uri="{FF2B5EF4-FFF2-40B4-BE49-F238E27FC236}">
                <a16:creationId xmlns:a16="http://schemas.microsoft.com/office/drawing/2014/main" id="{18C2A2FA-C68C-C2E0-C3E6-60859C85B3E1}"/>
              </a:ext>
            </a:extLst>
          </p:cNvPr>
          <p:cNvPicPr>
            <a:picLocks noChangeAspect="1"/>
          </p:cNvPicPr>
          <p:nvPr/>
        </p:nvPicPr>
        <p:blipFill>
          <a:blip r:embed="rId4"/>
          <a:stretch>
            <a:fillRect/>
          </a:stretch>
        </p:blipFill>
        <p:spPr>
          <a:xfrm>
            <a:off x="4197931" y="4058878"/>
            <a:ext cx="3908839" cy="2507398"/>
          </a:xfrm>
          <a:prstGeom prst="rect">
            <a:avLst/>
          </a:prstGeom>
        </p:spPr>
      </p:pic>
    </p:spTree>
    <p:extLst>
      <p:ext uri="{BB962C8B-B14F-4D97-AF65-F5344CB8AC3E}">
        <p14:creationId xmlns:p14="http://schemas.microsoft.com/office/powerpoint/2010/main" val="315275474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FC1607D-10C5-580E-E9F8-BEAFB8236476}"/>
            </a:ext>
          </a:extLst>
        </p:cNvPr>
        <p:cNvGrpSpPr/>
        <p:nvPr/>
      </p:nvGrpSpPr>
      <p:grpSpPr>
        <a:xfrm>
          <a:off x="0" y="0"/>
          <a:ext cx="0" cy="0"/>
          <a:chOff x="0" y="0"/>
          <a:chExt cx="0" cy="0"/>
        </a:xfrm>
      </p:grpSpPr>
      <p:pic>
        <p:nvPicPr>
          <p:cNvPr id="4" name="Picture 3">
            <a:extLst>
              <a:ext uri="{FF2B5EF4-FFF2-40B4-BE49-F238E27FC236}">
                <a16:creationId xmlns:a16="http://schemas.microsoft.com/office/drawing/2014/main" id="{1139A022-E26E-366C-0A47-C97C54C845C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162050" cy="990600"/>
          </a:xfrm>
          <a:prstGeom prst="rect">
            <a:avLst/>
          </a:prstGeom>
        </p:spPr>
      </p:pic>
      <p:pic>
        <p:nvPicPr>
          <p:cNvPr id="5" name="Picture 4" title="Image">
            <a:extLst>
              <a:ext uri="{FF2B5EF4-FFF2-40B4-BE49-F238E27FC236}">
                <a16:creationId xmlns:a16="http://schemas.microsoft.com/office/drawing/2014/main" id="{20964B73-7322-0053-949A-580EE752A469}"/>
              </a:ext>
            </a:extLst>
          </p:cNvPr>
          <p:cNvPicPr/>
          <p:nvPr/>
        </p:nvPicPr>
        <p:blipFill>
          <a:blip r:embed="rId3" cstate="print"/>
          <a:stretch>
            <a:fillRect/>
          </a:stretch>
        </p:blipFill>
        <p:spPr>
          <a:xfrm>
            <a:off x="11234057" y="0"/>
            <a:ext cx="957943" cy="692331"/>
          </a:xfrm>
          <a:prstGeom prst="rect">
            <a:avLst/>
          </a:prstGeom>
          <a:noFill/>
        </p:spPr>
      </p:pic>
      <p:sp>
        <p:nvSpPr>
          <p:cNvPr id="3" name="Content Placeholder 2">
            <a:extLst>
              <a:ext uri="{FF2B5EF4-FFF2-40B4-BE49-F238E27FC236}">
                <a16:creationId xmlns:a16="http://schemas.microsoft.com/office/drawing/2014/main" id="{94CC9A5B-997F-5AA3-048F-CF9CC885EA7F}"/>
              </a:ext>
            </a:extLst>
          </p:cNvPr>
          <p:cNvSpPr>
            <a:spLocks noGrp="1"/>
          </p:cNvSpPr>
          <p:nvPr>
            <p:ph idx="1"/>
          </p:nvPr>
        </p:nvSpPr>
        <p:spPr>
          <a:xfrm>
            <a:off x="2043302" y="1096370"/>
            <a:ext cx="8915400" cy="5072418"/>
          </a:xfrm>
        </p:spPr>
        <p:txBody>
          <a:bodyPr/>
          <a:lstStyle/>
          <a:p>
            <a:pPr>
              <a:lnSpc>
                <a:spcPct val="150000"/>
              </a:lnSpc>
            </a:pPr>
            <a:r>
              <a:rPr lang="en-US" b="0" i="0" dirty="0">
                <a:solidFill>
                  <a:srgbClr val="333333"/>
                </a:solidFill>
                <a:effectLst/>
                <a:latin typeface="Cambria" panose="02040503050406030204" pitchFamily="18" charset="0"/>
                <a:ea typeface="Cambria" panose="02040503050406030204" pitchFamily="18" charset="0"/>
              </a:rPr>
              <a:t>Imagine, there is a function that accepts a number between 18 to 30, where 18 is the minimum and 30 is the maximum value of valid partition, the other values of this partition are 19, 20, 21, 22, 23, 24, 25, 26, 27, 28 and 29. The invalid partition consists of the numbers which are less than 18 such as 12, 14, 15, 16 and 17, and more than 30 such as 31, 32, 34, 36 and 40. Tester develops test cases for both valid and invalid partitions to capture the behavior of the system on different input conditions.</a:t>
            </a:r>
            <a:endParaRPr lang="en-IN" dirty="0">
              <a:latin typeface="Cambria" panose="02040503050406030204" pitchFamily="18" charset="0"/>
              <a:ea typeface="Cambria" panose="02040503050406030204" pitchFamily="18" charset="0"/>
            </a:endParaRPr>
          </a:p>
        </p:txBody>
      </p:sp>
      <p:pic>
        <p:nvPicPr>
          <p:cNvPr id="10" name="Picture 9">
            <a:extLst>
              <a:ext uri="{FF2B5EF4-FFF2-40B4-BE49-F238E27FC236}">
                <a16:creationId xmlns:a16="http://schemas.microsoft.com/office/drawing/2014/main" id="{42A84AA5-92B0-C354-A91B-64887C2E88EB}"/>
              </a:ext>
            </a:extLst>
          </p:cNvPr>
          <p:cNvPicPr>
            <a:picLocks noChangeAspect="1"/>
          </p:cNvPicPr>
          <p:nvPr/>
        </p:nvPicPr>
        <p:blipFill>
          <a:blip r:embed="rId4"/>
          <a:stretch>
            <a:fillRect/>
          </a:stretch>
        </p:blipFill>
        <p:spPr>
          <a:xfrm>
            <a:off x="1869743" y="3900914"/>
            <a:ext cx="8775511" cy="2363408"/>
          </a:xfrm>
          <a:prstGeom prst="rect">
            <a:avLst/>
          </a:prstGeom>
        </p:spPr>
      </p:pic>
    </p:spTree>
    <p:extLst>
      <p:ext uri="{BB962C8B-B14F-4D97-AF65-F5344CB8AC3E}">
        <p14:creationId xmlns:p14="http://schemas.microsoft.com/office/powerpoint/2010/main" val="28142992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85F7CF-A096-C41A-F1A2-CD170436032E}"/>
              </a:ext>
            </a:extLst>
          </p:cNvPr>
          <p:cNvSpPr>
            <a:spLocks noGrp="1"/>
          </p:cNvSpPr>
          <p:nvPr>
            <p:ph type="title"/>
          </p:nvPr>
        </p:nvSpPr>
        <p:spPr>
          <a:xfrm>
            <a:off x="1884219" y="624109"/>
            <a:ext cx="9620394" cy="1287817"/>
          </a:xfrm>
        </p:spPr>
        <p:txBody>
          <a:bodyPr/>
          <a:lstStyle/>
          <a:p>
            <a:r>
              <a:rPr lang="en-IN" dirty="0"/>
              <a:t>Test case Design Strategies</a:t>
            </a:r>
          </a:p>
        </p:txBody>
      </p:sp>
      <p:sp>
        <p:nvSpPr>
          <p:cNvPr id="3" name="Content Placeholder 2">
            <a:extLst>
              <a:ext uri="{FF2B5EF4-FFF2-40B4-BE49-F238E27FC236}">
                <a16:creationId xmlns:a16="http://schemas.microsoft.com/office/drawing/2014/main" id="{CA42DABA-C888-0CE8-E416-2BD5EBDC8A4D}"/>
              </a:ext>
            </a:extLst>
          </p:cNvPr>
          <p:cNvSpPr>
            <a:spLocks noGrp="1"/>
          </p:cNvSpPr>
          <p:nvPr>
            <p:ph idx="1"/>
          </p:nvPr>
        </p:nvSpPr>
        <p:spPr>
          <a:xfrm>
            <a:off x="1690255" y="2133600"/>
            <a:ext cx="9814357" cy="3777622"/>
          </a:xfrm>
        </p:spPr>
        <p:txBody>
          <a:bodyPr/>
          <a:lstStyle/>
          <a:p>
            <a:pPr>
              <a:lnSpc>
                <a:spcPct val="150000"/>
              </a:lnSpc>
            </a:pPr>
            <a:r>
              <a:rPr lang="en-US" sz="2800" i="0" dirty="0">
                <a:solidFill>
                  <a:srgbClr val="000000"/>
                </a:solidFill>
                <a:effectLst/>
                <a:latin typeface="Cambria" panose="02040503050406030204" pitchFamily="18" charset="0"/>
                <a:ea typeface="Cambria" panose="02040503050406030204" pitchFamily="18" charset="0"/>
              </a:rPr>
              <a:t>Test case design techniques are the key to planning, designing, and implementing tests for software applications. These techniques involve various steps that aim to ensure the effectiveness of test cases in uncovering bugs or other defects in software programs</a:t>
            </a:r>
            <a:r>
              <a:rPr lang="en-US" b="1" i="0" dirty="0">
                <a:solidFill>
                  <a:srgbClr val="000000"/>
                </a:solidFill>
                <a:effectLst/>
                <a:latin typeface="Muli"/>
              </a:rPr>
              <a:t>.</a:t>
            </a:r>
            <a:endParaRPr lang="en-IN" dirty="0"/>
          </a:p>
        </p:txBody>
      </p:sp>
      <p:pic>
        <p:nvPicPr>
          <p:cNvPr id="4" name="Picture 3">
            <a:extLst>
              <a:ext uri="{FF2B5EF4-FFF2-40B4-BE49-F238E27FC236}">
                <a16:creationId xmlns:a16="http://schemas.microsoft.com/office/drawing/2014/main" id="{1E691679-6AF0-E95F-199F-CBD580ECA5A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162050" cy="990600"/>
          </a:xfrm>
          <a:prstGeom prst="rect">
            <a:avLst/>
          </a:prstGeom>
        </p:spPr>
      </p:pic>
      <p:pic>
        <p:nvPicPr>
          <p:cNvPr id="5" name="Picture 4" title="Image">
            <a:extLst>
              <a:ext uri="{FF2B5EF4-FFF2-40B4-BE49-F238E27FC236}">
                <a16:creationId xmlns:a16="http://schemas.microsoft.com/office/drawing/2014/main" id="{3E97575C-51B7-8103-F5BC-1B40CE87992C}"/>
              </a:ext>
            </a:extLst>
          </p:cNvPr>
          <p:cNvPicPr/>
          <p:nvPr/>
        </p:nvPicPr>
        <p:blipFill>
          <a:blip r:embed="rId3" cstate="print"/>
          <a:stretch>
            <a:fillRect/>
          </a:stretch>
        </p:blipFill>
        <p:spPr>
          <a:xfrm>
            <a:off x="11234057" y="0"/>
            <a:ext cx="957943" cy="692331"/>
          </a:xfrm>
          <a:prstGeom prst="rect">
            <a:avLst/>
          </a:prstGeom>
          <a:noFill/>
        </p:spPr>
      </p:pic>
    </p:spTree>
    <p:extLst>
      <p:ext uri="{BB962C8B-B14F-4D97-AF65-F5344CB8AC3E}">
        <p14:creationId xmlns:p14="http://schemas.microsoft.com/office/powerpoint/2010/main" val="327511890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6C75941-D84B-21E7-6333-6E0D333A5BFE}"/>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D17254F-172B-0E80-6D9D-6C17030925DF}"/>
              </a:ext>
            </a:extLst>
          </p:cNvPr>
          <p:cNvSpPr>
            <a:spLocks noGrp="1"/>
          </p:cNvSpPr>
          <p:nvPr>
            <p:ph idx="1"/>
          </p:nvPr>
        </p:nvSpPr>
        <p:spPr>
          <a:xfrm>
            <a:off x="2589212" y="1487606"/>
            <a:ext cx="8915400" cy="4423616"/>
          </a:xfrm>
        </p:spPr>
        <p:txBody>
          <a:bodyPr/>
          <a:lstStyle/>
          <a:p>
            <a:pPr algn="just">
              <a:lnSpc>
                <a:spcPct val="150000"/>
              </a:lnSpc>
            </a:pPr>
            <a:r>
              <a:rPr lang="en-US" b="0" i="0" dirty="0">
                <a:solidFill>
                  <a:srgbClr val="333333"/>
                </a:solidFill>
                <a:effectLst/>
                <a:latin typeface="Cambria" panose="02040503050406030204" pitchFamily="18" charset="0"/>
                <a:ea typeface="Cambria" panose="02040503050406030204" pitchFamily="18" charset="0"/>
              </a:rPr>
              <a:t>The software system will be passed in the test if it accepts a valid number and gives the desired output, if it is not, then it is unsuccessful. In another scenario, the software system should not accept invalid numbers, and if the entered number is invalid, then it should display error massage.</a:t>
            </a:r>
          </a:p>
          <a:p>
            <a:pPr algn="just">
              <a:lnSpc>
                <a:spcPct val="150000"/>
              </a:lnSpc>
            </a:pPr>
            <a:r>
              <a:rPr lang="en-US" b="0" i="0" dirty="0">
                <a:solidFill>
                  <a:srgbClr val="333333"/>
                </a:solidFill>
                <a:effectLst/>
                <a:latin typeface="Cambria" panose="02040503050406030204" pitchFamily="18" charset="0"/>
                <a:ea typeface="Cambria" panose="02040503050406030204" pitchFamily="18" charset="0"/>
              </a:rPr>
              <a:t>If the software which is under test, follows all the testing guidelines and specifications then it is sent to the releasing team otherwise to the development team to fix the defects.</a:t>
            </a:r>
          </a:p>
          <a:p>
            <a:endParaRPr lang="en-IN" dirty="0"/>
          </a:p>
        </p:txBody>
      </p:sp>
      <p:pic>
        <p:nvPicPr>
          <p:cNvPr id="4" name="Picture 3">
            <a:extLst>
              <a:ext uri="{FF2B5EF4-FFF2-40B4-BE49-F238E27FC236}">
                <a16:creationId xmlns:a16="http://schemas.microsoft.com/office/drawing/2014/main" id="{6431B425-B25C-C8BF-4F8F-40CC3DC039D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162050" cy="990600"/>
          </a:xfrm>
          <a:prstGeom prst="rect">
            <a:avLst/>
          </a:prstGeom>
        </p:spPr>
      </p:pic>
      <p:pic>
        <p:nvPicPr>
          <p:cNvPr id="5" name="Picture 4" title="Image">
            <a:extLst>
              <a:ext uri="{FF2B5EF4-FFF2-40B4-BE49-F238E27FC236}">
                <a16:creationId xmlns:a16="http://schemas.microsoft.com/office/drawing/2014/main" id="{9434A658-2894-0FD6-1426-930429FE716F}"/>
              </a:ext>
            </a:extLst>
          </p:cNvPr>
          <p:cNvPicPr/>
          <p:nvPr/>
        </p:nvPicPr>
        <p:blipFill>
          <a:blip r:embed="rId3" cstate="print"/>
          <a:stretch>
            <a:fillRect/>
          </a:stretch>
        </p:blipFill>
        <p:spPr>
          <a:xfrm>
            <a:off x="11234057" y="0"/>
            <a:ext cx="957943" cy="692331"/>
          </a:xfrm>
          <a:prstGeom prst="rect">
            <a:avLst/>
          </a:prstGeom>
          <a:noFill/>
        </p:spPr>
      </p:pic>
    </p:spTree>
    <p:extLst>
      <p:ext uri="{BB962C8B-B14F-4D97-AF65-F5344CB8AC3E}">
        <p14:creationId xmlns:p14="http://schemas.microsoft.com/office/powerpoint/2010/main" val="63831199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532B3B0-E1DA-E8FC-D1FD-E6F04100805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0AC57B5-69FA-6551-3DC5-D0000CBFF881}"/>
              </a:ext>
            </a:extLst>
          </p:cNvPr>
          <p:cNvSpPr>
            <a:spLocks noGrp="1"/>
          </p:cNvSpPr>
          <p:nvPr>
            <p:ph type="title"/>
          </p:nvPr>
        </p:nvSpPr>
        <p:spPr/>
        <p:txBody>
          <a:bodyPr>
            <a:normAutofit/>
          </a:bodyPr>
          <a:lstStyle/>
          <a:p>
            <a:r>
              <a:rPr lang="en-US" b="1" i="0" dirty="0">
                <a:solidFill>
                  <a:srgbClr val="273239"/>
                </a:solidFill>
                <a:effectLst/>
                <a:latin typeface="Cambria" panose="02040503050406030204" pitchFamily="18" charset="0"/>
                <a:ea typeface="Cambria" panose="02040503050406030204" pitchFamily="18" charset="0"/>
              </a:rPr>
              <a:t>Equivalence Partitioning Method</a:t>
            </a:r>
            <a:r>
              <a:rPr lang="en-US" b="0" i="0" dirty="0">
                <a:solidFill>
                  <a:srgbClr val="273239"/>
                </a:solidFill>
                <a:effectLst/>
                <a:latin typeface="Cambria" panose="02040503050406030204" pitchFamily="18" charset="0"/>
                <a:ea typeface="Cambria" panose="02040503050406030204" pitchFamily="18" charset="0"/>
              </a:rPr>
              <a:t> </a:t>
            </a:r>
            <a:endParaRPr lang="en-IN" dirty="0">
              <a:latin typeface="Cambria" panose="02040503050406030204" pitchFamily="18" charset="0"/>
              <a:ea typeface="Cambria" panose="02040503050406030204" pitchFamily="18" charset="0"/>
            </a:endParaRPr>
          </a:p>
        </p:txBody>
      </p:sp>
      <p:sp>
        <p:nvSpPr>
          <p:cNvPr id="3" name="Content Placeholder 2">
            <a:extLst>
              <a:ext uri="{FF2B5EF4-FFF2-40B4-BE49-F238E27FC236}">
                <a16:creationId xmlns:a16="http://schemas.microsoft.com/office/drawing/2014/main" id="{C4791B82-742D-E9E2-8D94-BC8F22EE679F}"/>
              </a:ext>
            </a:extLst>
          </p:cNvPr>
          <p:cNvSpPr>
            <a:spLocks noGrp="1"/>
          </p:cNvSpPr>
          <p:nvPr>
            <p:ph idx="1"/>
          </p:nvPr>
        </p:nvSpPr>
        <p:spPr>
          <a:xfrm>
            <a:off x="1951630" y="2133600"/>
            <a:ext cx="9552982" cy="3777622"/>
          </a:xfrm>
        </p:spPr>
        <p:txBody>
          <a:bodyPr>
            <a:normAutofit/>
          </a:bodyPr>
          <a:lstStyle/>
          <a:p>
            <a:pPr>
              <a:lnSpc>
                <a:spcPct val="150000"/>
              </a:lnSpc>
            </a:pPr>
            <a:r>
              <a:rPr lang="en-US" b="1" i="0" dirty="0">
                <a:solidFill>
                  <a:srgbClr val="273239"/>
                </a:solidFill>
                <a:effectLst/>
                <a:latin typeface="Cambria" panose="02040503050406030204" pitchFamily="18" charset="0"/>
                <a:ea typeface="Cambria" panose="02040503050406030204" pitchFamily="18" charset="0"/>
              </a:rPr>
              <a:t>Equivalence Partitioning Method</a:t>
            </a:r>
            <a:r>
              <a:rPr lang="en-US" b="0" i="0" dirty="0">
                <a:solidFill>
                  <a:srgbClr val="273239"/>
                </a:solidFill>
                <a:effectLst/>
                <a:latin typeface="Cambria" panose="02040503050406030204" pitchFamily="18" charset="0"/>
                <a:ea typeface="Cambria" panose="02040503050406030204" pitchFamily="18" charset="0"/>
              </a:rPr>
              <a:t> is also known as Equivalence class partitioning (ECP). It is a </a:t>
            </a:r>
            <a:r>
              <a:rPr lang="en-US" b="0" i="0" u="sng" dirty="0">
                <a:effectLst/>
                <a:latin typeface="Cambria" panose="02040503050406030204" pitchFamily="18" charset="0"/>
                <a:ea typeface="Cambria" panose="02040503050406030204" pitchFamily="18" charset="0"/>
                <a:hlinkClick r:id="rId2"/>
              </a:rPr>
              <a:t>software testing</a:t>
            </a:r>
            <a:r>
              <a:rPr lang="en-US" b="0" i="0" dirty="0">
                <a:solidFill>
                  <a:srgbClr val="273239"/>
                </a:solidFill>
                <a:effectLst/>
                <a:latin typeface="Cambria" panose="02040503050406030204" pitchFamily="18" charset="0"/>
                <a:ea typeface="Cambria" panose="02040503050406030204" pitchFamily="18" charset="0"/>
              </a:rPr>
              <a:t> technique or </a:t>
            </a:r>
            <a:r>
              <a:rPr lang="en-US" b="0" i="0" u="sng" dirty="0">
                <a:effectLst/>
                <a:latin typeface="Cambria" panose="02040503050406030204" pitchFamily="18" charset="0"/>
                <a:ea typeface="Cambria" panose="02040503050406030204" pitchFamily="18" charset="0"/>
                <a:hlinkClick r:id="rId3"/>
              </a:rPr>
              <a:t>black-box testing</a:t>
            </a:r>
            <a:r>
              <a:rPr lang="en-US" b="0" i="0" dirty="0">
                <a:solidFill>
                  <a:srgbClr val="273239"/>
                </a:solidFill>
                <a:effectLst/>
                <a:latin typeface="Cambria" panose="02040503050406030204" pitchFamily="18" charset="0"/>
                <a:ea typeface="Cambria" panose="02040503050406030204" pitchFamily="18" charset="0"/>
              </a:rPr>
              <a:t> that divides input domain into classes of data, and with the help of these classes of data, test cases can be derived. An ideal test case identifies class of error that might require many arbitrary test cases to be executed before general error is observed. </a:t>
            </a:r>
            <a:br>
              <a:rPr lang="en-US" dirty="0">
                <a:latin typeface="Cambria" panose="02040503050406030204" pitchFamily="18" charset="0"/>
                <a:ea typeface="Cambria" panose="02040503050406030204" pitchFamily="18" charset="0"/>
              </a:rPr>
            </a:br>
            <a:br>
              <a:rPr lang="en-US" dirty="0">
                <a:latin typeface="Cambria" panose="02040503050406030204" pitchFamily="18" charset="0"/>
                <a:ea typeface="Cambria" panose="02040503050406030204" pitchFamily="18" charset="0"/>
              </a:rPr>
            </a:br>
            <a:r>
              <a:rPr lang="en-US" b="0" i="0" dirty="0">
                <a:solidFill>
                  <a:srgbClr val="273239"/>
                </a:solidFill>
                <a:effectLst/>
                <a:latin typeface="Cambria" panose="02040503050406030204" pitchFamily="18" charset="0"/>
                <a:ea typeface="Cambria" panose="02040503050406030204" pitchFamily="18" charset="0"/>
              </a:rPr>
              <a:t>In equivalence partitioning, equivalence classes are evaluated for given input conditions. Whenever any input is given, then type of input condition is checked, then for this input conditions, Equivalence class represents or describes set of valid or invalid states. </a:t>
            </a:r>
            <a:endParaRPr lang="en-IN" dirty="0">
              <a:latin typeface="Cambria" panose="02040503050406030204" pitchFamily="18" charset="0"/>
              <a:ea typeface="Cambria" panose="02040503050406030204" pitchFamily="18" charset="0"/>
            </a:endParaRPr>
          </a:p>
        </p:txBody>
      </p:sp>
      <p:pic>
        <p:nvPicPr>
          <p:cNvPr id="4" name="Picture 3">
            <a:extLst>
              <a:ext uri="{FF2B5EF4-FFF2-40B4-BE49-F238E27FC236}">
                <a16:creationId xmlns:a16="http://schemas.microsoft.com/office/drawing/2014/main" id="{A3B70AA2-6E23-A00E-018F-CCCD1175318F}"/>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0" y="0"/>
            <a:ext cx="1162050" cy="990600"/>
          </a:xfrm>
          <a:prstGeom prst="rect">
            <a:avLst/>
          </a:prstGeom>
        </p:spPr>
      </p:pic>
      <p:pic>
        <p:nvPicPr>
          <p:cNvPr id="5" name="Picture 4" title="Image">
            <a:extLst>
              <a:ext uri="{FF2B5EF4-FFF2-40B4-BE49-F238E27FC236}">
                <a16:creationId xmlns:a16="http://schemas.microsoft.com/office/drawing/2014/main" id="{B50B76E2-EF2E-1112-32D8-B3B5A906470C}"/>
              </a:ext>
            </a:extLst>
          </p:cNvPr>
          <p:cNvPicPr/>
          <p:nvPr/>
        </p:nvPicPr>
        <p:blipFill>
          <a:blip r:embed="rId5" cstate="print"/>
          <a:stretch>
            <a:fillRect/>
          </a:stretch>
        </p:blipFill>
        <p:spPr>
          <a:xfrm>
            <a:off x="11234057" y="0"/>
            <a:ext cx="957943" cy="692331"/>
          </a:xfrm>
          <a:prstGeom prst="rect">
            <a:avLst/>
          </a:prstGeom>
          <a:noFill/>
        </p:spPr>
      </p:pic>
    </p:spTree>
    <p:extLst>
      <p:ext uri="{BB962C8B-B14F-4D97-AF65-F5344CB8AC3E}">
        <p14:creationId xmlns:p14="http://schemas.microsoft.com/office/powerpoint/2010/main" val="70958433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532B3B0-E1DA-E8FC-D1FD-E6F041008059}"/>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4791B82-742D-E9E2-8D94-BC8F22EE679F}"/>
              </a:ext>
            </a:extLst>
          </p:cNvPr>
          <p:cNvSpPr>
            <a:spLocks noGrp="1"/>
          </p:cNvSpPr>
          <p:nvPr>
            <p:ph idx="1"/>
          </p:nvPr>
        </p:nvSpPr>
        <p:spPr>
          <a:xfrm>
            <a:off x="2589212" y="1364776"/>
            <a:ext cx="8915400" cy="4546446"/>
          </a:xfrm>
        </p:spPr>
        <p:txBody>
          <a:bodyPr/>
          <a:lstStyle/>
          <a:p>
            <a:pPr algn="l" fontAlgn="base">
              <a:lnSpc>
                <a:spcPct val="150000"/>
              </a:lnSpc>
            </a:pPr>
            <a:r>
              <a:rPr lang="en-US" b="1" i="0" dirty="0">
                <a:solidFill>
                  <a:srgbClr val="273239"/>
                </a:solidFill>
                <a:effectLst/>
                <a:latin typeface="Cambria" panose="02040503050406030204" pitchFamily="18" charset="0"/>
                <a:ea typeface="Cambria" panose="02040503050406030204" pitchFamily="18" charset="0"/>
              </a:rPr>
              <a:t>Guidelines for Equivalence Partitioning :</a:t>
            </a:r>
            <a:r>
              <a:rPr lang="en-US" b="0" i="0" dirty="0">
                <a:solidFill>
                  <a:srgbClr val="273239"/>
                </a:solidFill>
                <a:effectLst/>
                <a:latin typeface="Cambria" panose="02040503050406030204" pitchFamily="18" charset="0"/>
                <a:ea typeface="Cambria" panose="02040503050406030204" pitchFamily="18" charset="0"/>
              </a:rPr>
              <a:t> </a:t>
            </a:r>
          </a:p>
          <a:p>
            <a:pPr algn="l" fontAlgn="base">
              <a:lnSpc>
                <a:spcPct val="150000"/>
              </a:lnSpc>
              <a:buFont typeface="Arial" panose="020B0604020202020204" pitchFamily="34" charset="0"/>
              <a:buChar char="•"/>
            </a:pPr>
            <a:r>
              <a:rPr lang="en-US" b="0" i="0" dirty="0">
                <a:solidFill>
                  <a:srgbClr val="273239"/>
                </a:solidFill>
                <a:effectLst/>
                <a:latin typeface="Cambria" panose="02040503050406030204" pitchFamily="18" charset="0"/>
                <a:ea typeface="Cambria" panose="02040503050406030204" pitchFamily="18" charset="0"/>
              </a:rPr>
              <a:t>If the range condition is given as an input, then one valid and two invalid equivalence classes are defined. </a:t>
            </a:r>
          </a:p>
          <a:p>
            <a:pPr algn="l" fontAlgn="base">
              <a:lnSpc>
                <a:spcPct val="150000"/>
              </a:lnSpc>
              <a:buFont typeface="Arial" panose="020B0604020202020204" pitchFamily="34" charset="0"/>
              <a:buChar char="•"/>
            </a:pPr>
            <a:r>
              <a:rPr lang="en-US" b="0" i="0" dirty="0">
                <a:solidFill>
                  <a:srgbClr val="273239"/>
                </a:solidFill>
                <a:effectLst/>
                <a:latin typeface="Cambria" panose="02040503050406030204" pitchFamily="18" charset="0"/>
                <a:ea typeface="Cambria" panose="02040503050406030204" pitchFamily="18" charset="0"/>
              </a:rPr>
              <a:t>If a specific value is given as input, then one valid and two invalid equivalence classes are defined. </a:t>
            </a:r>
          </a:p>
          <a:p>
            <a:pPr algn="l" fontAlgn="base">
              <a:lnSpc>
                <a:spcPct val="150000"/>
              </a:lnSpc>
              <a:buFont typeface="Arial" panose="020B0604020202020204" pitchFamily="34" charset="0"/>
              <a:buChar char="•"/>
            </a:pPr>
            <a:r>
              <a:rPr lang="en-US" b="0" i="0" dirty="0">
                <a:solidFill>
                  <a:srgbClr val="273239"/>
                </a:solidFill>
                <a:effectLst/>
                <a:latin typeface="Cambria" panose="02040503050406030204" pitchFamily="18" charset="0"/>
                <a:ea typeface="Cambria" panose="02040503050406030204" pitchFamily="18" charset="0"/>
              </a:rPr>
              <a:t>If a member of set is given as an input, then one valid and one invalid equivalence class is defined. </a:t>
            </a:r>
          </a:p>
          <a:p>
            <a:pPr algn="l" fontAlgn="base">
              <a:lnSpc>
                <a:spcPct val="150000"/>
              </a:lnSpc>
              <a:buFont typeface="Arial" panose="020B0604020202020204" pitchFamily="34" charset="0"/>
              <a:buChar char="•"/>
            </a:pPr>
            <a:r>
              <a:rPr lang="en-US" b="0" i="0" dirty="0">
                <a:solidFill>
                  <a:srgbClr val="273239"/>
                </a:solidFill>
                <a:effectLst/>
                <a:latin typeface="Cambria" panose="02040503050406030204" pitchFamily="18" charset="0"/>
                <a:ea typeface="Cambria" panose="02040503050406030204" pitchFamily="18" charset="0"/>
              </a:rPr>
              <a:t>If Boolean no. is given as an input condition, then one valid and one invalid equivalence class is defined. </a:t>
            </a:r>
          </a:p>
          <a:p>
            <a:endParaRPr lang="en-IN" dirty="0"/>
          </a:p>
        </p:txBody>
      </p:sp>
      <p:pic>
        <p:nvPicPr>
          <p:cNvPr id="4" name="Picture 3">
            <a:extLst>
              <a:ext uri="{FF2B5EF4-FFF2-40B4-BE49-F238E27FC236}">
                <a16:creationId xmlns:a16="http://schemas.microsoft.com/office/drawing/2014/main" id="{A3B70AA2-6E23-A00E-018F-CCCD1175318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162050" cy="990600"/>
          </a:xfrm>
          <a:prstGeom prst="rect">
            <a:avLst/>
          </a:prstGeom>
        </p:spPr>
      </p:pic>
      <p:pic>
        <p:nvPicPr>
          <p:cNvPr id="5" name="Picture 4" title="Image">
            <a:extLst>
              <a:ext uri="{FF2B5EF4-FFF2-40B4-BE49-F238E27FC236}">
                <a16:creationId xmlns:a16="http://schemas.microsoft.com/office/drawing/2014/main" id="{B50B76E2-EF2E-1112-32D8-B3B5A906470C}"/>
              </a:ext>
            </a:extLst>
          </p:cNvPr>
          <p:cNvPicPr/>
          <p:nvPr/>
        </p:nvPicPr>
        <p:blipFill>
          <a:blip r:embed="rId3" cstate="print"/>
          <a:stretch>
            <a:fillRect/>
          </a:stretch>
        </p:blipFill>
        <p:spPr>
          <a:xfrm>
            <a:off x="11234057" y="0"/>
            <a:ext cx="957943" cy="692331"/>
          </a:xfrm>
          <a:prstGeom prst="rect">
            <a:avLst/>
          </a:prstGeom>
          <a:noFill/>
        </p:spPr>
      </p:pic>
    </p:spTree>
    <p:extLst>
      <p:ext uri="{BB962C8B-B14F-4D97-AF65-F5344CB8AC3E}">
        <p14:creationId xmlns:p14="http://schemas.microsoft.com/office/powerpoint/2010/main" val="315906284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532B3B0-E1DA-E8FC-D1FD-E6F041008059}"/>
            </a:ext>
          </a:extLst>
        </p:cNvPr>
        <p:cNvGrpSpPr/>
        <p:nvPr/>
      </p:nvGrpSpPr>
      <p:grpSpPr>
        <a:xfrm>
          <a:off x="0" y="0"/>
          <a:ext cx="0" cy="0"/>
          <a:chOff x="0" y="0"/>
          <a:chExt cx="0" cy="0"/>
        </a:xfrm>
      </p:grpSpPr>
      <p:pic>
        <p:nvPicPr>
          <p:cNvPr id="7" name="Content Placeholder 6">
            <a:extLst>
              <a:ext uri="{FF2B5EF4-FFF2-40B4-BE49-F238E27FC236}">
                <a16:creationId xmlns:a16="http://schemas.microsoft.com/office/drawing/2014/main" id="{5BB70C20-621D-2742-D5A2-AE0704E8B03C}"/>
              </a:ext>
            </a:extLst>
          </p:cNvPr>
          <p:cNvPicPr>
            <a:picLocks noGrp="1" noChangeAspect="1"/>
          </p:cNvPicPr>
          <p:nvPr>
            <p:ph idx="1"/>
          </p:nvPr>
        </p:nvPicPr>
        <p:blipFill>
          <a:blip r:embed="rId2"/>
          <a:stretch>
            <a:fillRect/>
          </a:stretch>
        </p:blipFill>
        <p:spPr>
          <a:xfrm>
            <a:off x="3957851" y="1669576"/>
            <a:ext cx="4094328" cy="4267200"/>
          </a:xfrm>
        </p:spPr>
      </p:pic>
      <p:pic>
        <p:nvPicPr>
          <p:cNvPr id="4" name="Picture 3">
            <a:extLst>
              <a:ext uri="{FF2B5EF4-FFF2-40B4-BE49-F238E27FC236}">
                <a16:creationId xmlns:a16="http://schemas.microsoft.com/office/drawing/2014/main" id="{A3B70AA2-6E23-A00E-018F-CCCD1175318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1162050" cy="990600"/>
          </a:xfrm>
          <a:prstGeom prst="rect">
            <a:avLst/>
          </a:prstGeom>
        </p:spPr>
      </p:pic>
      <p:pic>
        <p:nvPicPr>
          <p:cNvPr id="5" name="Picture 4" title="Image">
            <a:extLst>
              <a:ext uri="{FF2B5EF4-FFF2-40B4-BE49-F238E27FC236}">
                <a16:creationId xmlns:a16="http://schemas.microsoft.com/office/drawing/2014/main" id="{B50B76E2-EF2E-1112-32D8-B3B5A906470C}"/>
              </a:ext>
            </a:extLst>
          </p:cNvPr>
          <p:cNvPicPr/>
          <p:nvPr/>
        </p:nvPicPr>
        <p:blipFill>
          <a:blip r:embed="rId4" cstate="print"/>
          <a:stretch>
            <a:fillRect/>
          </a:stretch>
        </p:blipFill>
        <p:spPr>
          <a:xfrm>
            <a:off x="11234057" y="0"/>
            <a:ext cx="957943" cy="692331"/>
          </a:xfrm>
          <a:prstGeom prst="rect">
            <a:avLst/>
          </a:prstGeom>
          <a:noFill/>
        </p:spPr>
      </p:pic>
    </p:spTree>
    <p:extLst>
      <p:ext uri="{BB962C8B-B14F-4D97-AF65-F5344CB8AC3E}">
        <p14:creationId xmlns:p14="http://schemas.microsoft.com/office/powerpoint/2010/main" val="278423054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532B3B0-E1DA-E8FC-D1FD-E6F041008059}"/>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4791B82-742D-E9E2-8D94-BC8F22EE679F}"/>
              </a:ext>
            </a:extLst>
          </p:cNvPr>
          <p:cNvSpPr>
            <a:spLocks noGrp="1"/>
          </p:cNvSpPr>
          <p:nvPr>
            <p:ph idx="1"/>
          </p:nvPr>
        </p:nvSpPr>
        <p:spPr>
          <a:xfrm>
            <a:off x="1975062" y="1540189"/>
            <a:ext cx="8915400" cy="3777622"/>
          </a:xfrm>
        </p:spPr>
        <p:txBody>
          <a:bodyPr>
            <a:normAutofit/>
          </a:bodyPr>
          <a:lstStyle/>
          <a:p>
            <a:pPr>
              <a:lnSpc>
                <a:spcPct val="150000"/>
              </a:lnSpc>
            </a:pPr>
            <a:r>
              <a:rPr lang="en-US" b="1" i="0" dirty="0">
                <a:solidFill>
                  <a:srgbClr val="273239"/>
                </a:solidFill>
                <a:effectLst/>
                <a:latin typeface="Nunito" pitchFamily="2" charset="0"/>
              </a:rPr>
              <a:t>Example-1:</a:t>
            </a:r>
            <a:r>
              <a:rPr lang="en-US" b="0" i="0" dirty="0">
                <a:solidFill>
                  <a:srgbClr val="273239"/>
                </a:solidFill>
                <a:effectLst/>
                <a:latin typeface="Nunito" pitchFamily="2" charset="0"/>
              </a:rPr>
              <a:t> </a:t>
            </a:r>
            <a:br>
              <a:rPr lang="en-US" dirty="0"/>
            </a:br>
            <a:r>
              <a:rPr lang="en-US" b="0" i="0" dirty="0">
                <a:solidFill>
                  <a:srgbClr val="273239"/>
                </a:solidFill>
                <a:effectLst/>
                <a:latin typeface="Cambria" panose="02040503050406030204" pitchFamily="18" charset="0"/>
                <a:ea typeface="Cambria" panose="02040503050406030204" pitchFamily="18" charset="0"/>
              </a:rPr>
              <a:t>Let us consider an example of any college admission process. There is a college that gives admissions to students based upon their percentage. </a:t>
            </a:r>
            <a:br>
              <a:rPr lang="en-US" dirty="0">
                <a:latin typeface="Cambria" panose="02040503050406030204" pitchFamily="18" charset="0"/>
                <a:ea typeface="Cambria" panose="02040503050406030204" pitchFamily="18" charset="0"/>
              </a:rPr>
            </a:br>
            <a:br>
              <a:rPr lang="en-US" dirty="0">
                <a:latin typeface="Cambria" panose="02040503050406030204" pitchFamily="18" charset="0"/>
                <a:ea typeface="Cambria" panose="02040503050406030204" pitchFamily="18" charset="0"/>
              </a:rPr>
            </a:br>
            <a:r>
              <a:rPr lang="en-US" b="0" i="0" dirty="0">
                <a:solidFill>
                  <a:srgbClr val="273239"/>
                </a:solidFill>
                <a:effectLst/>
                <a:latin typeface="Cambria" panose="02040503050406030204" pitchFamily="18" charset="0"/>
                <a:ea typeface="Cambria" panose="02040503050406030204" pitchFamily="18" charset="0"/>
              </a:rPr>
              <a:t>Consider percentage field that will accept percentage only between 50 to 90 %, more and even less than not be accepted, and application will redirect user to an error page. If percentage entered by user is less than 50 %or more than 90 %, that equivalence partitioning method will show an invalid percentage. If percentage entered is between 50 to 90 %, then equivalence partitioning method will show valid percentage. </a:t>
            </a:r>
            <a:endParaRPr lang="en-IN" dirty="0">
              <a:latin typeface="Cambria" panose="02040503050406030204" pitchFamily="18" charset="0"/>
              <a:ea typeface="Cambria" panose="02040503050406030204" pitchFamily="18" charset="0"/>
            </a:endParaRPr>
          </a:p>
        </p:txBody>
      </p:sp>
      <p:pic>
        <p:nvPicPr>
          <p:cNvPr id="4" name="Picture 3">
            <a:extLst>
              <a:ext uri="{FF2B5EF4-FFF2-40B4-BE49-F238E27FC236}">
                <a16:creationId xmlns:a16="http://schemas.microsoft.com/office/drawing/2014/main" id="{A3B70AA2-6E23-A00E-018F-CCCD1175318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162050" cy="990600"/>
          </a:xfrm>
          <a:prstGeom prst="rect">
            <a:avLst/>
          </a:prstGeom>
        </p:spPr>
      </p:pic>
      <p:pic>
        <p:nvPicPr>
          <p:cNvPr id="5" name="Picture 4" title="Image">
            <a:extLst>
              <a:ext uri="{FF2B5EF4-FFF2-40B4-BE49-F238E27FC236}">
                <a16:creationId xmlns:a16="http://schemas.microsoft.com/office/drawing/2014/main" id="{B50B76E2-EF2E-1112-32D8-B3B5A906470C}"/>
              </a:ext>
            </a:extLst>
          </p:cNvPr>
          <p:cNvPicPr/>
          <p:nvPr/>
        </p:nvPicPr>
        <p:blipFill>
          <a:blip r:embed="rId3" cstate="print"/>
          <a:stretch>
            <a:fillRect/>
          </a:stretch>
        </p:blipFill>
        <p:spPr>
          <a:xfrm>
            <a:off x="11234057" y="0"/>
            <a:ext cx="957943" cy="692331"/>
          </a:xfrm>
          <a:prstGeom prst="rect">
            <a:avLst/>
          </a:prstGeom>
          <a:noFill/>
        </p:spPr>
      </p:pic>
    </p:spTree>
    <p:extLst>
      <p:ext uri="{BB962C8B-B14F-4D97-AF65-F5344CB8AC3E}">
        <p14:creationId xmlns:p14="http://schemas.microsoft.com/office/powerpoint/2010/main" val="102329661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532B3B0-E1DA-E8FC-D1FD-E6F041008059}"/>
            </a:ext>
          </a:extLst>
        </p:cNvPr>
        <p:cNvGrpSpPr/>
        <p:nvPr/>
      </p:nvGrpSpPr>
      <p:grpSpPr>
        <a:xfrm>
          <a:off x="0" y="0"/>
          <a:ext cx="0" cy="0"/>
          <a:chOff x="0" y="0"/>
          <a:chExt cx="0" cy="0"/>
        </a:xfrm>
      </p:grpSpPr>
      <p:pic>
        <p:nvPicPr>
          <p:cNvPr id="7" name="Content Placeholder 6">
            <a:extLst>
              <a:ext uri="{FF2B5EF4-FFF2-40B4-BE49-F238E27FC236}">
                <a16:creationId xmlns:a16="http://schemas.microsoft.com/office/drawing/2014/main" id="{490FAF8C-36E2-939F-0A4E-945A7D81A90E}"/>
              </a:ext>
            </a:extLst>
          </p:cNvPr>
          <p:cNvPicPr>
            <a:picLocks noGrp="1" noChangeAspect="1"/>
          </p:cNvPicPr>
          <p:nvPr>
            <p:ph idx="1"/>
          </p:nvPr>
        </p:nvPicPr>
        <p:blipFill>
          <a:blip r:embed="rId2"/>
          <a:stretch>
            <a:fillRect/>
          </a:stretch>
        </p:blipFill>
        <p:spPr>
          <a:xfrm>
            <a:off x="2826769" y="1871662"/>
            <a:ext cx="6972324" cy="3519204"/>
          </a:xfrm>
        </p:spPr>
      </p:pic>
      <p:pic>
        <p:nvPicPr>
          <p:cNvPr id="4" name="Picture 3">
            <a:extLst>
              <a:ext uri="{FF2B5EF4-FFF2-40B4-BE49-F238E27FC236}">
                <a16:creationId xmlns:a16="http://schemas.microsoft.com/office/drawing/2014/main" id="{A3B70AA2-6E23-A00E-018F-CCCD1175318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1162050" cy="990600"/>
          </a:xfrm>
          <a:prstGeom prst="rect">
            <a:avLst/>
          </a:prstGeom>
        </p:spPr>
      </p:pic>
      <p:pic>
        <p:nvPicPr>
          <p:cNvPr id="5" name="Picture 4" title="Image">
            <a:extLst>
              <a:ext uri="{FF2B5EF4-FFF2-40B4-BE49-F238E27FC236}">
                <a16:creationId xmlns:a16="http://schemas.microsoft.com/office/drawing/2014/main" id="{B50B76E2-EF2E-1112-32D8-B3B5A906470C}"/>
              </a:ext>
            </a:extLst>
          </p:cNvPr>
          <p:cNvPicPr/>
          <p:nvPr/>
        </p:nvPicPr>
        <p:blipFill>
          <a:blip r:embed="rId4" cstate="print"/>
          <a:stretch>
            <a:fillRect/>
          </a:stretch>
        </p:blipFill>
        <p:spPr>
          <a:xfrm>
            <a:off x="11234057" y="0"/>
            <a:ext cx="957943" cy="692331"/>
          </a:xfrm>
          <a:prstGeom prst="rect">
            <a:avLst/>
          </a:prstGeom>
          <a:noFill/>
        </p:spPr>
      </p:pic>
    </p:spTree>
    <p:extLst>
      <p:ext uri="{BB962C8B-B14F-4D97-AF65-F5344CB8AC3E}">
        <p14:creationId xmlns:p14="http://schemas.microsoft.com/office/powerpoint/2010/main" val="321133983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532B3B0-E1DA-E8FC-D1FD-E6F04100805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0AC57B5-69FA-6551-3DC5-D0000CBFF881}"/>
              </a:ext>
            </a:extLst>
          </p:cNvPr>
          <p:cNvSpPr>
            <a:spLocks noGrp="1"/>
          </p:cNvSpPr>
          <p:nvPr>
            <p:ph type="title"/>
          </p:nvPr>
        </p:nvSpPr>
        <p:spPr/>
        <p:txBody>
          <a:bodyPr/>
          <a:lstStyle/>
          <a:p>
            <a:r>
              <a:rPr lang="en-US" b="1" dirty="0">
                <a:effectLst/>
                <a:latin typeface="Cambria" panose="02040503050406030204" pitchFamily="18" charset="0"/>
                <a:ea typeface="Cambria" panose="02040503050406030204" pitchFamily="18" charset="0"/>
              </a:rPr>
              <a:t>State Transition Testing</a:t>
            </a:r>
            <a:br>
              <a:rPr lang="en-US" dirty="0">
                <a:effectLst/>
                <a:latin typeface="Cambria" panose="02040503050406030204" pitchFamily="18" charset="0"/>
                <a:ea typeface="Cambria" panose="02040503050406030204" pitchFamily="18" charset="0"/>
              </a:rPr>
            </a:br>
            <a:endParaRPr lang="en-IN" dirty="0"/>
          </a:p>
        </p:txBody>
      </p:sp>
      <p:sp>
        <p:nvSpPr>
          <p:cNvPr id="3" name="Content Placeholder 2">
            <a:extLst>
              <a:ext uri="{FF2B5EF4-FFF2-40B4-BE49-F238E27FC236}">
                <a16:creationId xmlns:a16="http://schemas.microsoft.com/office/drawing/2014/main" id="{C4791B82-742D-E9E2-8D94-BC8F22EE679F}"/>
              </a:ext>
            </a:extLst>
          </p:cNvPr>
          <p:cNvSpPr>
            <a:spLocks noGrp="1"/>
          </p:cNvSpPr>
          <p:nvPr>
            <p:ph idx="1"/>
          </p:nvPr>
        </p:nvSpPr>
        <p:spPr>
          <a:xfrm>
            <a:off x="2589212" y="1583140"/>
            <a:ext cx="8915400" cy="4650750"/>
          </a:xfrm>
        </p:spPr>
        <p:txBody>
          <a:bodyPr>
            <a:noAutofit/>
          </a:bodyPr>
          <a:lstStyle/>
          <a:p>
            <a:pPr rtl="0" fontAlgn="base">
              <a:lnSpc>
                <a:spcPct val="170000"/>
              </a:lnSpc>
            </a:pPr>
            <a:r>
              <a:rPr lang="en-US" dirty="0">
                <a:effectLst/>
                <a:latin typeface="Cambria" panose="02040503050406030204" pitchFamily="18" charset="0"/>
                <a:ea typeface="Cambria" panose="02040503050406030204" pitchFamily="18" charset="0"/>
              </a:rPr>
              <a:t>is a type of software testing which is performed to check the change in the state of the application under varying input. The condition of input passed is changed and the change in state is observed.</a:t>
            </a:r>
          </a:p>
          <a:p>
            <a:pPr rtl="0" fontAlgn="base">
              <a:lnSpc>
                <a:spcPct val="170000"/>
              </a:lnSpc>
            </a:pPr>
            <a:r>
              <a:rPr lang="en-US" dirty="0">
                <a:effectLst/>
                <a:latin typeface="Cambria" panose="02040503050406030204" pitchFamily="18" charset="0"/>
                <a:ea typeface="Cambria" panose="02040503050406030204" pitchFamily="18" charset="0"/>
              </a:rPr>
              <a:t> State Transition Testing is basically a black box testing technique that is carried out to observe the behavior of the system or application for different input conditions passed in a sequence. </a:t>
            </a:r>
          </a:p>
          <a:p>
            <a:pPr rtl="0" fontAlgn="base">
              <a:lnSpc>
                <a:spcPct val="170000"/>
              </a:lnSpc>
            </a:pPr>
            <a:r>
              <a:rPr lang="en-US" dirty="0">
                <a:effectLst/>
                <a:latin typeface="Cambria" panose="02040503050406030204" pitchFamily="18" charset="0"/>
                <a:ea typeface="Cambria" panose="02040503050406030204" pitchFamily="18" charset="0"/>
              </a:rPr>
              <a:t>In this type of testing, both positive and negative input values are provided and the behavior of the system is observed. State Transition Testing is basically used where different system transitions are needed to be tested.</a:t>
            </a:r>
          </a:p>
          <a:p>
            <a:pPr marL="0" indent="0">
              <a:lnSpc>
                <a:spcPct val="150000"/>
              </a:lnSpc>
              <a:buNone/>
            </a:pPr>
            <a:br>
              <a:rPr lang="en-US" dirty="0">
                <a:effectLst/>
                <a:latin typeface="Cambria" panose="02040503050406030204" pitchFamily="18" charset="0"/>
                <a:ea typeface="Cambria" panose="02040503050406030204" pitchFamily="18" charset="0"/>
              </a:rPr>
            </a:br>
            <a:endParaRPr lang="en-IN" dirty="0">
              <a:latin typeface="Cambria" panose="02040503050406030204" pitchFamily="18" charset="0"/>
              <a:ea typeface="Cambria" panose="02040503050406030204" pitchFamily="18" charset="0"/>
            </a:endParaRPr>
          </a:p>
        </p:txBody>
      </p:sp>
      <p:pic>
        <p:nvPicPr>
          <p:cNvPr id="4" name="Picture 3">
            <a:extLst>
              <a:ext uri="{FF2B5EF4-FFF2-40B4-BE49-F238E27FC236}">
                <a16:creationId xmlns:a16="http://schemas.microsoft.com/office/drawing/2014/main" id="{A3B70AA2-6E23-A00E-018F-CCCD1175318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162050" cy="990600"/>
          </a:xfrm>
          <a:prstGeom prst="rect">
            <a:avLst/>
          </a:prstGeom>
        </p:spPr>
      </p:pic>
      <p:pic>
        <p:nvPicPr>
          <p:cNvPr id="5" name="Picture 4" title="Image">
            <a:extLst>
              <a:ext uri="{FF2B5EF4-FFF2-40B4-BE49-F238E27FC236}">
                <a16:creationId xmlns:a16="http://schemas.microsoft.com/office/drawing/2014/main" id="{B50B76E2-EF2E-1112-32D8-B3B5A906470C}"/>
              </a:ext>
            </a:extLst>
          </p:cNvPr>
          <p:cNvPicPr/>
          <p:nvPr/>
        </p:nvPicPr>
        <p:blipFill>
          <a:blip r:embed="rId3" cstate="print"/>
          <a:stretch>
            <a:fillRect/>
          </a:stretch>
        </p:blipFill>
        <p:spPr>
          <a:xfrm>
            <a:off x="11234057" y="0"/>
            <a:ext cx="957943" cy="692331"/>
          </a:xfrm>
          <a:prstGeom prst="rect">
            <a:avLst/>
          </a:prstGeom>
          <a:noFill/>
        </p:spPr>
      </p:pic>
    </p:spTree>
    <p:extLst>
      <p:ext uri="{BB962C8B-B14F-4D97-AF65-F5344CB8AC3E}">
        <p14:creationId xmlns:p14="http://schemas.microsoft.com/office/powerpoint/2010/main" val="255939611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532B3B0-E1DA-E8FC-D1FD-E6F041008059}"/>
            </a:ext>
          </a:extLst>
        </p:cNvPr>
        <p:cNvGrpSpPr/>
        <p:nvPr/>
      </p:nvGrpSpPr>
      <p:grpSpPr>
        <a:xfrm>
          <a:off x="0" y="0"/>
          <a:ext cx="0" cy="0"/>
          <a:chOff x="0" y="0"/>
          <a:chExt cx="0" cy="0"/>
        </a:xfrm>
      </p:grpSpPr>
      <p:pic>
        <p:nvPicPr>
          <p:cNvPr id="7" name="Content Placeholder 6">
            <a:extLst>
              <a:ext uri="{FF2B5EF4-FFF2-40B4-BE49-F238E27FC236}">
                <a16:creationId xmlns:a16="http://schemas.microsoft.com/office/drawing/2014/main" id="{B0A15629-4264-7AF2-5A12-1B4BFF597ADE}"/>
              </a:ext>
            </a:extLst>
          </p:cNvPr>
          <p:cNvPicPr>
            <a:picLocks noGrp="1" noChangeAspect="1"/>
          </p:cNvPicPr>
          <p:nvPr>
            <p:ph idx="1"/>
          </p:nvPr>
        </p:nvPicPr>
        <p:blipFill>
          <a:blip r:embed="rId2"/>
          <a:stretch>
            <a:fillRect/>
          </a:stretch>
        </p:blipFill>
        <p:spPr>
          <a:xfrm>
            <a:off x="2947916" y="1765109"/>
            <a:ext cx="7383439" cy="3885063"/>
          </a:xfrm>
        </p:spPr>
      </p:pic>
      <p:pic>
        <p:nvPicPr>
          <p:cNvPr id="4" name="Picture 3">
            <a:extLst>
              <a:ext uri="{FF2B5EF4-FFF2-40B4-BE49-F238E27FC236}">
                <a16:creationId xmlns:a16="http://schemas.microsoft.com/office/drawing/2014/main" id="{A3B70AA2-6E23-A00E-018F-CCCD1175318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1162050" cy="990600"/>
          </a:xfrm>
          <a:prstGeom prst="rect">
            <a:avLst/>
          </a:prstGeom>
        </p:spPr>
      </p:pic>
      <p:pic>
        <p:nvPicPr>
          <p:cNvPr id="5" name="Picture 4" title="Image">
            <a:extLst>
              <a:ext uri="{FF2B5EF4-FFF2-40B4-BE49-F238E27FC236}">
                <a16:creationId xmlns:a16="http://schemas.microsoft.com/office/drawing/2014/main" id="{B50B76E2-EF2E-1112-32D8-B3B5A906470C}"/>
              </a:ext>
            </a:extLst>
          </p:cNvPr>
          <p:cNvPicPr/>
          <p:nvPr/>
        </p:nvPicPr>
        <p:blipFill>
          <a:blip r:embed="rId4" cstate="print"/>
          <a:stretch>
            <a:fillRect/>
          </a:stretch>
        </p:blipFill>
        <p:spPr>
          <a:xfrm>
            <a:off x="11234057" y="0"/>
            <a:ext cx="957943" cy="692331"/>
          </a:xfrm>
          <a:prstGeom prst="rect">
            <a:avLst/>
          </a:prstGeom>
          <a:noFill/>
        </p:spPr>
      </p:pic>
    </p:spTree>
    <p:extLst>
      <p:ext uri="{BB962C8B-B14F-4D97-AF65-F5344CB8AC3E}">
        <p14:creationId xmlns:p14="http://schemas.microsoft.com/office/powerpoint/2010/main" val="289650799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532B3B0-E1DA-E8FC-D1FD-E6F041008059}"/>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4791B82-742D-E9E2-8D94-BC8F22EE679F}"/>
              </a:ext>
            </a:extLst>
          </p:cNvPr>
          <p:cNvSpPr>
            <a:spLocks noGrp="1"/>
          </p:cNvSpPr>
          <p:nvPr>
            <p:ph idx="1"/>
          </p:nvPr>
        </p:nvSpPr>
        <p:spPr>
          <a:xfrm>
            <a:off x="2589212" y="1210615"/>
            <a:ext cx="8915400" cy="4700608"/>
          </a:xfrm>
        </p:spPr>
        <p:txBody>
          <a:bodyPr>
            <a:normAutofit/>
          </a:bodyPr>
          <a:lstStyle/>
          <a:p>
            <a:pPr fontAlgn="base">
              <a:lnSpc>
                <a:spcPct val="150000"/>
              </a:lnSpc>
              <a:buFont typeface="Arial" panose="020B0604020202020204" pitchFamily="34" charset="0"/>
              <a:buChar char="•"/>
            </a:pPr>
            <a:r>
              <a:rPr lang="en-US" b="1" i="0" dirty="0">
                <a:solidFill>
                  <a:srgbClr val="273239"/>
                </a:solidFill>
                <a:effectLst/>
                <a:latin typeface="Nunito" pitchFamily="2" charset="0"/>
              </a:rPr>
              <a:t>Objectives of State Transition Testing</a:t>
            </a:r>
            <a:endParaRPr lang="en-US" b="1" i="0" dirty="0">
              <a:solidFill>
                <a:srgbClr val="273239"/>
              </a:solidFill>
              <a:effectLst/>
              <a:latin typeface="Cambria" panose="02040503050406030204" pitchFamily="18" charset="0"/>
              <a:ea typeface="Cambria" panose="02040503050406030204" pitchFamily="18" charset="0"/>
            </a:endParaRPr>
          </a:p>
          <a:p>
            <a:pPr algn="l" fontAlgn="base">
              <a:lnSpc>
                <a:spcPct val="150000"/>
              </a:lnSpc>
              <a:buFont typeface="Arial" panose="020B0604020202020204" pitchFamily="34" charset="0"/>
              <a:buChar char="•"/>
            </a:pPr>
            <a:r>
              <a:rPr lang="en-US" b="1" i="0" dirty="0">
                <a:solidFill>
                  <a:srgbClr val="273239"/>
                </a:solidFill>
                <a:effectLst/>
                <a:latin typeface="Cambria" panose="02040503050406030204" pitchFamily="18" charset="0"/>
                <a:ea typeface="Cambria" panose="02040503050406030204" pitchFamily="18" charset="0"/>
              </a:rPr>
              <a:t>Determining the System States: </a:t>
            </a:r>
            <a:r>
              <a:rPr lang="en-US" b="0" i="0" dirty="0">
                <a:solidFill>
                  <a:srgbClr val="273239"/>
                </a:solidFill>
                <a:effectLst/>
                <a:latin typeface="Cambria" panose="02040503050406030204" pitchFamily="18" charset="0"/>
                <a:ea typeface="Cambria" panose="02040503050406030204" pitchFamily="18" charset="0"/>
              </a:rPr>
              <a:t>Identify and record the different states that the system that is being tested can be in. These phases are frequently connected to certain circumstances or occurrences inside the system.</a:t>
            </a:r>
          </a:p>
          <a:p>
            <a:pPr algn="l" fontAlgn="base">
              <a:lnSpc>
                <a:spcPct val="150000"/>
              </a:lnSpc>
              <a:buFont typeface="Arial" panose="020B0604020202020204" pitchFamily="34" charset="0"/>
              <a:buChar char="•"/>
            </a:pPr>
            <a:r>
              <a:rPr lang="en-US" b="1" i="0" dirty="0">
                <a:solidFill>
                  <a:srgbClr val="273239"/>
                </a:solidFill>
                <a:effectLst/>
                <a:latin typeface="Cambria" panose="02040503050406030204" pitchFamily="18" charset="0"/>
                <a:ea typeface="Cambria" panose="02040503050406030204" pitchFamily="18" charset="0"/>
              </a:rPr>
              <a:t>State Transition Modelling:</a:t>
            </a:r>
            <a:r>
              <a:rPr lang="en-US" b="0" i="0" dirty="0">
                <a:solidFill>
                  <a:srgbClr val="273239"/>
                </a:solidFill>
                <a:effectLst/>
                <a:latin typeface="Cambria" panose="02040503050406030204" pitchFamily="18" charset="0"/>
                <a:ea typeface="Cambria" panose="02040503050406030204" pitchFamily="18" charset="0"/>
              </a:rPr>
              <a:t> It makes a model or state transition diagram that shows the system’s various states and the changes between them.</a:t>
            </a:r>
          </a:p>
          <a:p>
            <a:pPr algn="l" fontAlgn="base">
              <a:lnSpc>
                <a:spcPct val="150000"/>
              </a:lnSpc>
              <a:buFont typeface="Arial" panose="020B0604020202020204" pitchFamily="34" charset="0"/>
              <a:buChar char="•"/>
            </a:pPr>
            <a:r>
              <a:rPr lang="en-US" b="1" i="0" dirty="0">
                <a:solidFill>
                  <a:srgbClr val="273239"/>
                </a:solidFill>
                <a:effectLst/>
                <a:latin typeface="Cambria" panose="02040503050406030204" pitchFamily="18" charset="0"/>
                <a:ea typeface="Cambria" panose="02040503050406030204" pitchFamily="18" charset="0"/>
              </a:rPr>
              <a:t>Verifying Legitimate State Transitions</a:t>
            </a:r>
            <a:r>
              <a:rPr lang="en-US" b="0" i="0" dirty="0">
                <a:solidFill>
                  <a:srgbClr val="273239"/>
                </a:solidFill>
                <a:effectLst/>
                <a:latin typeface="Cambria" panose="02040503050406030204" pitchFamily="18" charset="0"/>
                <a:ea typeface="Cambria" panose="02040503050406030204" pitchFamily="18" charset="0"/>
              </a:rPr>
              <a:t>: Check that the system responds to various inputs or events by switching between valid states in a correct manner. By doing this, it is ensured that the system transitions between states with expected </a:t>
            </a:r>
            <a:r>
              <a:rPr lang="en-US" b="0" i="0" dirty="0" err="1">
                <a:solidFill>
                  <a:srgbClr val="273239"/>
                </a:solidFill>
                <a:effectLst/>
                <a:latin typeface="Cambria" panose="02040503050406030204" pitchFamily="18" charset="0"/>
                <a:ea typeface="Cambria" panose="02040503050406030204" pitchFamily="18" charset="0"/>
              </a:rPr>
              <a:t>behaviour</a:t>
            </a:r>
            <a:r>
              <a:rPr lang="en-US" b="0" i="0" dirty="0">
                <a:solidFill>
                  <a:srgbClr val="273239"/>
                </a:solidFill>
                <a:effectLst/>
                <a:latin typeface="Cambria" panose="02040503050406030204" pitchFamily="18" charset="0"/>
                <a:ea typeface="Cambria" panose="02040503050406030204" pitchFamily="18" charset="0"/>
              </a:rPr>
              <a:t>.</a:t>
            </a:r>
          </a:p>
          <a:p>
            <a:endParaRPr lang="en-IN" dirty="0"/>
          </a:p>
        </p:txBody>
      </p:sp>
      <p:pic>
        <p:nvPicPr>
          <p:cNvPr id="4" name="Picture 3">
            <a:extLst>
              <a:ext uri="{FF2B5EF4-FFF2-40B4-BE49-F238E27FC236}">
                <a16:creationId xmlns:a16="http://schemas.microsoft.com/office/drawing/2014/main" id="{A3B70AA2-6E23-A00E-018F-CCCD1175318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162050" cy="990600"/>
          </a:xfrm>
          <a:prstGeom prst="rect">
            <a:avLst/>
          </a:prstGeom>
        </p:spPr>
      </p:pic>
      <p:pic>
        <p:nvPicPr>
          <p:cNvPr id="5" name="Picture 4" title="Image">
            <a:extLst>
              <a:ext uri="{FF2B5EF4-FFF2-40B4-BE49-F238E27FC236}">
                <a16:creationId xmlns:a16="http://schemas.microsoft.com/office/drawing/2014/main" id="{B50B76E2-EF2E-1112-32D8-B3B5A906470C}"/>
              </a:ext>
            </a:extLst>
          </p:cNvPr>
          <p:cNvPicPr/>
          <p:nvPr/>
        </p:nvPicPr>
        <p:blipFill>
          <a:blip r:embed="rId3" cstate="print"/>
          <a:stretch>
            <a:fillRect/>
          </a:stretch>
        </p:blipFill>
        <p:spPr>
          <a:xfrm>
            <a:off x="11234057" y="0"/>
            <a:ext cx="957943" cy="692331"/>
          </a:xfrm>
          <a:prstGeom prst="rect">
            <a:avLst/>
          </a:prstGeom>
          <a:noFill/>
        </p:spPr>
      </p:pic>
    </p:spTree>
    <p:extLst>
      <p:ext uri="{BB962C8B-B14F-4D97-AF65-F5344CB8AC3E}">
        <p14:creationId xmlns:p14="http://schemas.microsoft.com/office/powerpoint/2010/main" val="335786866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a:extLst>
              <a:ext uri="{FF2B5EF4-FFF2-40B4-BE49-F238E27FC236}">
                <a16:creationId xmlns:a16="http://schemas.microsoft.com/office/drawing/2014/main" id="{7A601E9D-9538-9C5B-6E40-2160B73606FE}"/>
              </a:ext>
            </a:extLst>
          </p:cNvPr>
          <p:cNvPicPr>
            <a:picLocks noGrp="1" noChangeAspect="1"/>
          </p:cNvPicPr>
          <p:nvPr>
            <p:ph idx="1"/>
          </p:nvPr>
        </p:nvPicPr>
        <p:blipFill>
          <a:blip r:embed="rId2"/>
          <a:stretch>
            <a:fillRect/>
          </a:stretch>
        </p:blipFill>
        <p:spPr>
          <a:xfrm>
            <a:off x="2361063" y="1405719"/>
            <a:ext cx="7295700" cy="4398181"/>
          </a:xfrm>
        </p:spPr>
      </p:pic>
    </p:spTree>
    <p:extLst>
      <p:ext uri="{BB962C8B-B14F-4D97-AF65-F5344CB8AC3E}">
        <p14:creationId xmlns:p14="http://schemas.microsoft.com/office/powerpoint/2010/main" val="26832589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98AAA7E-E3AA-B8DC-8026-05FB8DB01149}"/>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50375E8-8E5E-BD19-8275-752DADDA067F}"/>
              </a:ext>
            </a:extLst>
          </p:cNvPr>
          <p:cNvSpPr>
            <a:spLocks noGrp="1"/>
          </p:cNvSpPr>
          <p:nvPr>
            <p:ph idx="1"/>
          </p:nvPr>
        </p:nvSpPr>
        <p:spPr>
          <a:xfrm>
            <a:off x="1413164" y="1302327"/>
            <a:ext cx="10091448" cy="4987637"/>
          </a:xfrm>
        </p:spPr>
        <p:txBody>
          <a:bodyPr>
            <a:normAutofit/>
          </a:bodyPr>
          <a:lstStyle/>
          <a:p>
            <a:pPr algn="l">
              <a:lnSpc>
                <a:spcPct val="150000"/>
              </a:lnSpc>
            </a:pPr>
            <a:r>
              <a:rPr lang="en-US" i="0" dirty="0">
                <a:effectLst/>
                <a:latin typeface="Cambria" panose="02040503050406030204" pitchFamily="18" charset="0"/>
                <a:ea typeface="Cambria" panose="02040503050406030204" pitchFamily="18" charset="0"/>
              </a:rPr>
              <a:t>A basic example of test case design</a:t>
            </a:r>
          </a:p>
          <a:p>
            <a:pPr algn="l">
              <a:lnSpc>
                <a:spcPct val="150000"/>
              </a:lnSpc>
            </a:pPr>
            <a:r>
              <a:rPr lang="en-US" i="0" dirty="0">
                <a:solidFill>
                  <a:srgbClr val="000000"/>
                </a:solidFill>
                <a:effectLst/>
                <a:latin typeface="Cambria" panose="02040503050406030204" pitchFamily="18" charset="0"/>
                <a:ea typeface="Cambria" panose="02040503050406030204" pitchFamily="18" charset="0"/>
              </a:rPr>
              <a:t>Let us take an example of any e-commerce app or website(like Amazon or Flipkart)for test case design. We want to ensure users can quickly checkout and make payments without issues. Here we test for 1 product in the cart; we will see later that this test case design technique is a boundary value analysis technique.</a:t>
            </a:r>
          </a:p>
          <a:p>
            <a:pPr algn="l">
              <a:lnSpc>
                <a:spcPct val="150000"/>
              </a:lnSpc>
            </a:pPr>
            <a:r>
              <a:rPr lang="en-US" i="0" dirty="0">
                <a:solidFill>
                  <a:srgbClr val="000000"/>
                </a:solidFill>
                <a:effectLst/>
                <a:latin typeface="Cambria" panose="02040503050406030204" pitchFamily="18" charset="0"/>
                <a:ea typeface="Cambria" panose="02040503050406030204" pitchFamily="18" charset="0"/>
              </a:rPr>
              <a:t>Title: Test that user can complete the checkout process when there is 1 item in the card.</a:t>
            </a:r>
          </a:p>
          <a:p>
            <a:pPr algn="l">
              <a:lnSpc>
                <a:spcPct val="150000"/>
              </a:lnSpc>
            </a:pPr>
            <a:r>
              <a:rPr lang="en-US" i="0" dirty="0">
                <a:solidFill>
                  <a:srgbClr val="000000"/>
                </a:solidFill>
                <a:effectLst/>
                <a:latin typeface="Cambria" panose="02040503050406030204" pitchFamily="18" charset="0"/>
                <a:ea typeface="Cambria" panose="02040503050406030204" pitchFamily="18" charset="0"/>
              </a:rPr>
              <a:t>Description: Ensure users can checkout and make payments without issues on the website/app</a:t>
            </a:r>
          </a:p>
          <a:p>
            <a:pPr algn="l">
              <a:lnSpc>
                <a:spcPct val="150000"/>
              </a:lnSpc>
            </a:pPr>
            <a:r>
              <a:rPr lang="en-US" i="0" dirty="0">
                <a:solidFill>
                  <a:srgbClr val="000000"/>
                </a:solidFill>
                <a:effectLst/>
                <a:latin typeface="Cambria" panose="02040503050406030204" pitchFamily="18" charset="0"/>
                <a:ea typeface="Cambria" panose="02040503050406030204" pitchFamily="18" charset="0"/>
              </a:rPr>
              <a:t>Preconditions: The user is already logged in</a:t>
            </a:r>
          </a:p>
          <a:p>
            <a:endParaRPr lang="en-IN" dirty="0"/>
          </a:p>
        </p:txBody>
      </p:sp>
      <p:pic>
        <p:nvPicPr>
          <p:cNvPr id="4" name="Picture 3">
            <a:extLst>
              <a:ext uri="{FF2B5EF4-FFF2-40B4-BE49-F238E27FC236}">
                <a16:creationId xmlns:a16="http://schemas.microsoft.com/office/drawing/2014/main" id="{7287643B-F520-EBF7-8109-BC3A05FD3ED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162050" cy="990600"/>
          </a:xfrm>
          <a:prstGeom prst="rect">
            <a:avLst/>
          </a:prstGeom>
        </p:spPr>
      </p:pic>
      <p:pic>
        <p:nvPicPr>
          <p:cNvPr id="5" name="Picture 4" title="Image">
            <a:extLst>
              <a:ext uri="{FF2B5EF4-FFF2-40B4-BE49-F238E27FC236}">
                <a16:creationId xmlns:a16="http://schemas.microsoft.com/office/drawing/2014/main" id="{AE57884A-D592-0C5B-C832-48E7111FF7F4}"/>
              </a:ext>
            </a:extLst>
          </p:cNvPr>
          <p:cNvPicPr/>
          <p:nvPr/>
        </p:nvPicPr>
        <p:blipFill>
          <a:blip r:embed="rId3" cstate="print"/>
          <a:stretch>
            <a:fillRect/>
          </a:stretch>
        </p:blipFill>
        <p:spPr>
          <a:xfrm>
            <a:off x="11234057" y="0"/>
            <a:ext cx="957943" cy="692331"/>
          </a:xfrm>
          <a:prstGeom prst="rect">
            <a:avLst/>
          </a:prstGeom>
          <a:noFill/>
        </p:spPr>
      </p:pic>
    </p:spTree>
    <p:extLst>
      <p:ext uri="{BB962C8B-B14F-4D97-AF65-F5344CB8AC3E}">
        <p14:creationId xmlns:p14="http://schemas.microsoft.com/office/powerpoint/2010/main" val="337250322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532B3B0-E1DA-E8FC-D1FD-E6F041008059}"/>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4791B82-742D-E9E2-8D94-BC8F22EE679F}"/>
              </a:ext>
            </a:extLst>
          </p:cNvPr>
          <p:cNvSpPr>
            <a:spLocks noGrp="1"/>
          </p:cNvSpPr>
          <p:nvPr>
            <p:ph idx="1"/>
          </p:nvPr>
        </p:nvSpPr>
        <p:spPr/>
        <p:txBody>
          <a:bodyPr/>
          <a:lstStyle/>
          <a:p>
            <a:pPr algn="l" fontAlgn="base">
              <a:lnSpc>
                <a:spcPct val="150000"/>
              </a:lnSpc>
              <a:buFont typeface="Arial" panose="020B0604020202020204" pitchFamily="34" charset="0"/>
              <a:buChar char="•"/>
            </a:pPr>
            <a:r>
              <a:rPr lang="en-US" b="1" i="0" dirty="0">
                <a:solidFill>
                  <a:srgbClr val="273239"/>
                </a:solidFill>
                <a:effectLst/>
                <a:latin typeface="Cambria" panose="02040503050406030204" pitchFamily="18" charset="0"/>
                <a:ea typeface="Cambria" panose="02040503050406030204" pitchFamily="18" charset="0"/>
              </a:rPr>
              <a:t>Checking the Beginning and End States:</a:t>
            </a:r>
            <a:r>
              <a:rPr lang="en-US" b="0" i="0" dirty="0">
                <a:solidFill>
                  <a:srgbClr val="273239"/>
                </a:solidFill>
                <a:effectLst/>
                <a:latin typeface="Cambria" panose="02040503050406030204" pitchFamily="18" charset="0"/>
                <a:ea typeface="Cambria" panose="02040503050406030204" pitchFamily="18" charset="0"/>
              </a:rPr>
              <a:t> Verify that, following a series of actions or events, the system finishes in the expected final state and begins in the proper beginning state. This guarantees correct system setup and dismantling.</a:t>
            </a:r>
          </a:p>
          <a:p>
            <a:pPr algn="l" fontAlgn="base">
              <a:lnSpc>
                <a:spcPct val="150000"/>
              </a:lnSpc>
              <a:buFont typeface="Arial" panose="020B0604020202020204" pitchFamily="34" charset="0"/>
              <a:buChar char="•"/>
            </a:pPr>
            <a:r>
              <a:rPr lang="en-US" b="1" i="0" dirty="0">
                <a:solidFill>
                  <a:srgbClr val="273239"/>
                </a:solidFill>
                <a:effectLst/>
                <a:latin typeface="Cambria" panose="02040503050406030204" pitchFamily="18" charset="0"/>
                <a:ea typeface="Cambria" panose="02040503050406030204" pitchFamily="18" charset="0"/>
              </a:rPr>
              <a:t>Error Correction and Recovery: </a:t>
            </a:r>
            <a:r>
              <a:rPr lang="en-US" b="0" i="0" dirty="0">
                <a:solidFill>
                  <a:srgbClr val="273239"/>
                </a:solidFill>
                <a:effectLst/>
                <a:latin typeface="Cambria" panose="02040503050406030204" pitchFamily="18" charset="0"/>
                <a:ea typeface="Cambria" panose="02040503050406030204" pitchFamily="18" charset="0"/>
              </a:rPr>
              <a:t>Examine the system’s capacity to recover from unforeseen conditions and accept faults with patience. This covers situations in which the system operates and runs into unexpected inputs or events.</a:t>
            </a:r>
          </a:p>
          <a:p>
            <a:pPr>
              <a:lnSpc>
                <a:spcPct val="150000"/>
              </a:lnSpc>
            </a:pPr>
            <a:br>
              <a:rPr lang="en-US" dirty="0">
                <a:latin typeface="Cambria" panose="02040503050406030204" pitchFamily="18" charset="0"/>
                <a:ea typeface="Cambria" panose="02040503050406030204" pitchFamily="18" charset="0"/>
              </a:rPr>
            </a:br>
            <a:endParaRPr lang="en-IN" dirty="0">
              <a:latin typeface="Cambria" panose="02040503050406030204" pitchFamily="18" charset="0"/>
              <a:ea typeface="Cambria" panose="02040503050406030204" pitchFamily="18" charset="0"/>
            </a:endParaRPr>
          </a:p>
        </p:txBody>
      </p:sp>
      <p:pic>
        <p:nvPicPr>
          <p:cNvPr id="4" name="Picture 3">
            <a:extLst>
              <a:ext uri="{FF2B5EF4-FFF2-40B4-BE49-F238E27FC236}">
                <a16:creationId xmlns:a16="http://schemas.microsoft.com/office/drawing/2014/main" id="{A3B70AA2-6E23-A00E-018F-CCCD1175318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162050" cy="990600"/>
          </a:xfrm>
          <a:prstGeom prst="rect">
            <a:avLst/>
          </a:prstGeom>
        </p:spPr>
      </p:pic>
      <p:pic>
        <p:nvPicPr>
          <p:cNvPr id="5" name="Picture 4" title="Image">
            <a:extLst>
              <a:ext uri="{FF2B5EF4-FFF2-40B4-BE49-F238E27FC236}">
                <a16:creationId xmlns:a16="http://schemas.microsoft.com/office/drawing/2014/main" id="{B50B76E2-EF2E-1112-32D8-B3B5A906470C}"/>
              </a:ext>
            </a:extLst>
          </p:cNvPr>
          <p:cNvPicPr/>
          <p:nvPr/>
        </p:nvPicPr>
        <p:blipFill>
          <a:blip r:embed="rId3" cstate="print"/>
          <a:stretch>
            <a:fillRect/>
          </a:stretch>
        </p:blipFill>
        <p:spPr>
          <a:xfrm>
            <a:off x="11234057" y="0"/>
            <a:ext cx="957943" cy="692331"/>
          </a:xfrm>
          <a:prstGeom prst="rect">
            <a:avLst/>
          </a:prstGeom>
          <a:noFill/>
        </p:spPr>
      </p:pic>
    </p:spTree>
    <p:extLst>
      <p:ext uri="{BB962C8B-B14F-4D97-AF65-F5344CB8AC3E}">
        <p14:creationId xmlns:p14="http://schemas.microsoft.com/office/powerpoint/2010/main" val="251603960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DCCB070-1990-27E2-1B82-8FE7731E911F}"/>
              </a:ext>
            </a:extLst>
          </p:cNvPr>
          <p:cNvSpPr>
            <a:spLocks noGrp="1"/>
          </p:cNvSpPr>
          <p:nvPr>
            <p:ph idx="1"/>
          </p:nvPr>
        </p:nvSpPr>
        <p:spPr>
          <a:xfrm>
            <a:off x="1487606" y="859809"/>
            <a:ext cx="9457448" cy="5581933"/>
          </a:xfrm>
        </p:spPr>
        <p:txBody>
          <a:bodyPr>
            <a:normAutofit/>
          </a:bodyPr>
          <a:lstStyle/>
          <a:p>
            <a:pPr algn="l" fontAlgn="base"/>
            <a:r>
              <a:rPr lang="en-US" b="1" i="0" dirty="0">
                <a:solidFill>
                  <a:srgbClr val="273239"/>
                </a:solidFill>
                <a:effectLst/>
                <a:latin typeface="Cambria" panose="02040503050406030204" pitchFamily="18" charset="0"/>
                <a:ea typeface="Cambria" panose="02040503050406030204" pitchFamily="18" charset="0"/>
              </a:rPr>
              <a:t>Transition States:</a:t>
            </a:r>
          </a:p>
          <a:p>
            <a:pPr algn="l" fontAlgn="base">
              <a:buFont typeface="Arial" panose="020B0604020202020204" pitchFamily="34" charset="0"/>
              <a:buChar char="•"/>
            </a:pPr>
            <a:r>
              <a:rPr lang="en-US" b="1" i="0" dirty="0">
                <a:solidFill>
                  <a:srgbClr val="273239"/>
                </a:solidFill>
                <a:effectLst/>
                <a:latin typeface="Cambria" panose="02040503050406030204" pitchFamily="18" charset="0"/>
                <a:ea typeface="Cambria" panose="02040503050406030204" pitchFamily="18" charset="0"/>
              </a:rPr>
              <a:t>Change Mode:</a:t>
            </a:r>
            <a:r>
              <a:rPr lang="en-US" b="0" i="0" dirty="0">
                <a:solidFill>
                  <a:srgbClr val="273239"/>
                </a:solidFill>
                <a:effectLst/>
                <a:latin typeface="Cambria" panose="02040503050406030204" pitchFamily="18" charset="0"/>
                <a:ea typeface="Cambria" panose="02040503050406030204" pitchFamily="18" charset="0"/>
              </a:rPr>
              <a:t> When this mode is activated then the display mode moves from TIME to DATE.</a:t>
            </a:r>
          </a:p>
          <a:p>
            <a:pPr algn="l" fontAlgn="base">
              <a:buFont typeface="Arial" panose="020B0604020202020204" pitchFamily="34" charset="0"/>
              <a:buChar char="•"/>
            </a:pPr>
            <a:r>
              <a:rPr lang="en-US" b="1" i="0" dirty="0">
                <a:solidFill>
                  <a:srgbClr val="273239"/>
                </a:solidFill>
                <a:effectLst/>
                <a:latin typeface="Cambria" panose="02040503050406030204" pitchFamily="18" charset="0"/>
                <a:ea typeface="Cambria" panose="02040503050406030204" pitchFamily="18" charset="0"/>
              </a:rPr>
              <a:t>Reset:</a:t>
            </a:r>
            <a:r>
              <a:rPr lang="en-US" b="0" i="0" dirty="0">
                <a:solidFill>
                  <a:srgbClr val="273239"/>
                </a:solidFill>
                <a:effectLst/>
                <a:latin typeface="Cambria" panose="02040503050406030204" pitchFamily="18" charset="0"/>
                <a:ea typeface="Cambria" panose="02040503050406030204" pitchFamily="18" charset="0"/>
              </a:rPr>
              <a:t> When the display mode is TIME or DATE, then reset mode sets them to ALTER TIME or ALTER DATE respectively.</a:t>
            </a:r>
          </a:p>
          <a:p>
            <a:pPr algn="l" fontAlgn="base">
              <a:buFont typeface="Arial" panose="020B0604020202020204" pitchFamily="34" charset="0"/>
              <a:buChar char="•"/>
            </a:pPr>
            <a:r>
              <a:rPr lang="en-US" b="1" i="0" dirty="0">
                <a:solidFill>
                  <a:srgbClr val="273239"/>
                </a:solidFill>
                <a:effectLst/>
                <a:latin typeface="Cambria" panose="02040503050406030204" pitchFamily="18" charset="0"/>
                <a:ea typeface="Cambria" panose="02040503050406030204" pitchFamily="18" charset="0"/>
              </a:rPr>
              <a:t>Time Set:</a:t>
            </a:r>
            <a:r>
              <a:rPr lang="en-US" b="0" i="0" dirty="0">
                <a:solidFill>
                  <a:srgbClr val="273239"/>
                </a:solidFill>
                <a:effectLst/>
                <a:latin typeface="Cambria" panose="02040503050406030204" pitchFamily="18" charset="0"/>
                <a:ea typeface="Cambria" panose="02040503050406030204" pitchFamily="18" charset="0"/>
              </a:rPr>
              <a:t> When this mode is activated, display mode changes from ALTER TIME to TIME.</a:t>
            </a:r>
          </a:p>
          <a:p>
            <a:pPr algn="l" fontAlgn="base">
              <a:buFont typeface="Arial" panose="020B0604020202020204" pitchFamily="34" charset="0"/>
              <a:buChar char="•"/>
            </a:pPr>
            <a:r>
              <a:rPr lang="en-US" b="1" i="0" dirty="0">
                <a:solidFill>
                  <a:srgbClr val="273239"/>
                </a:solidFill>
                <a:effectLst/>
                <a:latin typeface="Cambria" panose="02040503050406030204" pitchFamily="18" charset="0"/>
                <a:ea typeface="Cambria" panose="02040503050406030204" pitchFamily="18" charset="0"/>
              </a:rPr>
              <a:t>Date Set:</a:t>
            </a:r>
            <a:r>
              <a:rPr lang="en-US" b="0" i="0" dirty="0">
                <a:solidFill>
                  <a:srgbClr val="273239"/>
                </a:solidFill>
                <a:effectLst/>
                <a:latin typeface="Cambria" panose="02040503050406030204" pitchFamily="18" charset="0"/>
                <a:ea typeface="Cambria" panose="02040503050406030204" pitchFamily="18" charset="0"/>
              </a:rPr>
              <a:t> When this mode is activated, display mode changes from ALTER DATE to DATE.</a:t>
            </a:r>
          </a:p>
          <a:p>
            <a:pPr algn="l" rtl="0" fontAlgn="base"/>
            <a:r>
              <a:rPr lang="en-US" b="1" i="0" dirty="0">
                <a:solidFill>
                  <a:srgbClr val="273239"/>
                </a:solidFill>
                <a:effectLst/>
                <a:latin typeface="Nunito" pitchFamily="2" charset="0"/>
              </a:rPr>
              <a:t>State Transition Diagram:</a:t>
            </a:r>
            <a:endParaRPr lang="en-US" b="0" i="0" dirty="0">
              <a:solidFill>
                <a:srgbClr val="273239"/>
              </a:solidFill>
              <a:effectLst/>
              <a:latin typeface="Nunito" pitchFamily="2" charset="0"/>
            </a:endParaRPr>
          </a:p>
          <a:p>
            <a:pPr algn="l" rtl="0" fontAlgn="base"/>
            <a:r>
              <a:rPr lang="en-US" b="0" i="0" dirty="0">
                <a:solidFill>
                  <a:srgbClr val="273239"/>
                </a:solidFill>
                <a:effectLst/>
                <a:latin typeface="Nunito" pitchFamily="2" charset="0"/>
              </a:rPr>
              <a:t>State Transition Diagram shows how the state of the system changes on certain inputs. It has four main components:</a:t>
            </a:r>
          </a:p>
          <a:p>
            <a:pPr algn="l" fontAlgn="base">
              <a:buFont typeface="+mj-lt"/>
              <a:buAutoNum type="arabicPeriod"/>
            </a:pPr>
            <a:r>
              <a:rPr lang="en-US" b="0" i="0" dirty="0">
                <a:solidFill>
                  <a:srgbClr val="273239"/>
                </a:solidFill>
                <a:effectLst/>
                <a:latin typeface="Nunito" pitchFamily="2" charset="0"/>
              </a:rPr>
              <a:t>States</a:t>
            </a:r>
          </a:p>
          <a:p>
            <a:pPr algn="l" fontAlgn="base">
              <a:buFont typeface="+mj-lt"/>
              <a:buAutoNum type="arabicPeriod" startAt="2"/>
            </a:pPr>
            <a:r>
              <a:rPr lang="en-US" b="0" i="0" dirty="0">
                <a:solidFill>
                  <a:srgbClr val="273239"/>
                </a:solidFill>
                <a:effectLst/>
                <a:latin typeface="Nunito" pitchFamily="2" charset="0"/>
              </a:rPr>
              <a:t>Transition</a:t>
            </a:r>
          </a:p>
          <a:p>
            <a:pPr algn="l" fontAlgn="base">
              <a:buFont typeface="+mj-lt"/>
              <a:buAutoNum type="arabicPeriod" startAt="3"/>
            </a:pPr>
            <a:r>
              <a:rPr lang="en-US" b="0" i="0" dirty="0">
                <a:solidFill>
                  <a:srgbClr val="273239"/>
                </a:solidFill>
                <a:effectLst/>
                <a:latin typeface="Nunito" pitchFamily="2" charset="0"/>
              </a:rPr>
              <a:t>Events</a:t>
            </a:r>
          </a:p>
          <a:p>
            <a:pPr algn="l" fontAlgn="base">
              <a:buFont typeface="+mj-lt"/>
              <a:buAutoNum type="arabicPeriod" startAt="4"/>
            </a:pPr>
            <a:r>
              <a:rPr lang="en-US" b="0" i="0" dirty="0">
                <a:solidFill>
                  <a:srgbClr val="273239"/>
                </a:solidFill>
                <a:effectLst/>
                <a:latin typeface="Nunito" pitchFamily="2" charset="0"/>
              </a:rPr>
              <a:t>Actions</a:t>
            </a:r>
          </a:p>
          <a:p>
            <a:endParaRPr lang="en-IN" dirty="0"/>
          </a:p>
        </p:txBody>
      </p:sp>
      <p:pic>
        <p:nvPicPr>
          <p:cNvPr id="4" name="Picture 3">
            <a:extLst>
              <a:ext uri="{FF2B5EF4-FFF2-40B4-BE49-F238E27FC236}">
                <a16:creationId xmlns:a16="http://schemas.microsoft.com/office/drawing/2014/main" id="{C9EF0125-92A6-5313-D8B8-13BB61AB630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162050" cy="990600"/>
          </a:xfrm>
          <a:prstGeom prst="rect">
            <a:avLst/>
          </a:prstGeom>
        </p:spPr>
      </p:pic>
      <p:pic>
        <p:nvPicPr>
          <p:cNvPr id="5" name="Picture 4" title="Image">
            <a:extLst>
              <a:ext uri="{FF2B5EF4-FFF2-40B4-BE49-F238E27FC236}">
                <a16:creationId xmlns:a16="http://schemas.microsoft.com/office/drawing/2014/main" id="{F58B4F7A-9EA1-563F-ED55-BE5C1B52AC52}"/>
              </a:ext>
            </a:extLst>
          </p:cNvPr>
          <p:cNvPicPr/>
          <p:nvPr/>
        </p:nvPicPr>
        <p:blipFill>
          <a:blip r:embed="rId3" cstate="print"/>
          <a:stretch>
            <a:fillRect/>
          </a:stretch>
        </p:blipFill>
        <p:spPr>
          <a:xfrm>
            <a:off x="11234057" y="0"/>
            <a:ext cx="957943" cy="692331"/>
          </a:xfrm>
          <a:prstGeom prst="rect">
            <a:avLst/>
          </a:prstGeom>
          <a:noFill/>
        </p:spPr>
      </p:pic>
    </p:spTree>
    <p:extLst>
      <p:ext uri="{BB962C8B-B14F-4D97-AF65-F5344CB8AC3E}">
        <p14:creationId xmlns:p14="http://schemas.microsoft.com/office/powerpoint/2010/main" val="5295607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6AA23C9-4BB4-E6C4-9492-19271A2EFADE}"/>
              </a:ext>
            </a:extLst>
          </p:cNvPr>
          <p:cNvSpPr>
            <a:spLocks noGrp="1"/>
          </p:cNvSpPr>
          <p:nvPr>
            <p:ph idx="1"/>
          </p:nvPr>
        </p:nvSpPr>
        <p:spPr>
          <a:xfrm>
            <a:off x="1838585" y="1123665"/>
            <a:ext cx="8915400" cy="4758520"/>
          </a:xfrm>
        </p:spPr>
        <p:txBody>
          <a:bodyPr>
            <a:normAutofit lnSpcReduction="10000"/>
          </a:bodyPr>
          <a:lstStyle/>
          <a:p>
            <a:pPr algn="l" fontAlgn="base">
              <a:lnSpc>
                <a:spcPct val="150000"/>
              </a:lnSpc>
            </a:pPr>
            <a:r>
              <a:rPr lang="en-US" b="1" i="0" dirty="0">
                <a:solidFill>
                  <a:srgbClr val="273239"/>
                </a:solidFill>
                <a:effectLst/>
                <a:latin typeface="Nunito" pitchFamily="2" charset="0"/>
              </a:rPr>
              <a:t>Advantages of State Transition Testing</a:t>
            </a:r>
          </a:p>
          <a:p>
            <a:pPr algn="l" fontAlgn="base">
              <a:lnSpc>
                <a:spcPct val="150000"/>
              </a:lnSpc>
              <a:buFont typeface="Arial" panose="020B0604020202020204" pitchFamily="34" charset="0"/>
              <a:buChar char="•"/>
            </a:pPr>
            <a:r>
              <a:rPr lang="en-US" b="1" i="0" dirty="0">
                <a:solidFill>
                  <a:srgbClr val="273239"/>
                </a:solidFill>
                <a:effectLst/>
                <a:latin typeface="Nunito" pitchFamily="2" charset="0"/>
              </a:rPr>
              <a:t>Clear Visualization:</a:t>
            </a:r>
            <a:r>
              <a:rPr lang="en-US" b="0" i="0" dirty="0">
                <a:solidFill>
                  <a:srgbClr val="273239"/>
                </a:solidFill>
                <a:effectLst/>
                <a:latin typeface="Nunito" pitchFamily="2" charset="0"/>
              </a:rPr>
              <a:t> The different states and transitions in the system are clearly represented visually through the use of state transition diagrams. Better comprehension, communication and documentation of the system’s behavior are made possible by this visualization.</a:t>
            </a:r>
          </a:p>
          <a:p>
            <a:pPr algn="l" fontAlgn="base">
              <a:lnSpc>
                <a:spcPct val="150000"/>
              </a:lnSpc>
              <a:buFont typeface="Arial" panose="020B0604020202020204" pitchFamily="34" charset="0"/>
              <a:buChar char="•"/>
            </a:pPr>
            <a:r>
              <a:rPr lang="en-US" b="1" i="0" dirty="0">
                <a:solidFill>
                  <a:srgbClr val="273239"/>
                </a:solidFill>
                <a:effectLst/>
                <a:latin typeface="Nunito" pitchFamily="2" charset="0"/>
              </a:rPr>
              <a:t>Effective Test Design:</a:t>
            </a:r>
            <a:r>
              <a:rPr lang="en-US" b="0" i="0" dirty="0">
                <a:solidFill>
                  <a:srgbClr val="273239"/>
                </a:solidFill>
                <a:effectLst/>
                <a:latin typeface="Nunito" pitchFamily="2" charset="0"/>
              </a:rPr>
              <a:t> Effective test case design is facilitated by the modelling of states and transitions. Based on the state transition diagram, testers can create test scenarios that encompass both legitimate and illegitimate state changes.</a:t>
            </a:r>
          </a:p>
          <a:p>
            <a:pPr algn="l" fontAlgn="base">
              <a:lnSpc>
                <a:spcPct val="150000"/>
              </a:lnSpc>
              <a:buFont typeface="Arial" panose="020B0604020202020204" pitchFamily="34" charset="0"/>
              <a:buChar char="•"/>
            </a:pPr>
            <a:r>
              <a:rPr lang="en-US" b="1" i="0" dirty="0">
                <a:solidFill>
                  <a:srgbClr val="273239"/>
                </a:solidFill>
                <a:effectLst/>
                <a:latin typeface="Nunito" pitchFamily="2" charset="0"/>
              </a:rPr>
              <a:t>Early Error Detection: </a:t>
            </a:r>
            <a:r>
              <a:rPr lang="en-US" b="0" i="0" dirty="0">
                <a:solidFill>
                  <a:srgbClr val="273239"/>
                </a:solidFill>
                <a:effectLst/>
                <a:latin typeface="Nunito" pitchFamily="2" charset="0"/>
              </a:rPr>
              <a:t>Early fault discovery in relation to state transitions is aided by state transition testing. Testers can detect and fix problems early in the development life cycle by methodically testing various transitions.</a:t>
            </a:r>
          </a:p>
          <a:p>
            <a:endParaRPr lang="en-IN" dirty="0"/>
          </a:p>
        </p:txBody>
      </p:sp>
      <p:pic>
        <p:nvPicPr>
          <p:cNvPr id="4" name="Picture 3">
            <a:extLst>
              <a:ext uri="{FF2B5EF4-FFF2-40B4-BE49-F238E27FC236}">
                <a16:creationId xmlns:a16="http://schemas.microsoft.com/office/drawing/2014/main" id="{81EDF762-42FC-2609-8FB4-F00C54FC48A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162050" cy="990600"/>
          </a:xfrm>
          <a:prstGeom prst="rect">
            <a:avLst/>
          </a:prstGeom>
        </p:spPr>
      </p:pic>
      <p:pic>
        <p:nvPicPr>
          <p:cNvPr id="5" name="Picture 4" title="Image">
            <a:extLst>
              <a:ext uri="{FF2B5EF4-FFF2-40B4-BE49-F238E27FC236}">
                <a16:creationId xmlns:a16="http://schemas.microsoft.com/office/drawing/2014/main" id="{56E94B96-57B4-D556-BDB7-EA080DEB16D0}"/>
              </a:ext>
            </a:extLst>
          </p:cNvPr>
          <p:cNvPicPr/>
          <p:nvPr/>
        </p:nvPicPr>
        <p:blipFill>
          <a:blip r:embed="rId3" cstate="print"/>
          <a:stretch>
            <a:fillRect/>
          </a:stretch>
        </p:blipFill>
        <p:spPr>
          <a:xfrm>
            <a:off x="11234057" y="0"/>
            <a:ext cx="957943" cy="692331"/>
          </a:xfrm>
          <a:prstGeom prst="rect">
            <a:avLst/>
          </a:prstGeom>
          <a:noFill/>
        </p:spPr>
      </p:pic>
    </p:spTree>
    <p:extLst>
      <p:ext uri="{BB962C8B-B14F-4D97-AF65-F5344CB8AC3E}">
        <p14:creationId xmlns:p14="http://schemas.microsoft.com/office/powerpoint/2010/main" val="414800462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8F78395-E59C-846F-CED4-B4253A5B292D}"/>
              </a:ext>
            </a:extLst>
          </p:cNvPr>
          <p:cNvSpPr>
            <a:spLocks noGrp="1"/>
          </p:cNvSpPr>
          <p:nvPr>
            <p:ph idx="1"/>
          </p:nvPr>
        </p:nvSpPr>
        <p:spPr>
          <a:xfrm>
            <a:off x="2589212" y="1473958"/>
            <a:ext cx="8915400" cy="4437264"/>
          </a:xfrm>
        </p:spPr>
        <p:txBody>
          <a:bodyPr>
            <a:normAutofit lnSpcReduction="10000"/>
          </a:bodyPr>
          <a:lstStyle/>
          <a:p>
            <a:pPr algn="l" fontAlgn="base">
              <a:lnSpc>
                <a:spcPct val="150000"/>
              </a:lnSpc>
            </a:pPr>
            <a:r>
              <a:rPr lang="en-US" b="1" i="0" dirty="0">
                <a:solidFill>
                  <a:srgbClr val="273239"/>
                </a:solidFill>
                <a:effectLst/>
                <a:latin typeface="Cambria" panose="02040503050406030204" pitchFamily="18" charset="0"/>
                <a:ea typeface="Cambria" panose="02040503050406030204" pitchFamily="18" charset="0"/>
              </a:rPr>
              <a:t>Disadvantages of State Transition Testing:</a:t>
            </a:r>
          </a:p>
          <a:p>
            <a:pPr algn="l" fontAlgn="base">
              <a:lnSpc>
                <a:spcPct val="150000"/>
              </a:lnSpc>
              <a:buFont typeface="Arial" panose="020B0604020202020204" pitchFamily="34" charset="0"/>
              <a:buChar char="•"/>
            </a:pPr>
            <a:r>
              <a:rPr lang="en-US" b="1" i="0" dirty="0">
                <a:solidFill>
                  <a:srgbClr val="273239"/>
                </a:solidFill>
                <a:effectLst/>
                <a:latin typeface="Cambria" panose="02040503050406030204" pitchFamily="18" charset="0"/>
                <a:ea typeface="Cambria" panose="02040503050406030204" pitchFamily="18" charset="0"/>
              </a:rPr>
              <a:t>Having Trouble Identifying States:</a:t>
            </a:r>
            <a:r>
              <a:rPr lang="en-US" b="0" i="0" dirty="0">
                <a:solidFill>
                  <a:srgbClr val="273239"/>
                </a:solidFill>
                <a:effectLst/>
                <a:latin typeface="Cambria" panose="02040503050406030204" pitchFamily="18" charset="0"/>
                <a:ea typeface="Cambria" panose="02040503050406030204" pitchFamily="18" charset="0"/>
              </a:rPr>
              <a:t> It might be difficult to recognize and characterize every state that a complicated system can have. Neglecting crucial testing situations could be the consequence of incomplete state identification.</a:t>
            </a:r>
          </a:p>
          <a:p>
            <a:pPr algn="l" fontAlgn="base">
              <a:lnSpc>
                <a:spcPct val="150000"/>
              </a:lnSpc>
              <a:buFont typeface="Arial" panose="020B0604020202020204" pitchFamily="34" charset="0"/>
              <a:buChar char="•"/>
            </a:pPr>
            <a:r>
              <a:rPr lang="en-US" b="1" i="0" dirty="0">
                <a:solidFill>
                  <a:srgbClr val="273239"/>
                </a:solidFill>
                <a:effectLst/>
                <a:latin typeface="Cambria" panose="02040503050406030204" pitchFamily="18" charset="0"/>
                <a:ea typeface="Cambria" panose="02040503050406030204" pitchFamily="18" charset="0"/>
              </a:rPr>
              <a:t>Failed to Evaluate Combinations: </a:t>
            </a:r>
            <a:r>
              <a:rPr lang="en-US" b="0" i="0" dirty="0">
                <a:solidFill>
                  <a:srgbClr val="273239"/>
                </a:solidFill>
                <a:effectLst/>
                <a:latin typeface="Cambria" panose="02040503050406030204" pitchFamily="18" charset="0"/>
                <a:ea typeface="Cambria" panose="02040503050406030204" pitchFamily="18" charset="0"/>
              </a:rPr>
              <a:t>Individual state modifications and transitions are the main focus of state transition testing. It might not sufficiently cover testing of various state combinations, which is important for some systems.</a:t>
            </a:r>
          </a:p>
          <a:p>
            <a:pPr algn="l" fontAlgn="base">
              <a:lnSpc>
                <a:spcPct val="150000"/>
              </a:lnSpc>
              <a:buFont typeface="Arial" panose="020B0604020202020204" pitchFamily="34" charset="0"/>
              <a:buChar char="•"/>
            </a:pPr>
            <a:r>
              <a:rPr lang="en-US" b="1" i="0" dirty="0">
                <a:solidFill>
                  <a:srgbClr val="273239"/>
                </a:solidFill>
                <a:effectLst/>
                <a:latin typeface="Cambria" panose="02040503050406030204" pitchFamily="18" charset="0"/>
                <a:ea typeface="Cambria" panose="02040503050406030204" pitchFamily="18" charset="0"/>
              </a:rPr>
              <a:t>Risk of Omission: </a:t>
            </a:r>
            <a:r>
              <a:rPr lang="en-US" b="0" i="0" dirty="0">
                <a:solidFill>
                  <a:srgbClr val="273239"/>
                </a:solidFill>
                <a:effectLst/>
                <a:latin typeface="Cambria" panose="02040503050406030204" pitchFamily="18" charset="0"/>
                <a:ea typeface="Cambria" panose="02040503050406030204" pitchFamily="18" charset="0"/>
              </a:rPr>
              <a:t>When creating and running test cases, there’s a chance that some situations or state transitions will be missed, which could result in insufficient test coverage.</a:t>
            </a:r>
          </a:p>
          <a:p>
            <a:endParaRPr lang="en-IN" dirty="0"/>
          </a:p>
        </p:txBody>
      </p:sp>
      <p:pic>
        <p:nvPicPr>
          <p:cNvPr id="2" name="Picture 1">
            <a:extLst>
              <a:ext uri="{FF2B5EF4-FFF2-40B4-BE49-F238E27FC236}">
                <a16:creationId xmlns:a16="http://schemas.microsoft.com/office/drawing/2014/main" id="{C69803C8-188A-408C-DF80-741D039DEA9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162050" cy="990600"/>
          </a:xfrm>
          <a:prstGeom prst="rect">
            <a:avLst/>
          </a:prstGeom>
        </p:spPr>
      </p:pic>
      <p:pic>
        <p:nvPicPr>
          <p:cNvPr id="4" name="Picture 3" title="Image">
            <a:extLst>
              <a:ext uri="{FF2B5EF4-FFF2-40B4-BE49-F238E27FC236}">
                <a16:creationId xmlns:a16="http://schemas.microsoft.com/office/drawing/2014/main" id="{C7F92BC3-A252-AC79-0BC1-14836C304589}"/>
              </a:ext>
            </a:extLst>
          </p:cNvPr>
          <p:cNvPicPr/>
          <p:nvPr/>
        </p:nvPicPr>
        <p:blipFill>
          <a:blip r:embed="rId3" cstate="print"/>
          <a:stretch>
            <a:fillRect/>
          </a:stretch>
        </p:blipFill>
        <p:spPr>
          <a:xfrm>
            <a:off x="11234057" y="0"/>
            <a:ext cx="957943" cy="692331"/>
          </a:xfrm>
          <a:prstGeom prst="rect">
            <a:avLst/>
          </a:prstGeom>
          <a:noFill/>
        </p:spPr>
      </p:pic>
    </p:spTree>
    <p:extLst>
      <p:ext uri="{BB962C8B-B14F-4D97-AF65-F5344CB8AC3E}">
        <p14:creationId xmlns:p14="http://schemas.microsoft.com/office/powerpoint/2010/main" val="258461473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07CDD0-F9CE-F811-FB8B-3B1CA5CCA902}"/>
              </a:ext>
            </a:extLst>
          </p:cNvPr>
          <p:cNvSpPr>
            <a:spLocks noGrp="1"/>
          </p:cNvSpPr>
          <p:nvPr>
            <p:ph type="title"/>
          </p:nvPr>
        </p:nvSpPr>
        <p:spPr/>
        <p:txBody>
          <a:bodyPr/>
          <a:lstStyle/>
          <a:p>
            <a:r>
              <a:rPr lang="en-IN" b="0" i="0" dirty="0">
                <a:solidFill>
                  <a:srgbClr val="610B38"/>
                </a:solidFill>
                <a:effectLst/>
                <a:latin typeface="erdana"/>
              </a:rPr>
              <a:t>Cause and Effect Graph</a:t>
            </a:r>
            <a:br>
              <a:rPr lang="en-IN" b="0" i="0" dirty="0">
                <a:solidFill>
                  <a:srgbClr val="610B38"/>
                </a:solidFill>
                <a:effectLst/>
                <a:latin typeface="erdana"/>
              </a:rPr>
            </a:br>
            <a:endParaRPr lang="en-IN" dirty="0"/>
          </a:p>
        </p:txBody>
      </p:sp>
      <p:sp>
        <p:nvSpPr>
          <p:cNvPr id="3" name="Content Placeholder 2">
            <a:extLst>
              <a:ext uri="{FF2B5EF4-FFF2-40B4-BE49-F238E27FC236}">
                <a16:creationId xmlns:a16="http://schemas.microsoft.com/office/drawing/2014/main" id="{BC68FCA8-5248-5F8E-F1C2-29020EC6F17A}"/>
              </a:ext>
            </a:extLst>
          </p:cNvPr>
          <p:cNvSpPr>
            <a:spLocks noGrp="1"/>
          </p:cNvSpPr>
          <p:nvPr>
            <p:ph idx="1"/>
          </p:nvPr>
        </p:nvSpPr>
        <p:spPr/>
        <p:txBody>
          <a:bodyPr/>
          <a:lstStyle/>
          <a:p>
            <a:pPr algn="just">
              <a:lnSpc>
                <a:spcPct val="150000"/>
              </a:lnSpc>
            </a:pPr>
            <a:r>
              <a:rPr lang="en-US" b="0" i="0" dirty="0">
                <a:solidFill>
                  <a:srgbClr val="333333"/>
                </a:solidFill>
                <a:effectLst/>
                <a:latin typeface="Cambria" panose="02040503050406030204" pitchFamily="18" charset="0"/>
                <a:ea typeface="Cambria" panose="02040503050406030204" pitchFamily="18" charset="0"/>
              </a:rPr>
              <a:t>Cause-effect graph comes under the black box testing technique which underlines the relationship between a given result and all the factors affecting the result. It is used to write dynamic test cases.</a:t>
            </a:r>
          </a:p>
          <a:p>
            <a:pPr algn="just">
              <a:lnSpc>
                <a:spcPct val="150000"/>
              </a:lnSpc>
            </a:pPr>
            <a:r>
              <a:rPr lang="en-US" b="0" i="0" dirty="0">
                <a:solidFill>
                  <a:srgbClr val="333333"/>
                </a:solidFill>
                <a:effectLst/>
                <a:latin typeface="Cambria" panose="02040503050406030204" pitchFamily="18" charset="0"/>
                <a:ea typeface="Cambria" panose="02040503050406030204" pitchFamily="18" charset="0"/>
              </a:rPr>
              <a:t>The dynamic test cases are used when code works dynamically based on user input. For example, while using email account, on entering valid email, the system accepts it but, when you enter invalid email, it throws an error message. In this technique, the input conditions are assigned with causes and the result of these input conditions with effects</a:t>
            </a:r>
            <a:r>
              <a:rPr lang="en-US" b="0" i="0" dirty="0">
                <a:solidFill>
                  <a:srgbClr val="333333"/>
                </a:solidFill>
                <a:effectLst/>
                <a:latin typeface="inter-regular"/>
              </a:rPr>
              <a:t>.</a:t>
            </a:r>
          </a:p>
          <a:p>
            <a:endParaRPr lang="en-IN" dirty="0"/>
          </a:p>
        </p:txBody>
      </p:sp>
      <p:pic>
        <p:nvPicPr>
          <p:cNvPr id="4" name="Picture 3" title="Image">
            <a:extLst>
              <a:ext uri="{FF2B5EF4-FFF2-40B4-BE49-F238E27FC236}">
                <a16:creationId xmlns:a16="http://schemas.microsoft.com/office/drawing/2014/main" id="{2B342521-BA29-C9F4-03F7-10A79ADD5812}"/>
              </a:ext>
            </a:extLst>
          </p:cNvPr>
          <p:cNvPicPr/>
          <p:nvPr/>
        </p:nvPicPr>
        <p:blipFill>
          <a:blip r:embed="rId2" cstate="print"/>
          <a:stretch>
            <a:fillRect/>
          </a:stretch>
        </p:blipFill>
        <p:spPr>
          <a:xfrm>
            <a:off x="11234057" y="0"/>
            <a:ext cx="957943" cy="692331"/>
          </a:xfrm>
          <a:prstGeom prst="rect">
            <a:avLst/>
          </a:prstGeom>
          <a:noFill/>
        </p:spPr>
      </p:pic>
      <p:pic>
        <p:nvPicPr>
          <p:cNvPr id="5" name="Picture 4">
            <a:extLst>
              <a:ext uri="{FF2B5EF4-FFF2-40B4-BE49-F238E27FC236}">
                <a16:creationId xmlns:a16="http://schemas.microsoft.com/office/drawing/2014/main" id="{ABFABD91-AA34-3F35-FD9C-9DD85566ED7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1162050" cy="990600"/>
          </a:xfrm>
          <a:prstGeom prst="rect">
            <a:avLst/>
          </a:prstGeom>
        </p:spPr>
      </p:pic>
    </p:spTree>
    <p:extLst>
      <p:ext uri="{BB962C8B-B14F-4D97-AF65-F5344CB8AC3E}">
        <p14:creationId xmlns:p14="http://schemas.microsoft.com/office/powerpoint/2010/main" val="279650908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C68FCA8-5248-5F8E-F1C2-29020EC6F17A}"/>
              </a:ext>
            </a:extLst>
          </p:cNvPr>
          <p:cNvSpPr>
            <a:spLocks noGrp="1"/>
          </p:cNvSpPr>
          <p:nvPr>
            <p:ph idx="1"/>
          </p:nvPr>
        </p:nvSpPr>
        <p:spPr>
          <a:xfrm>
            <a:off x="1983905" y="1347988"/>
            <a:ext cx="8915400" cy="4486141"/>
          </a:xfrm>
        </p:spPr>
        <p:txBody>
          <a:bodyPr>
            <a:normAutofit lnSpcReduction="10000"/>
          </a:bodyPr>
          <a:lstStyle/>
          <a:p>
            <a:pPr algn="just">
              <a:lnSpc>
                <a:spcPct val="150000"/>
              </a:lnSpc>
            </a:pPr>
            <a:r>
              <a:rPr lang="en-US" b="0" i="0" dirty="0">
                <a:solidFill>
                  <a:srgbClr val="333333"/>
                </a:solidFill>
                <a:effectLst/>
                <a:latin typeface="Cambria" panose="02040503050406030204" pitchFamily="18" charset="0"/>
                <a:ea typeface="Cambria" panose="02040503050406030204" pitchFamily="18" charset="0"/>
              </a:rPr>
              <a:t>Cause-Effect graph technique is based on a collection of requirements and used to determine minimum possible test cases which can cover a maximum test area of the software.</a:t>
            </a:r>
          </a:p>
          <a:p>
            <a:pPr algn="just">
              <a:lnSpc>
                <a:spcPct val="150000"/>
              </a:lnSpc>
            </a:pPr>
            <a:r>
              <a:rPr lang="en-US" b="0" i="0" dirty="0">
                <a:solidFill>
                  <a:srgbClr val="333333"/>
                </a:solidFill>
                <a:effectLst/>
                <a:latin typeface="Cambria" panose="02040503050406030204" pitchFamily="18" charset="0"/>
                <a:ea typeface="Cambria" panose="02040503050406030204" pitchFamily="18" charset="0"/>
              </a:rPr>
              <a:t>The main advantage of cause-effect graph testing is, it reduces the time of test execution and cost.</a:t>
            </a:r>
          </a:p>
          <a:p>
            <a:pPr algn="just">
              <a:lnSpc>
                <a:spcPct val="150000"/>
              </a:lnSpc>
            </a:pPr>
            <a:r>
              <a:rPr lang="en-US" b="0" i="0" dirty="0">
                <a:solidFill>
                  <a:srgbClr val="333333"/>
                </a:solidFill>
                <a:effectLst/>
                <a:latin typeface="Cambria" panose="02040503050406030204" pitchFamily="18" charset="0"/>
                <a:ea typeface="Cambria" panose="02040503050406030204" pitchFamily="18" charset="0"/>
              </a:rPr>
              <a:t>This technique aims to reduce the number of test cases but still covers all necessary test cases with maximum coverage to achieve the desired application quality.</a:t>
            </a:r>
          </a:p>
          <a:p>
            <a:pPr algn="just">
              <a:lnSpc>
                <a:spcPct val="150000"/>
              </a:lnSpc>
            </a:pPr>
            <a:r>
              <a:rPr lang="en-US" b="0" i="0" dirty="0">
                <a:solidFill>
                  <a:srgbClr val="333333"/>
                </a:solidFill>
                <a:effectLst/>
                <a:latin typeface="Cambria" panose="02040503050406030204" pitchFamily="18" charset="0"/>
                <a:ea typeface="Cambria" panose="02040503050406030204" pitchFamily="18" charset="0"/>
              </a:rPr>
              <a:t>Cause-Effect graph technique converts the requirements specification into a logical relationship between the input and output conditions by using logical operators like AND, OR and NOT.</a:t>
            </a:r>
          </a:p>
          <a:p>
            <a:endParaRPr lang="en-IN" dirty="0"/>
          </a:p>
        </p:txBody>
      </p:sp>
      <p:pic>
        <p:nvPicPr>
          <p:cNvPr id="4" name="Picture 3" title="Image">
            <a:extLst>
              <a:ext uri="{FF2B5EF4-FFF2-40B4-BE49-F238E27FC236}">
                <a16:creationId xmlns:a16="http://schemas.microsoft.com/office/drawing/2014/main" id="{2B342521-BA29-C9F4-03F7-10A79ADD5812}"/>
              </a:ext>
            </a:extLst>
          </p:cNvPr>
          <p:cNvPicPr/>
          <p:nvPr/>
        </p:nvPicPr>
        <p:blipFill>
          <a:blip r:embed="rId2" cstate="print"/>
          <a:stretch>
            <a:fillRect/>
          </a:stretch>
        </p:blipFill>
        <p:spPr>
          <a:xfrm>
            <a:off x="11234057" y="0"/>
            <a:ext cx="957943" cy="692331"/>
          </a:xfrm>
          <a:prstGeom prst="rect">
            <a:avLst/>
          </a:prstGeom>
          <a:noFill/>
        </p:spPr>
      </p:pic>
      <p:pic>
        <p:nvPicPr>
          <p:cNvPr id="5" name="Picture 4">
            <a:extLst>
              <a:ext uri="{FF2B5EF4-FFF2-40B4-BE49-F238E27FC236}">
                <a16:creationId xmlns:a16="http://schemas.microsoft.com/office/drawing/2014/main" id="{ABFABD91-AA34-3F35-FD9C-9DD85566ED7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1162050" cy="990600"/>
          </a:xfrm>
          <a:prstGeom prst="rect">
            <a:avLst/>
          </a:prstGeom>
        </p:spPr>
      </p:pic>
    </p:spTree>
    <p:extLst>
      <p:ext uri="{BB962C8B-B14F-4D97-AF65-F5344CB8AC3E}">
        <p14:creationId xmlns:p14="http://schemas.microsoft.com/office/powerpoint/2010/main" val="376423956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C68FCA8-5248-5F8E-F1C2-29020EC6F17A}"/>
              </a:ext>
            </a:extLst>
          </p:cNvPr>
          <p:cNvSpPr>
            <a:spLocks noGrp="1"/>
          </p:cNvSpPr>
          <p:nvPr>
            <p:ph idx="1"/>
          </p:nvPr>
        </p:nvSpPr>
        <p:spPr>
          <a:xfrm>
            <a:off x="1404356" y="1322231"/>
            <a:ext cx="8915400" cy="3777622"/>
          </a:xfrm>
        </p:spPr>
        <p:txBody>
          <a:bodyPr/>
          <a:lstStyle/>
          <a:p>
            <a:pPr algn="just"/>
            <a:r>
              <a:rPr lang="en-US" b="0" i="0" dirty="0">
                <a:solidFill>
                  <a:srgbClr val="610B38"/>
                </a:solidFill>
                <a:effectLst/>
                <a:latin typeface="erdana"/>
              </a:rPr>
              <a:t>Notations used in the Cause-Effect Graph</a:t>
            </a:r>
          </a:p>
          <a:p>
            <a:pPr algn="just"/>
            <a:r>
              <a:rPr lang="en-US" b="1" i="0" dirty="0">
                <a:solidFill>
                  <a:srgbClr val="333333"/>
                </a:solidFill>
                <a:effectLst/>
                <a:latin typeface="inter-bold"/>
              </a:rPr>
              <a:t>AND -</a:t>
            </a:r>
            <a:r>
              <a:rPr lang="en-US" b="0" i="0" dirty="0">
                <a:solidFill>
                  <a:srgbClr val="333333"/>
                </a:solidFill>
                <a:effectLst/>
                <a:latin typeface="inter-regular"/>
              </a:rPr>
              <a:t> E1 is an effect and C1 and C2 are the causes. If both C1 and C2 are true, then effect E1 will be true.</a:t>
            </a:r>
          </a:p>
          <a:p>
            <a:endParaRPr lang="en-IN" dirty="0"/>
          </a:p>
        </p:txBody>
      </p:sp>
      <p:pic>
        <p:nvPicPr>
          <p:cNvPr id="4" name="Picture 3" title="Image">
            <a:extLst>
              <a:ext uri="{FF2B5EF4-FFF2-40B4-BE49-F238E27FC236}">
                <a16:creationId xmlns:a16="http://schemas.microsoft.com/office/drawing/2014/main" id="{2B342521-BA29-C9F4-03F7-10A79ADD5812}"/>
              </a:ext>
            </a:extLst>
          </p:cNvPr>
          <p:cNvPicPr/>
          <p:nvPr/>
        </p:nvPicPr>
        <p:blipFill>
          <a:blip r:embed="rId2" cstate="print"/>
          <a:stretch>
            <a:fillRect/>
          </a:stretch>
        </p:blipFill>
        <p:spPr>
          <a:xfrm>
            <a:off x="11234057" y="0"/>
            <a:ext cx="957943" cy="692331"/>
          </a:xfrm>
          <a:prstGeom prst="rect">
            <a:avLst/>
          </a:prstGeom>
          <a:noFill/>
        </p:spPr>
      </p:pic>
      <p:pic>
        <p:nvPicPr>
          <p:cNvPr id="5" name="Picture 4">
            <a:extLst>
              <a:ext uri="{FF2B5EF4-FFF2-40B4-BE49-F238E27FC236}">
                <a16:creationId xmlns:a16="http://schemas.microsoft.com/office/drawing/2014/main" id="{ABFABD91-AA34-3F35-FD9C-9DD85566ED7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1162050" cy="990600"/>
          </a:xfrm>
          <a:prstGeom prst="rect">
            <a:avLst/>
          </a:prstGeom>
        </p:spPr>
      </p:pic>
      <p:pic>
        <p:nvPicPr>
          <p:cNvPr id="8" name="Picture 7">
            <a:extLst>
              <a:ext uri="{FF2B5EF4-FFF2-40B4-BE49-F238E27FC236}">
                <a16:creationId xmlns:a16="http://schemas.microsoft.com/office/drawing/2014/main" id="{8C0D54F6-89EE-F711-D5EB-6AC2F468DAFF}"/>
              </a:ext>
            </a:extLst>
          </p:cNvPr>
          <p:cNvPicPr>
            <a:picLocks noChangeAspect="1"/>
          </p:cNvPicPr>
          <p:nvPr/>
        </p:nvPicPr>
        <p:blipFill>
          <a:blip r:embed="rId4"/>
          <a:stretch>
            <a:fillRect/>
          </a:stretch>
        </p:blipFill>
        <p:spPr>
          <a:xfrm>
            <a:off x="3142445" y="2519362"/>
            <a:ext cx="3580327" cy="2413246"/>
          </a:xfrm>
          <a:prstGeom prst="rect">
            <a:avLst/>
          </a:prstGeom>
        </p:spPr>
      </p:pic>
    </p:spTree>
    <p:extLst>
      <p:ext uri="{BB962C8B-B14F-4D97-AF65-F5344CB8AC3E}">
        <p14:creationId xmlns:p14="http://schemas.microsoft.com/office/powerpoint/2010/main" val="100885932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C68FCA8-5248-5F8E-F1C2-29020EC6F17A}"/>
              </a:ext>
            </a:extLst>
          </p:cNvPr>
          <p:cNvSpPr>
            <a:spLocks noGrp="1"/>
          </p:cNvSpPr>
          <p:nvPr>
            <p:ph idx="1"/>
          </p:nvPr>
        </p:nvSpPr>
        <p:spPr>
          <a:xfrm>
            <a:off x="1958148" y="1296472"/>
            <a:ext cx="8915400" cy="4666445"/>
          </a:xfrm>
        </p:spPr>
        <p:txBody>
          <a:bodyPr/>
          <a:lstStyle/>
          <a:p>
            <a:r>
              <a:rPr lang="en-US" b="1" i="0" dirty="0">
                <a:solidFill>
                  <a:srgbClr val="333333"/>
                </a:solidFill>
                <a:effectLst/>
                <a:latin typeface="inter-bold"/>
              </a:rPr>
              <a:t>OR</a:t>
            </a:r>
            <a:r>
              <a:rPr lang="en-US" b="0" i="0" dirty="0">
                <a:solidFill>
                  <a:srgbClr val="333333"/>
                </a:solidFill>
                <a:effectLst/>
                <a:latin typeface="inter-regular"/>
              </a:rPr>
              <a:t>.</a:t>
            </a:r>
            <a:r>
              <a:rPr lang="en-US" b="1" i="0" dirty="0">
                <a:solidFill>
                  <a:srgbClr val="333333"/>
                </a:solidFill>
                <a:effectLst/>
                <a:latin typeface="inter-bold"/>
              </a:rPr>
              <a:t>-</a:t>
            </a:r>
            <a:r>
              <a:rPr lang="en-US" b="0" i="0" dirty="0">
                <a:solidFill>
                  <a:srgbClr val="333333"/>
                </a:solidFill>
                <a:effectLst/>
                <a:latin typeface="inter-regular"/>
              </a:rPr>
              <a:t> If any cause from C1 and C2 is true, then effect E1 will be true.</a:t>
            </a:r>
            <a:endParaRPr lang="en-IN" dirty="0"/>
          </a:p>
        </p:txBody>
      </p:sp>
      <p:pic>
        <p:nvPicPr>
          <p:cNvPr id="4" name="Picture 3" title="Image">
            <a:extLst>
              <a:ext uri="{FF2B5EF4-FFF2-40B4-BE49-F238E27FC236}">
                <a16:creationId xmlns:a16="http://schemas.microsoft.com/office/drawing/2014/main" id="{2B342521-BA29-C9F4-03F7-10A79ADD5812}"/>
              </a:ext>
            </a:extLst>
          </p:cNvPr>
          <p:cNvPicPr/>
          <p:nvPr/>
        </p:nvPicPr>
        <p:blipFill>
          <a:blip r:embed="rId2" cstate="print"/>
          <a:stretch>
            <a:fillRect/>
          </a:stretch>
        </p:blipFill>
        <p:spPr>
          <a:xfrm>
            <a:off x="11234057" y="0"/>
            <a:ext cx="957943" cy="692331"/>
          </a:xfrm>
          <a:prstGeom prst="rect">
            <a:avLst/>
          </a:prstGeom>
          <a:noFill/>
        </p:spPr>
      </p:pic>
      <p:pic>
        <p:nvPicPr>
          <p:cNvPr id="5" name="Picture 4">
            <a:extLst>
              <a:ext uri="{FF2B5EF4-FFF2-40B4-BE49-F238E27FC236}">
                <a16:creationId xmlns:a16="http://schemas.microsoft.com/office/drawing/2014/main" id="{ABFABD91-AA34-3F35-FD9C-9DD85566ED7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1162050" cy="990600"/>
          </a:xfrm>
          <a:prstGeom prst="rect">
            <a:avLst/>
          </a:prstGeom>
        </p:spPr>
      </p:pic>
      <p:pic>
        <p:nvPicPr>
          <p:cNvPr id="7" name="Picture 6">
            <a:extLst>
              <a:ext uri="{FF2B5EF4-FFF2-40B4-BE49-F238E27FC236}">
                <a16:creationId xmlns:a16="http://schemas.microsoft.com/office/drawing/2014/main" id="{F830386A-21F7-621C-0D90-A2A6EE733AEC}"/>
              </a:ext>
            </a:extLst>
          </p:cNvPr>
          <p:cNvPicPr>
            <a:picLocks noChangeAspect="1"/>
          </p:cNvPicPr>
          <p:nvPr/>
        </p:nvPicPr>
        <p:blipFill>
          <a:blip r:embed="rId4"/>
          <a:stretch>
            <a:fillRect/>
          </a:stretch>
        </p:blipFill>
        <p:spPr>
          <a:xfrm>
            <a:off x="2648352" y="1905669"/>
            <a:ext cx="1924050" cy="1724025"/>
          </a:xfrm>
          <a:prstGeom prst="rect">
            <a:avLst/>
          </a:prstGeom>
        </p:spPr>
      </p:pic>
      <p:sp>
        <p:nvSpPr>
          <p:cNvPr id="9" name="TextBox 8">
            <a:extLst>
              <a:ext uri="{FF2B5EF4-FFF2-40B4-BE49-F238E27FC236}">
                <a16:creationId xmlns:a16="http://schemas.microsoft.com/office/drawing/2014/main" id="{6C2ABFE2-6CFE-9ED6-6C56-3842715166C3}"/>
              </a:ext>
            </a:extLst>
          </p:cNvPr>
          <p:cNvSpPr txBox="1"/>
          <p:nvPr/>
        </p:nvSpPr>
        <p:spPr>
          <a:xfrm>
            <a:off x="1958148" y="3869559"/>
            <a:ext cx="6098146" cy="369332"/>
          </a:xfrm>
          <a:prstGeom prst="rect">
            <a:avLst/>
          </a:prstGeom>
          <a:noFill/>
        </p:spPr>
        <p:txBody>
          <a:bodyPr wrap="square">
            <a:spAutoFit/>
          </a:bodyPr>
          <a:lstStyle/>
          <a:p>
            <a:r>
              <a:rPr lang="en-US" b="1" i="0" dirty="0">
                <a:solidFill>
                  <a:srgbClr val="333333"/>
                </a:solidFill>
                <a:effectLst/>
                <a:latin typeface="inter-bold"/>
              </a:rPr>
              <a:t>NOT -</a:t>
            </a:r>
            <a:r>
              <a:rPr lang="en-US" b="0" i="0" dirty="0">
                <a:solidFill>
                  <a:srgbClr val="333333"/>
                </a:solidFill>
                <a:effectLst/>
                <a:latin typeface="inter-regular"/>
              </a:rPr>
              <a:t> If cause C1 is false, then effect E1 will be true</a:t>
            </a:r>
            <a:endParaRPr lang="en-IN" dirty="0"/>
          </a:p>
        </p:txBody>
      </p:sp>
      <p:pic>
        <p:nvPicPr>
          <p:cNvPr id="11" name="Picture 10">
            <a:extLst>
              <a:ext uri="{FF2B5EF4-FFF2-40B4-BE49-F238E27FC236}">
                <a16:creationId xmlns:a16="http://schemas.microsoft.com/office/drawing/2014/main" id="{006CCC88-576E-B095-D325-DF83B9900B2D}"/>
              </a:ext>
            </a:extLst>
          </p:cNvPr>
          <p:cNvPicPr>
            <a:picLocks noChangeAspect="1"/>
          </p:cNvPicPr>
          <p:nvPr/>
        </p:nvPicPr>
        <p:blipFill>
          <a:blip r:embed="rId5"/>
          <a:stretch>
            <a:fillRect/>
          </a:stretch>
        </p:blipFill>
        <p:spPr>
          <a:xfrm>
            <a:off x="4105029" y="4700183"/>
            <a:ext cx="2276475" cy="704850"/>
          </a:xfrm>
          <a:prstGeom prst="rect">
            <a:avLst/>
          </a:prstGeom>
        </p:spPr>
      </p:pic>
    </p:spTree>
    <p:extLst>
      <p:ext uri="{BB962C8B-B14F-4D97-AF65-F5344CB8AC3E}">
        <p14:creationId xmlns:p14="http://schemas.microsoft.com/office/powerpoint/2010/main" val="361597439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C68FCA8-5248-5F8E-F1C2-29020EC6F17A}"/>
              </a:ext>
            </a:extLst>
          </p:cNvPr>
          <p:cNvSpPr>
            <a:spLocks noGrp="1"/>
          </p:cNvSpPr>
          <p:nvPr>
            <p:ph idx="1"/>
          </p:nvPr>
        </p:nvSpPr>
        <p:spPr/>
        <p:txBody>
          <a:bodyPr/>
          <a:lstStyle/>
          <a:p>
            <a:r>
              <a:rPr lang="en-US" b="1" i="0" dirty="0">
                <a:solidFill>
                  <a:srgbClr val="333333"/>
                </a:solidFill>
                <a:effectLst/>
                <a:latin typeface="inter-bold"/>
              </a:rPr>
              <a:t>Mutually Exclusive -</a:t>
            </a:r>
            <a:r>
              <a:rPr lang="en-US" b="0" i="0" dirty="0">
                <a:solidFill>
                  <a:srgbClr val="333333"/>
                </a:solidFill>
                <a:effectLst/>
                <a:latin typeface="inter-regular"/>
              </a:rPr>
              <a:t> When only one cause is true.</a:t>
            </a:r>
            <a:endParaRPr lang="en-IN" dirty="0"/>
          </a:p>
        </p:txBody>
      </p:sp>
      <p:pic>
        <p:nvPicPr>
          <p:cNvPr id="4" name="Picture 3" title="Image">
            <a:extLst>
              <a:ext uri="{FF2B5EF4-FFF2-40B4-BE49-F238E27FC236}">
                <a16:creationId xmlns:a16="http://schemas.microsoft.com/office/drawing/2014/main" id="{2B342521-BA29-C9F4-03F7-10A79ADD5812}"/>
              </a:ext>
            </a:extLst>
          </p:cNvPr>
          <p:cNvPicPr/>
          <p:nvPr/>
        </p:nvPicPr>
        <p:blipFill>
          <a:blip r:embed="rId2" cstate="print"/>
          <a:stretch>
            <a:fillRect/>
          </a:stretch>
        </p:blipFill>
        <p:spPr>
          <a:xfrm>
            <a:off x="11234057" y="0"/>
            <a:ext cx="957943" cy="692331"/>
          </a:xfrm>
          <a:prstGeom prst="rect">
            <a:avLst/>
          </a:prstGeom>
          <a:noFill/>
        </p:spPr>
      </p:pic>
      <p:pic>
        <p:nvPicPr>
          <p:cNvPr id="5" name="Picture 4">
            <a:extLst>
              <a:ext uri="{FF2B5EF4-FFF2-40B4-BE49-F238E27FC236}">
                <a16:creationId xmlns:a16="http://schemas.microsoft.com/office/drawing/2014/main" id="{ABFABD91-AA34-3F35-FD9C-9DD85566ED7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1162050" cy="990600"/>
          </a:xfrm>
          <a:prstGeom prst="rect">
            <a:avLst/>
          </a:prstGeom>
        </p:spPr>
      </p:pic>
      <p:pic>
        <p:nvPicPr>
          <p:cNvPr id="7" name="Picture 6">
            <a:extLst>
              <a:ext uri="{FF2B5EF4-FFF2-40B4-BE49-F238E27FC236}">
                <a16:creationId xmlns:a16="http://schemas.microsoft.com/office/drawing/2014/main" id="{9A1188E6-C6B9-85B3-D5F9-381DDD20FABD}"/>
              </a:ext>
            </a:extLst>
          </p:cNvPr>
          <p:cNvPicPr>
            <a:picLocks noChangeAspect="1"/>
          </p:cNvPicPr>
          <p:nvPr/>
        </p:nvPicPr>
        <p:blipFill>
          <a:blip r:embed="rId4"/>
          <a:stretch>
            <a:fillRect/>
          </a:stretch>
        </p:blipFill>
        <p:spPr>
          <a:xfrm>
            <a:off x="3721524" y="3025327"/>
            <a:ext cx="1838325" cy="1657350"/>
          </a:xfrm>
          <a:prstGeom prst="rect">
            <a:avLst/>
          </a:prstGeom>
        </p:spPr>
      </p:pic>
    </p:spTree>
    <p:extLst>
      <p:ext uri="{BB962C8B-B14F-4D97-AF65-F5344CB8AC3E}">
        <p14:creationId xmlns:p14="http://schemas.microsoft.com/office/powerpoint/2010/main" val="15110226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C68FCA8-5248-5F8E-F1C2-29020EC6F17A}"/>
              </a:ext>
            </a:extLst>
          </p:cNvPr>
          <p:cNvSpPr>
            <a:spLocks noGrp="1"/>
          </p:cNvSpPr>
          <p:nvPr>
            <p:ph idx="1"/>
          </p:nvPr>
        </p:nvSpPr>
        <p:spPr>
          <a:xfrm>
            <a:off x="1996784" y="1309352"/>
            <a:ext cx="8915400" cy="4614930"/>
          </a:xfrm>
        </p:spPr>
        <p:txBody>
          <a:bodyPr>
            <a:normAutofit fontScale="92500" lnSpcReduction="10000"/>
          </a:bodyPr>
          <a:lstStyle/>
          <a:p>
            <a:pPr algn="just">
              <a:lnSpc>
                <a:spcPct val="150000"/>
              </a:lnSpc>
            </a:pPr>
            <a:r>
              <a:rPr lang="en-US" b="0" i="0" dirty="0">
                <a:solidFill>
                  <a:srgbClr val="610B4B"/>
                </a:solidFill>
                <a:effectLst/>
                <a:latin typeface="Cambria" panose="02040503050406030204" pitchFamily="18" charset="0"/>
                <a:ea typeface="Cambria" panose="02040503050406030204" pitchFamily="18" charset="0"/>
              </a:rPr>
              <a:t>Situation:</a:t>
            </a:r>
          </a:p>
          <a:p>
            <a:pPr algn="just">
              <a:lnSpc>
                <a:spcPct val="150000"/>
              </a:lnSpc>
            </a:pPr>
            <a:r>
              <a:rPr lang="en-US" b="0" i="0" dirty="0">
                <a:solidFill>
                  <a:srgbClr val="333333"/>
                </a:solidFill>
                <a:effectLst/>
                <a:latin typeface="Cambria" panose="02040503050406030204" pitchFamily="18" charset="0"/>
                <a:ea typeface="Cambria" panose="02040503050406030204" pitchFamily="18" charset="0"/>
              </a:rPr>
              <a:t>The character in column 1 should be either A or B and in the column 2 should be a digit. If both columns contain appropriate values then update is made. If the input of column 1 is incorrect, i.e. neither A nor B, then message X will be displayed. If the input in column 2 is incorrect, i.e. input is not a digit, then message Y will be displayed.</a:t>
            </a:r>
          </a:p>
          <a:p>
            <a:pPr algn="just">
              <a:lnSpc>
                <a:spcPct val="150000"/>
              </a:lnSpc>
              <a:buFont typeface="Arial" panose="020B0604020202020204" pitchFamily="34" charset="0"/>
              <a:buChar char="•"/>
            </a:pPr>
            <a:r>
              <a:rPr lang="en-US" b="0" i="0" dirty="0">
                <a:solidFill>
                  <a:srgbClr val="000000"/>
                </a:solidFill>
                <a:effectLst/>
                <a:latin typeface="Cambria" panose="02040503050406030204" pitchFamily="18" charset="0"/>
                <a:ea typeface="Cambria" panose="02040503050406030204" pitchFamily="18" charset="0"/>
              </a:rPr>
              <a:t>A file must be updated, if the character in the first column is either "A" or "B" and in the second column it should be a digit.</a:t>
            </a:r>
          </a:p>
          <a:p>
            <a:pPr algn="just">
              <a:lnSpc>
                <a:spcPct val="150000"/>
              </a:lnSpc>
              <a:buFont typeface="Arial" panose="020B0604020202020204" pitchFamily="34" charset="0"/>
              <a:buChar char="•"/>
            </a:pPr>
            <a:r>
              <a:rPr lang="en-US" b="0" i="0" dirty="0">
                <a:solidFill>
                  <a:srgbClr val="000000"/>
                </a:solidFill>
                <a:effectLst/>
                <a:latin typeface="Cambria" panose="02040503050406030204" pitchFamily="18" charset="0"/>
                <a:ea typeface="Cambria" panose="02040503050406030204" pitchFamily="18" charset="0"/>
              </a:rPr>
              <a:t>If the value in the first column is incorrect (the character is neither A nor B) then massage X will be displayed.</a:t>
            </a:r>
          </a:p>
          <a:p>
            <a:pPr algn="just">
              <a:lnSpc>
                <a:spcPct val="150000"/>
              </a:lnSpc>
              <a:buFont typeface="Arial" panose="020B0604020202020204" pitchFamily="34" charset="0"/>
              <a:buChar char="•"/>
            </a:pPr>
            <a:r>
              <a:rPr lang="en-US" b="0" i="0" dirty="0">
                <a:solidFill>
                  <a:srgbClr val="000000"/>
                </a:solidFill>
                <a:effectLst/>
                <a:latin typeface="Cambria" panose="02040503050406030204" pitchFamily="18" charset="0"/>
                <a:ea typeface="Cambria" panose="02040503050406030204" pitchFamily="18" charset="0"/>
              </a:rPr>
              <a:t>If the value in the second column is incorrect (the character is not a digit) then massage Y will be displayed.</a:t>
            </a:r>
          </a:p>
          <a:p>
            <a:endParaRPr lang="en-IN" dirty="0"/>
          </a:p>
        </p:txBody>
      </p:sp>
      <p:pic>
        <p:nvPicPr>
          <p:cNvPr id="4" name="Picture 3" title="Image">
            <a:extLst>
              <a:ext uri="{FF2B5EF4-FFF2-40B4-BE49-F238E27FC236}">
                <a16:creationId xmlns:a16="http://schemas.microsoft.com/office/drawing/2014/main" id="{2B342521-BA29-C9F4-03F7-10A79ADD5812}"/>
              </a:ext>
            </a:extLst>
          </p:cNvPr>
          <p:cNvPicPr/>
          <p:nvPr/>
        </p:nvPicPr>
        <p:blipFill>
          <a:blip r:embed="rId2" cstate="print"/>
          <a:stretch>
            <a:fillRect/>
          </a:stretch>
        </p:blipFill>
        <p:spPr>
          <a:xfrm>
            <a:off x="11234057" y="0"/>
            <a:ext cx="957943" cy="692331"/>
          </a:xfrm>
          <a:prstGeom prst="rect">
            <a:avLst/>
          </a:prstGeom>
          <a:noFill/>
        </p:spPr>
      </p:pic>
      <p:pic>
        <p:nvPicPr>
          <p:cNvPr id="5" name="Picture 4">
            <a:extLst>
              <a:ext uri="{FF2B5EF4-FFF2-40B4-BE49-F238E27FC236}">
                <a16:creationId xmlns:a16="http://schemas.microsoft.com/office/drawing/2014/main" id="{ABFABD91-AA34-3F35-FD9C-9DD85566ED7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1162050" cy="990600"/>
          </a:xfrm>
          <a:prstGeom prst="rect">
            <a:avLst/>
          </a:prstGeom>
        </p:spPr>
      </p:pic>
    </p:spTree>
    <p:extLst>
      <p:ext uri="{BB962C8B-B14F-4D97-AF65-F5344CB8AC3E}">
        <p14:creationId xmlns:p14="http://schemas.microsoft.com/office/powerpoint/2010/main" val="40872739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5C2390D-2070-59F2-611B-08206AF41E02}"/>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792BFB1-393D-AB15-9FEB-0F601CAB59F3}"/>
              </a:ext>
            </a:extLst>
          </p:cNvPr>
          <p:cNvSpPr>
            <a:spLocks noGrp="1"/>
          </p:cNvSpPr>
          <p:nvPr>
            <p:ph idx="1"/>
          </p:nvPr>
        </p:nvSpPr>
        <p:spPr>
          <a:xfrm>
            <a:off x="1744084" y="1316182"/>
            <a:ext cx="8915400" cy="4622749"/>
          </a:xfrm>
        </p:spPr>
        <p:txBody>
          <a:bodyPr>
            <a:normAutofit fontScale="92500" lnSpcReduction="20000"/>
          </a:bodyPr>
          <a:lstStyle/>
          <a:p>
            <a:pPr algn="l">
              <a:lnSpc>
                <a:spcPct val="120000"/>
              </a:lnSpc>
            </a:pPr>
            <a:r>
              <a:rPr lang="en-US" sz="1900" i="0" dirty="0">
                <a:solidFill>
                  <a:srgbClr val="000000"/>
                </a:solidFill>
                <a:effectLst/>
                <a:latin typeface="Cambria" panose="02040503050406030204" pitchFamily="18" charset="0"/>
                <a:ea typeface="Cambria" panose="02040503050406030204" pitchFamily="18" charset="0"/>
              </a:rPr>
              <a:t>Assumptions: They are using a supported device or browser to log in.</a:t>
            </a:r>
          </a:p>
          <a:p>
            <a:pPr algn="l">
              <a:lnSpc>
                <a:spcPct val="120000"/>
              </a:lnSpc>
            </a:pPr>
            <a:r>
              <a:rPr lang="en-US" sz="1900" i="0" dirty="0">
                <a:solidFill>
                  <a:srgbClr val="000000"/>
                </a:solidFill>
                <a:effectLst/>
                <a:latin typeface="Cambria" panose="02040503050406030204" pitchFamily="18" charset="0"/>
                <a:ea typeface="Cambria" panose="02040503050406030204" pitchFamily="18" charset="0"/>
              </a:rPr>
              <a:t>Test Steps:</a:t>
            </a:r>
          </a:p>
          <a:p>
            <a:pPr algn="l">
              <a:lnSpc>
                <a:spcPct val="120000"/>
              </a:lnSpc>
              <a:buFont typeface="+mj-lt"/>
              <a:buAutoNum type="arabicPeriod"/>
            </a:pPr>
            <a:r>
              <a:rPr lang="en-US" sz="1900" i="0" dirty="0">
                <a:solidFill>
                  <a:srgbClr val="000000"/>
                </a:solidFill>
                <a:effectLst/>
                <a:latin typeface="Cambria" panose="02040503050406030204" pitchFamily="18" charset="0"/>
                <a:ea typeface="Cambria" panose="02040503050406030204" pitchFamily="18" charset="0"/>
              </a:rPr>
              <a:t>Open the app/website.</a:t>
            </a:r>
          </a:p>
          <a:p>
            <a:pPr algn="l">
              <a:lnSpc>
                <a:spcPct val="170000"/>
              </a:lnSpc>
              <a:buFont typeface="+mj-lt"/>
              <a:buAutoNum type="arabicPeriod"/>
            </a:pPr>
            <a:r>
              <a:rPr lang="en-US" sz="1900" i="0" dirty="0">
                <a:solidFill>
                  <a:srgbClr val="000000"/>
                </a:solidFill>
                <a:effectLst/>
                <a:latin typeface="Cambria" panose="02040503050406030204" pitchFamily="18" charset="0"/>
                <a:ea typeface="Cambria" panose="02040503050406030204" pitchFamily="18" charset="0"/>
              </a:rPr>
              <a:t>Go to 1 product</a:t>
            </a:r>
          </a:p>
          <a:p>
            <a:pPr algn="l">
              <a:lnSpc>
                <a:spcPct val="120000"/>
              </a:lnSpc>
              <a:buFont typeface="+mj-lt"/>
              <a:buAutoNum type="arabicPeriod"/>
            </a:pPr>
            <a:r>
              <a:rPr lang="en-US" sz="1900" i="0" dirty="0">
                <a:solidFill>
                  <a:srgbClr val="000000"/>
                </a:solidFill>
                <a:effectLst/>
                <a:latin typeface="Cambria" panose="02040503050406030204" pitchFamily="18" charset="0"/>
                <a:ea typeface="Cambria" panose="02040503050406030204" pitchFamily="18" charset="0"/>
              </a:rPr>
              <a:t>Add the product to the cart.</a:t>
            </a:r>
          </a:p>
          <a:p>
            <a:pPr algn="l">
              <a:lnSpc>
                <a:spcPct val="120000"/>
              </a:lnSpc>
              <a:buFont typeface="+mj-lt"/>
              <a:buAutoNum type="arabicPeriod"/>
            </a:pPr>
            <a:r>
              <a:rPr lang="en-US" sz="1900" i="0" dirty="0">
                <a:solidFill>
                  <a:srgbClr val="000000"/>
                </a:solidFill>
                <a:effectLst/>
                <a:latin typeface="Cambria" panose="02040503050406030204" pitchFamily="18" charset="0"/>
                <a:ea typeface="Cambria" panose="02040503050406030204" pitchFamily="18" charset="0"/>
              </a:rPr>
              <a:t>Check out the item in the cart.</a:t>
            </a:r>
          </a:p>
          <a:p>
            <a:pPr algn="l">
              <a:lnSpc>
                <a:spcPct val="120000"/>
              </a:lnSpc>
              <a:buFont typeface="+mj-lt"/>
              <a:buAutoNum type="arabicPeriod"/>
            </a:pPr>
            <a:r>
              <a:rPr lang="en-US" sz="1900" i="0" dirty="0">
                <a:solidFill>
                  <a:srgbClr val="000000"/>
                </a:solidFill>
                <a:effectLst/>
                <a:latin typeface="Cambria" panose="02040503050406030204" pitchFamily="18" charset="0"/>
                <a:ea typeface="Cambria" panose="02040503050406030204" pitchFamily="18" charset="0"/>
              </a:rPr>
              <a:t>Add address information for delivery</a:t>
            </a:r>
          </a:p>
          <a:p>
            <a:pPr algn="l">
              <a:lnSpc>
                <a:spcPct val="120000"/>
              </a:lnSpc>
              <a:buFont typeface="+mj-lt"/>
              <a:buAutoNum type="arabicPeriod"/>
            </a:pPr>
            <a:r>
              <a:rPr lang="en-US" sz="1900" i="0" dirty="0">
                <a:solidFill>
                  <a:srgbClr val="000000"/>
                </a:solidFill>
                <a:effectLst/>
                <a:latin typeface="Cambria" panose="02040503050406030204" pitchFamily="18" charset="0"/>
                <a:ea typeface="Cambria" panose="02040503050406030204" pitchFamily="18" charset="0"/>
              </a:rPr>
              <a:t>Add payment information</a:t>
            </a:r>
          </a:p>
          <a:p>
            <a:pPr algn="l">
              <a:lnSpc>
                <a:spcPct val="120000"/>
              </a:lnSpc>
              <a:buFont typeface="+mj-lt"/>
              <a:buAutoNum type="arabicPeriod"/>
            </a:pPr>
            <a:r>
              <a:rPr lang="en-US" sz="1900" i="0" dirty="0">
                <a:solidFill>
                  <a:srgbClr val="000000"/>
                </a:solidFill>
                <a:effectLst/>
                <a:latin typeface="Cambria" panose="02040503050406030204" pitchFamily="18" charset="0"/>
                <a:ea typeface="Cambria" panose="02040503050406030204" pitchFamily="18" charset="0"/>
              </a:rPr>
              <a:t>Complete the checkout process.</a:t>
            </a:r>
          </a:p>
          <a:p>
            <a:pPr algn="l">
              <a:lnSpc>
                <a:spcPct val="120000"/>
              </a:lnSpc>
            </a:pPr>
            <a:r>
              <a:rPr lang="en-US" sz="1900" i="0" dirty="0">
                <a:solidFill>
                  <a:srgbClr val="000000"/>
                </a:solidFill>
                <a:effectLst/>
                <a:latin typeface="Cambria" panose="02040503050406030204" pitchFamily="18" charset="0"/>
                <a:ea typeface="Cambria" panose="02040503050406030204" pitchFamily="18" charset="0"/>
              </a:rPr>
              <a:t>Expected Result: The checkout process should be complete, and the user should receive confirmation</a:t>
            </a:r>
            <a:r>
              <a:rPr lang="en-US" sz="1900" b="1" i="0" dirty="0">
                <a:solidFill>
                  <a:srgbClr val="000000"/>
                </a:solidFill>
                <a:effectLst/>
                <a:latin typeface="Cambria" panose="02040503050406030204" pitchFamily="18" charset="0"/>
                <a:ea typeface="Cambria" panose="02040503050406030204" pitchFamily="18" charset="0"/>
              </a:rPr>
              <a:t>.</a:t>
            </a:r>
          </a:p>
          <a:p>
            <a:endParaRPr lang="en-IN" dirty="0"/>
          </a:p>
        </p:txBody>
      </p:sp>
      <p:pic>
        <p:nvPicPr>
          <p:cNvPr id="4" name="Picture 3">
            <a:extLst>
              <a:ext uri="{FF2B5EF4-FFF2-40B4-BE49-F238E27FC236}">
                <a16:creationId xmlns:a16="http://schemas.microsoft.com/office/drawing/2014/main" id="{7C75B490-7EFE-6CAC-7692-3C6466EFD50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162050" cy="990600"/>
          </a:xfrm>
          <a:prstGeom prst="rect">
            <a:avLst/>
          </a:prstGeom>
        </p:spPr>
      </p:pic>
      <p:pic>
        <p:nvPicPr>
          <p:cNvPr id="5" name="Picture 4" title="Image">
            <a:extLst>
              <a:ext uri="{FF2B5EF4-FFF2-40B4-BE49-F238E27FC236}">
                <a16:creationId xmlns:a16="http://schemas.microsoft.com/office/drawing/2014/main" id="{3E31D419-438C-2C0B-20A9-1B4C3CC95B77}"/>
              </a:ext>
            </a:extLst>
          </p:cNvPr>
          <p:cNvPicPr/>
          <p:nvPr/>
        </p:nvPicPr>
        <p:blipFill>
          <a:blip r:embed="rId3" cstate="print"/>
          <a:stretch>
            <a:fillRect/>
          </a:stretch>
        </p:blipFill>
        <p:spPr>
          <a:xfrm>
            <a:off x="11234057" y="0"/>
            <a:ext cx="957943" cy="692331"/>
          </a:xfrm>
          <a:prstGeom prst="rect">
            <a:avLst/>
          </a:prstGeom>
          <a:noFill/>
        </p:spPr>
      </p:pic>
    </p:spTree>
    <p:extLst>
      <p:ext uri="{BB962C8B-B14F-4D97-AF65-F5344CB8AC3E}">
        <p14:creationId xmlns:p14="http://schemas.microsoft.com/office/powerpoint/2010/main" val="420567608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Content Placeholder 6">
            <a:extLst>
              <a:ext uri="{FF2B5EF4-FFF2-40B4-BE49-F238E27FC236}">
                <a16:creationId xmlns:a16="http://schemas.microsoft.com/office/drawing/2014/main" id="{24765CEE-47DC-D91F-B6D1-3AF843BC5A32}"/>
              </a:ext>
            </a:extLst>
          </p:cNvPr>
          <p:cNvPicPr>
            <a:picLocks noGrp="1" noChangeAspect="1"/>
          </p:cNvPicPr>
          <p:nvPr>
            <p:ph idx="1"/>
          </p:nvPr>
        </p:nvPicPr>
        <p:blipFill>
          <a:blip r:embed="rId2"/>
          <a:stretch>
            <a:fillRect/>
          </a:stretch>
        </p:blipFill>
        <p:spPr>
          <a:xfrm>
            <a:off x="2125014" y="2384424"/>
            <a:ext cx="8641723" cy="2638337"/>
          </a:xfrm>
        </p:spPr>
      </p:pic>
      <p:pic>
        <p:nvPicPr>
          <p:cNvPr id="4" name="Picture 3" title="Image">
            <a:extLst>
              <a:ext uri="{FF2B5EF4-FFF2-40B4-BE49-F238E27FC236}">
                <a16:creationId xmlns:a16="http://schemas.microsoft.com/office/drawing/2014/main" id="{2B342521-BA29-C9F4-03F7-10A79ADD5812}"/>
              </a:ext>
            </a:extLst>
          </p:cNvPr>
          <p:cNvPicPr/>
          <p:nvPr/>
        </p:nvPicPr>
        <p:blipFill>
          <a:blip r:embed="rId3" cstate="print"/>
          <a:stretch>
            <a:fillRect/>
          </a:stretch>
        </p:blipFill>
        <p:spPr>
          <a:xfrm>
            <a:off x="11234057" y="0"/>
            <a:ext cx="957943" cy="692331"/>
          </a:xfrm>
          <a:prstGeom prst="rect">
            <a:avLst/>
          </a:prstGeom>
          <a:noFill/>
        </p:spPr>
      </p:pic>
      <p:pic>
        <p:nvPicPr>
          <p:cNvPr id="5" name="Picture 4">
            <a:extLst>
              <a:ext uri="{FF2B5EF4-FFF2-40B4-BE49-F238E27FC236}">
                <a16:creationId xmlns:a16="http://schemas.microsoft.com/office/drawing/2014/main" id="{ABFABD91-AA34-3F35-FD9C-9DD85566ED73}"/>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0" y="0"/>
            <a:ext cx="1162050" cy="990600"/>
          </a:xfrm>
          <a:prstGeom prst="rect">
            <a:avLst/>
          </a:prstGeom>
        </p:spPr>
      </p:pic>
    </p:spTree>
    <p:extLst>
      <p:ext uri="{BB962C8B-B14F-4D97-AF65-F5344CB8AC3E}">
        <p14:creationId xmlns:p14="http://schemas.microsoft.com/office/powerpoint/2010/main" val="270370515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C68FCA8-5248-5F8E-F1C2-29020EC6F17A}"/>
              </a:ext>
            </a:extLst>
          </p:cNvPr>
          <p:cNvSpPr>
            <a:spLocks noGrp="1"/>
          </p:cNvSpPr>
          <p:nvPr>
            <p:ph idx="1"/>
          </p:nvPr>
        </p:nvSpPr>
        <p:spPr>
          <a:xfrm>
            <a:off x="1880874" y="1412382"/>
            <a:ext cx="8915400" cy="4048259"/>
          </a:xfrm>
        </p:spPr>
        <p:txBody>
          <a:bodyPr>
            <a:normAutofit/>
          </a:bodyPr>
          <a:lstStyle/>
          <a:p>
            <a:pPr algn="just"/>
            <a:r>
              <a:rPr lang="en-US" b="0" i="0" dirty="0">
                <a:solidFill>
                  <a:srgbClr val="333333"/>
                </a:solidFill>
                <a:effectLst/>
                <a:latin typeface="inter-regular"/>
              </a:rPr>
              <a:t>Now, we are going to make a Cause-Effect graph for the above situation:</a:t>
            </a:r>
          </a:p>
          <a:p>
            <a:pPr algn="just"/>
            <a:r>
              <a:rPr lang="en-US" b="1" i="0" dirty="0">
                <a:solidFill>
                  <a:srgbClr val="333333"/>
                </a:solidFill>
                <a:effectLst/>
                <a:latin typeface="inter-bold"/>
              </a:rPr>
              <a:t>Causes are:</a:t>
            </a:r>
            <a:endParaRPr lang="en-US" b="0" i="0" dirty="0">
              <a:solidFill>
                <a:srgbClr val="333333"/>
              </a:solidFill>
              <a:effectLst/>
              <a:latin typeface="inter-regular"/>
            </a:endParaRPr>
          </a:p>
          <a:p>
            <a:pPr algn="just">
              <a:buFont typeface="Arial" panose="020B0604020202020204" pitchFamily="34" charset="0"/>
              <a:buChar char="•"/>
            </a:pPr>
            <a:r>
              <a:rPr lang="en-US" b="0" i="0" dirty="0">
                <a:solidFill>
                  <a:srgbClr val="000000"/>
                </a:solidFill>
                <a:effectLst/>
                <a:latin typeface="inter-regular"/>
              </a:rPr>
              <a:t>C1 - Character in column 1 is A</a:t>
            </a:r>
          </a:p>
          <a:p>
            <a:pPr algn="just">
              <a:buFont typeface="Arial" panose="020B0604020202020204" pitchFamily="34" charset="0"/>
              <a:buChar char="•"/>
            </a:pPr>
            <a:r>
              <a:rPr lang="en-US" b="0" i="0" dirty="0">
                <a:solidFill>
                  <a:srgbClr val="000000"/>
                </a:solidFill>
                <a:effectLst/>
                <a:latin typeface="inter-regular"/>
              </a:rPr>
              <a:t>C2 - Character in column 1 is B</a:t>
            </a:r>
          </a:p>
          <a:p>
            <a:pPr algn="just">
              <a:buFont typeface="Arial" panose="020B0604020202020204" pitchFamily="34" charset="0"/>
              <a:buChar char="•"/>
            </a:pPr>
            <a:r>
              <a:rPr lang="en-US" b="0" i="0" dirty="0">
                <a:solidFill>
                  <a:srgbClr val="000000"/>
                </a:solidFill>
                <a:effectLst/>
                <a:latin typeface="inter-regular"/>
              </a:rPr>
              <a:t>C3 - Character in column 2 is digit!</a:t>
            </a:r>
          </a:p>
          <a:p>
            <a:pPr algn="just"/>
            <a:r>
              <a:rPr lang="en-US" b="1" i="0" dirty="0">
                <a:solidFill>
                  <a:srgbClr val="333333"/>
                </a:solidFill>
                <a:effectLst/>
                <a:latin typeface="inter-bold"/>
              </a:rPr>
              <a:t>Effects:</a:t>
            </a:r>
            <a:endParaRPr lang="en-US" b="0" i="0" dirty="0">
              <a:solidFill>
                <a:srgbClr val="333333"/>
              </a:solidFill>
              <a:effectLst/>
              <a:latin typeface="inter-regular"/>
            </a:endParaRPr>
          </a:p>
          <a:p>
            <a:pPr algn="just">
              <a:buFont typeface="Arial" panose="020B0604020202020204" pitchFamily="34" charset="0"/>
              <a:buChar char="•"/>
            </a:pPr>
            <a:r>
              <a:rPr lang="en-US" b="0" i="0" dirty="0">
                <a:solidFill>
                  <a:srgbClr val="000000"/>
                </a:solidFill>
                <a:effectLst/>
                <a:latin typeface="inter-regular"/>
              </a:rPr>
              <a:t>E1 - Update made (C1 OR C2) AND C3</a:t>
            </a:r>
          </a:p>
          <a:p>
            <a:pPr algn="just">
              <a:buFont typeface="Arial" panose="020B0604020202020204" pitchFamily="34" charset="0"/>
              <a:buChar char="•"/>
            </a:pPr>
            <a:r>
              <a:rPr lang="en-US" b="0" i="0" dirty="0">
                <a:solidFill>
                  <a:srgbClr val="000000"/>
                </a:solidFill>
                <a:effectLst/>
                <a:latin typeface="inter-regular"/>
              </a:rPr>
              <a:t>E2 - Displays Massage X (NOT C1 AND NOT C2)</a:t>
            </a:r>
          </a:p>
          <a:p>
            <a:pPr algn="just">
              <a:buFont typeface="Arial" panose="020B0604020202020204" pitchFamily="34" charset="0"/>
              <a:buChar char="•"/>
            </a:pPr>
            <a:r>
              <a:rPr lang="en-US" b="0" i="0" dirty="0">
                <a:solidFill>
                  <a:srgbClr val="000000"/>
                </a:solidFill>
                <a:effectLst/>
                <a:latin typeface="inter-regular"/>
              </a:rPr>
              <a:t>E3 - Displays Massage Y (NOT C3)</a:t>
            </a:r>
          </a:p>
          <a:p>
            <a:pPr algn="just"/>
            <a:r>
              <a:rPr lang="en-US" b="0" i="0" dirty="0">
                <a:solidFill>
                  <a:srgbClr val="333333"/>
                </a:solidFill>
                <a:effectLst/>
                <a:latin typeface="inter-regular"/>
              </a:rPr>
              <a:t>Where AND, OR, NOT are the logical gates.</a:t>
            </a:r>
          </a:p>
          <a:p>
            <a:endParaRPr lang="en-IN" dirty="0"/>
          </a:p>
        </p:txBody>
      </p:sp>
      <p:pic>
        <p:nvPicPr>
          <p:cNvPr id="4" name="Picture 3" title="Image">
            <a:extLst>
              <a:ext uri="{FF2B5EF4-FFF2-40B4-BE49-F238E27FC236}">
                <a16:creationId xmlns:a16="http://schemas.microsoft.com/office/drawing/2014/main" id="{2B342521-BA29-C9F4-03F7-10A79ADD5812}"/>
              </a:ext>
            </a:extLst>
          </p:cNvPr>
          <p:cNvPicPr/>
          <p:nvPr/>
        </p:nvPicPr>
        <p:blipFill>
          <a:blip r:embed="rId2" cstate="print"/>
          <a:stretch>
            <a:fillRect/>
          </a:stretch>
        </p:blipFill>
        <p:spPr>
          <a:xfrm>
            <a:off x="11234057" y="0"/>
            <a:ext cx="957943" cy="692331"/>
          </a:xfrm>
          <a:prstGeom prst="rect">
            <a:avLst/>
          </a:prstGeom>
          <a:noFill/>
        </p:spPr>
      </p:pic>
      <p:pic>
        <p:nvPicPr>
          <p:cNvPr id="5" name="Picture 4">
            <a:extLst>
              <a:ext uri="{FF2B5EF4-FFF2-40B4-BE49-F238E27FC236}">
                <a16:creationId xmlns:a16="http://schemas.microsoft.com/office/drawing/2014/main" id="{ABFABD91-AA34-3F35-FD9C-9DD85566ED7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1162050" cy="990600"/>
          </a:xfrm>
          <a:prstGeom prst="rect">
            <a:avLst/>
          </a:prstGeom>
        </p:spPr>
      </p:pic>
    </p:spTree>
    <p:extLst>
      <p:ext uri="{BB962C8B-B14F-4D97-AF65-F5344CB8AC3E}">
        <p14:creationId xmlns:p14="http://schemas.microsoft.com/office/powerpoint/2010/main" val="25254918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Content Placeholder 6">
            <a:extLst>
              <a:ext uri="{FF2B5EF4-FFF2-40B4-BE49-F238E27FC236}">
                <a16:creationId xmlns:a16="http://schemas.microsoft.com/office/drawing/2014/main" id="{B6E33B3E-D360-22EB-FB64-E7CF1D534BA2}"/>
              </a:ext>
            </a:extLst>
          </p:cNvPr>
          <p:cNvPicPr>
            <a:picLocks noGrp="1" noChangeAspect="1"/>
          </p:cNvPicPr>
          <p:nvPr>
            <p:ph idx="1"/>
          </p:nvPr>
        </p:nvPicPr>
        <p:blipFill>
          <a:blip r:embed="rId2"/>
          <a:stretch>
            <a:fillRect/>
          </a:stretch>
        </p:blipFill>
        <p:spPr>
          <a:xfrm>
            <a:off x="3296992" y="1529925"/>
            <a:ext cx="5885644" cy="3582988"/>
          </a:xfrm>
        </p:spPr>
      </p:pic>
      <p:pic>
        <p:nvPicPr>
          <p:cNvPr id="4" name="Picture 3" title="Image">
            <a:extLst>
              <a:ext uri="{FF2B5EF4-FFF2-40B4-BE49-F238E27FC236}">
                <a16:creationId xmlns:a16="http://schemas.microsoft.com/office/drawing/2014/main" id="{2B342521-BA29-C9F4-03F7-10A79ADD5812}"/>
              </a:ext>
            </a:extLst>
          </p:cNvPr>
          <p:cNvPicPr/>
          <p:nvPr/>
        </p:nvPicPr>
        <p:blipFill>
          <a:blip r:embed="rId3" cstate="print"/>
          <a:stretch>
            <a:fillRect/>
          </a:stretch>
        </p:blipFill>
        <p:spPr>
          <a:xfrm>
            <a:off x="11234057" y="0"/>
            <a:ext cx="957943" cy="692331"/>
          </a:xfrm>
          <a:prstGeom prst="rect">
            <a:avLst/>
          </a:prstGeom>
          <a:noFill/>
        </p:spPr>
      </p:pic>
      <p:pic>
        <p:nvPicPr>
          <p:cNvPr id="5" name="Picture 4">
            <a:extLst>
              <a:ext uri="{FF2B5EF4-FFF2-40B4-BE49-F238E27FC236}">
                <a16:creationId xmlns:a16="http://schemas.microsoft.com/office/drawing/2014/main" id="{ABFABD91-AA34-3F35-FD9C-9DD85566ED73}"/>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0" y="0"/>
            <a:ext cx="1162050" cy="990600"/>
          </a:xfrm>
          <a:prstGeom prst="rect">
            <a:avLst/>
          </a:prstGeom>
        </p:spPr>
      </p:pic>
    </p:spTree>
    <p:extLst>
      <p:ext uri="{BB962C8B-B14F-4D97-AF65-F5344CB8AC3E}">
        <p14:creationId xmlns:p14="http://schemas.microsoft.com/office/powerpoint/2010/main" val="326843882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C68FCA8-5248-5F8E-F1C2-29020EC6F17A}"/>
              </a:ext>
            </a:extLst>
          </p:cNvPr>
          <p:cNvSpPr>
            <a:spLocks noGrp="1"/>
          </p:cNvSpPr>
          <p:nvPr>
            <p:ph idx="1"/>
          </p:nvPr>
        </p:nvSpPr>
        <p:spPr>
          <a:xfrm>
            <a:off x="2125573" y="1244957"/>
            <a:ext cx="8915400" cy="4499020"/>
          </a:xfrm>
        </p:spPr>
        <p:txBody>
          <a:bodyPr>
            <a:normAutofit lnSpcReduction="10000"/>
          </a:bodyPr>
          <a:lstStyle/>
          <a:p>
            <a:pPr>
              <a:lnSpc>
                <a:spcPct val="150000"/>
              </a:lnSpc>
            </a:pPr>
            <a:r>
              <a:rPr lang="en-US" dirty="0">
                <a:latin typeface="Cambria" panose="02040503050406030204" pitchFamily="18" charset="0"/>
                <a:ea typeface="Cambria" panose="02040503050406030204" pitchFamily="18" charset="0"/>
              </a:rPr>
              <a:t>Effect E1- Update made- The logic for the existence of effect E1 is "(C1 OR C2) AND C3". For C1 OR C2, any one from C1 and C2 should be true. For logic AND C3 (Character in column 2 should be a digit), C3 must be true. In other words, for the existence of effect E1 (Update made) any one from C1 and C2 but the C3 must be true. We can see in graph cause C1 and C2 are connected through OR logic and effect E1 is connected with AND logic.</a:t>
            </a:r>
          </a:p>
          <a:p>
            <a:pPr>
              <a:lnSpc>
                <a:spcPct val="150000"/>
              </a:lnSpc>
            </a:pPr>
            <a:r>
              <a:rPr lang="en-US" b="1" i="0" dirty="0">
                <a:solidFill>
                  <a:srgbClr val="333333"/>
                </a:solidFill>
                <a:effectLst/>
                <a:latin typeface="Cambria" panose="02040503050406030204" pitchFamily="18" charset="0"/>
                <a:ea typeface="Cambria" panose="02040503050406030204" pitchFamily="18" charset="0"/>
              </a:rPr>
              <a:t>Effect E2 - Displays Massage X -</a:t>
            </a:r>
            <a:r>
              <a:rPr lang="en-US" b="0" i="0" dirty="0">
                <a:solidFill>
                  <a:srgbClr val="333333"/>
                </a:solidFill>
                <a:effectLst/>
                <a:latin typeface="Cambria" panose="02040503050406030204" pitchFamily="18" charset="0"/>
                <a:ea typeface="Cambria" panose="02040503050406030204" pitchFamily="18" charset="0"/>
              </a:rPr>
              <a:t> The logic for the existence of effect E2 is "</a:t>
            </a:r>
            <a:r>
              <a:rPr lang="en-US" b="1" i="0" dirty="0">
                <a:solidFill>
                  <a:srgbClr val="333333"/>
                </a:solidFill>
                <a:effectLst/>
                <a:latin typeface="Cambria" panose="02040503050406030204" pitchFamily="18" charset="0"/>
                <a:ea typeface="Cambria" panose="02040503050406030204" pitchFamily="18" charset="0"/>
              </a:rPr>
              <a:t>NOT C1 AND NOT C2</a:t>
            </a:r>
            <a:r>
              <a:rPr lang="en-US" b="0" i="0" dirty="0">
                <a:solidFill>
                  <a:srgbClr val="333333"/>
                </a:solidFill>
                <a:effectLst/>
                <a:latin typeface="Cambria" panose="02040503050406030204" pitchFamily="18" charset="0"/>
                <a:ea typeface="Cambria" panose="02040503050406030204" pitchFamily="18" charset="0"/>
              </a:rPr>
              <a:t>" that means both C1 (Character in column 1 should be A) and C2 (Character in column 1 should be B) should be false. In other words, for the existence of effect E2 the character in column 1 should not be either A or B. We can see in the graph, </a:t>
            </a:r>
            <a:r>
              <a:rPr lang="en-US" b="1" i="0" dirty="0">
                <a:solidFill>
                  <a:srgbClr val="333333"/>
                </a:solidFill>
                <a:effectLst/>
                <a:latin typeface="Cambria" panose="02040503050406030204" pitchFamily="18" charset="0"/>
                <a:ea typeface="Cambria" panose="02040503050406030204" pitchFamily="18" charset="0"/>
              </a:rPr>
              <a:t>C1 OR C2</a:t>
            </a:r>
            <a:r>
              <a:rPr lang="en-US" b="0" i="0" dirty="0">
                <a:solidFill>
                  <a:srgbClr val="333333"/>
                </a:solidFill>
                <a:effectLst/>
                <a:latin typeface="Cambria" panose="02040503050406030204" pitchFamily="18" charset="0"/>
                <a:ea typeface="Cambria" panose="02040503050406030204" pitchFamily="18" charset="0"/>
              </a:rPr>
              <a:t> is connected through NOT logic with effect E2</a:t>
            </a:r>
            <a:r>
              <a:rPr lang="en-US" b="0" i="0" dirty="0">
                <a:solidFill>
                  <a:srgbClr val="333333"/>
                </a:solidFill>
                <a:effectLst/>
                <a:latin typeface="inter-regular"/>
              </a:rPr>
              <a:t>.</a:t>
            </a:r>
            <a:endParaRPr lang="en-IN" dirty="0"/>
          </a:p>
        </p:txBody>
      </p:sp>
      <p:pic>
        <p:nvPicPr>
          <p:cNvPr id="4" name="Picture 3" title="Image">
            <a:extLst>
              <a:ext uri="{FF2B5EF4-FFF2-40B4-BE49-F238E27FC236}">
                <a16:creationId xmlns:a16="http://schemas.microsoft.com/office/drawing/2014/main" id="{2B342521-BA29-C9F4-03F7-10A79ADD5812}"/>
              </a:ext>
            </a:extLst>
          </p:cNvPr>
          <p:cNvPicPr/>
          <p:nvPr/>
        </p:nvPicPr>
        <p:blipFill>
          <a:blip r:embed="rId2" cstate="print"/>
          <a:stretch>
            <a:fillRect/>
          </a:stretch>
        </p:blipFill>
        <p:spPr>
          <a:xfrm>
            <a:off x="11234057" y="0"/>
            <a:ext cx="957943" cy="692331"/>
          </a:xfrm>
          <a:prstGeom prst="rect">
            <a:avLst/>
          </a:prstGeom>
          <a:noFill/>
        </p:spPr>
      </p:pic>
      <p:pic>
        <p:nvPicPr>
          <p:cNvPr id="5" name="Picture 4">
            <a:extLst>
              <a:ext uri="{FF2B5EF4-FFF2-40B4-BE49-F238E27FC236}">
                <a16:creationId xmlns:a16="http://schemas.microsoft.com/office/drawing/2014/main" id="{ABFABD91-AA34-3F35-FD9C-9DD85566ED7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1162050" cy="990600"/>
          </a:xfrm>
          <a:prstGeom prst="rect">
            <a:avLst/>
          </a:prstGeom>
        </p:spPr>
      </p:pic>
    </p:spTree>
    <p:extLst>
      <p:ext uri="{BB962C8B-B14F-4D97-AF65-F5344CB8AC3E}">
        <p14:creationId xmlns:p14="http://schemas.microsoft.com/office/powerpoint/2010/main" val="4191467051"/>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C68FCA8-5248-5F8E-F1C2-29020EC6F17A}"/>
              </a:ext>
            </a:extLst>
          </p:cNvPr>
          <p:cNvSpPr>
            <a:spLocks noGrp="1"/>
          </p:cNvSpPr>
          <p:nvPr>
            <p:ph idx="1"/>
          </p:nvPr>
        </p:nvSpPr>
        <p:spPr>
          <a:xfrm>
            <a:off x="2048299" y="1412382"/>
            <a:ext cx="8915400" cy="4434625"/>
          </a:xfrm>
        </p:spPr>
        <p:txBody>
          <a:bodyPr>
            <a:normAutofit/>
          </a:bodyPr>
          <a:lstStyle/>
          <a:p>
            <a:pPr>
              <a:lnSpc>
                <a:spcPct val="150000"/>
              </a:lnSpc>
            </a:pPr>
            <a:r>
              <a:rPr lang="en-US" dirty="0">
                <a:latin typeface="Cambria" panose="02040503050406030204" pitchFamily="18" charset="0"/>
                <a:ea typeface="Cambria" panose="02040503050406030204" pitchFamily="18" charset="0"/>
              </a:rPr>
              <a:t>Effect E3 - Displays Massage Y- The logic for the existence of effect E3 is "NOT C3" that means cause C3 (Character in column 2 is a digit) should be false. In other words, for the existence of effect E3, the character in column 2 should not be a digit. We can see in the graph, C3 is connected through NOT logic with effect E3.</a:t>
            </a:r>
          </a:p>
          <a:p>
            <a:pPr>
              <a:lnSpc>
                <a:spcPct val="150000"/>
              </a:lnSpc>
            </a:pPr>
            <a:endParaRPr lang="en-US" dirty="0">
              <a:latin typeface="Cambria" panose="02040503050406030204" pitchFamily="18" charset="0"/>
              <a:ea typeface="Cambria" panose="02040503050406030204" pitchFamily="18" charset="0"/>
            </a:endParaRPr>
          </a:p>
          <a:p>
            <a:pPr>
              <a:lnSpc>
                <a:spcPct val="150000"/>
              </a:lnSpc>
            </a:pPr>
            <a:r>
              <a:rPr lang="en-US" dirty="0">
                <a:latin typeface="Cambria" panose="02040503050406030204" pitchFamily="18" charset="0"/>
                <a:ea typeface="Cambria" panose="02040503050406030204" pitchFamily="18" charset="0"/>
              </a:rPr>
              <a:t>So, it is the cause-effect graph for the given situation. A tester needs to convert causes and effects into logical statements and then design cause-effect graph. If function gives output (effect) according to the input (cause) so, it is considered as defect free, and if not doing so, then it is sent to the development team for the correction</a:t>
            </a:r>
            <a:r>
              <a:rPr lang="en-US" dirty="0"/>
              <a:t>.</a:t>
            </a:r>
            <a:endParaRPr lang="en-IN" dirty="0"/>
          </a:p>
        </p:txBody>
      </p:sp>
      <p:pic>
        <p:nvPicPr>
          <p:cNvPr id="4" name="Picture 3" title="Image">
            <a:extLst>
              <a:ext uri="{FF2B5EF4-FFF2-40B4-BE49-F238E27FC236}">
                <a16:creationId xmlns:a16="http://schemas.microsoft.com/office/drawing/2014/main" id="{2B342521-BA29-C9F4-03F7-10A79ADD5812}"/>
              </a:ext>
            </a:extLst>
          </p:cNvPr>
          <p:cNvPicPr/>
          <p:nvPr/>
        </p:nvPicPr>
        <p:blipFill>
          <a:blip r:embed="rId2" cstate="print"/>
          <a:stretch>
            <a:fillRect/>
          </a:stretch>
        </p:blipFill>
        <p:spPr>
          <a:xfrm>
            <a:off x="11234057" y="0"/>
            <a:ext cx="957943" cy="692331"/>
          </a:xfrm>
          <a:prstGeom prst="rect">
            <a:avLst/>
          </a:prstGeom>
          <a:noFill/>
        </p:spPr>
      </p:pic>
      <p:pic>
        <p:nvPicPr>
          <p:cNvPr id="5" name="Picture 4">
            <a:extLst>
              <a:ext uri="{FF2B5EF4-FFF2-40B4-BE49-F238E27FC236}">
                <a16:creationId xmlns:a16="http://schemas.microsoft.com/office/drawing/2014/main" id="{ABFABD91-AA34-3F35-FD9C-9DD85566ED7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1162050" cy="990600"/>
          </a:xfrm>
          <a:prstGeom prst="rect">
            <a:avLst/>
          </a:prstGeom>
        </p:spPr>
      </p:pic>
    </p:spTree>
    <p:extLst>
      <p:ext uri="{BB962C8B-B14F-4D97-AF65-F5344CB8AC3E}">
        <p14:creationId xmlns:p14="http://schemas.microsoft.com/office/powerpoint/2010/main" val="290731909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07CDD0-F9CE-F811-FB8B-3B1CA5CCA902}"/>
              </a:ext>
            </a:extLst>
          </p:cNvPr>
          <p:cNvSpPr>
            <a:spLocks noGrp="1"/>
          </p:cNvSpPr>
          <p:nvPr>
            <p:ph type="title"/>
          </p:nvPr>
        </p:nvSpPr>
        <p:spPr/>
        <p:txBody>
          <a:bodyPr/>
          <a:lstStyle/>
          <a:p>
            <a:r>
              <a:rPr lang="en-US" dirty="0"/>
              <a:t>Compatibility testing</a:t>
            </a:r>
            <a:endParaRPr lang="en-IN" dirty="0"/>
          </a:p>
        </p:txBody>
      </p:sp>
      <p:sp>
        <p:nvSpPr>
          <p:cNvPr id="3" name="Content Placeholder 2">
            <a:extLst>
              <a:ext uri="{FF2B5EF4-FFF2-40B4-BE49-F238E27FC236}">
                <a16:creationId xmlns:a16="http://schemas.microsoft.com/office/drawing/2014/main" id="{BC68FCA8-5248-5F8E-F1C2-29020EC6F17A}"/>
              </a:ext>
            </a:extLst>
          </p:cNvPr>
          <p:cNvSpPr>
            <a:spLocks noGrp="1"/>
          </p:cNvSpPr>
          <p:nvPr>
            <p:ph idx="1"/>
          </p:nvPr>
        </p:nvSpPr>
        <p:spPr>
          <a:xfrm>
            <a:off x="2318657" y="1728651"/>
            <a:ext cx="8915400" cy="4084320"/>
          </a:xfrm>
        </p:spPr>
        <p:txBody>
          <a:bodyPr>
            <a:normAutofit lnSpcReduction="10000"/>
          </a:bodyPr>
          <a:lstStyle/>
          <a:p>
            <a:pPr>
              <a:lnSpc>
                <a:spcPct val="150000"/>
              </a:lnSpc>
            </a:pPr>
            <a:r>
              <a:rPr lang="en-US" sz="2000" dirty="0">
                <a:latin typeface="Cambria" panose="02040503050406030204" pitchFamily="18" charset="0"/>
                <a:ea typeface="Cambria" panose="02040503050406030204" pitchFamily="18" charset="0"/>
              </a:rPr>
              <a:t>Compatibility testing is software testing which comes under the </a:t>
            </a:r>
            <a:r>
              <a:rPr lang="en-US" sz="2000" u="sng" dirty="0">
                <a:latin typeface="Cambria" panose="02040503050406030204" pitchFamily="18" charset="0"/>
                <a:ea typeface="Cambria" panose="02040503050406030204" pitchFamily="18" charset="0"/>
                <a:hlinkClick r:id="rId2"/>
              </a:rPr>
              <a:t>non functional testing</a:t>
            </a:r>
            <a:r>
              <a:rPr lang="en-US" sz="2000" dirty="0">
                <a:latin typeface="Cambria" panose="02040503050406030204" pitchFamily="18" charset="0"/>
                <a:ea typeface="Cambria" panose="02040503050406030204" pitchFamily="18" charset="0"/>
              </a:rPr>
              <a:t> category, and it is performed on an application to check its compatibility (running capability) on different platform/environments. This testing is done only when the application becomes stable. </a:t>
            </a:r>
          </a:p>
          <a:p>
            <a:pPr>
              <a:lnSpc>
                <a:spcPct val="150000"/>
              </a:lnSpc>
            </a:pPr>
            <a:r>
              <a:rPr lang="en-US" sz="2000" dirty="0">
                <a:latin typeface="Cambria" panose="02040503050406030204" pitchFamily="18" charset="0"/>
                <a:ea typeface="Cambria" panose="02040503050406030204" pitchFamily="18" charset="0"/>
              </a:rPr>
              <a:t>Means simply this compatibility test aims to check the developed software application functionality on various software, hardware platforms, network and browser etc. This compatibility testing is very important in product production and implementation point of view as it is performed to avoid future issues regarding compatibility.</a:t>
            </a:r>
            <a:endParaRPr lang="en-IN" sz="2000" dirty="0">
              <a:latin typeface="Cambria" panose="02040503050406030204" pitchFamily="18" charset="0"/>
              <a:ea typeface="Cambria" panose="02040503050406030204" pitchFamily="18" charset="0"/>
            </a:endParaRPr>
          </a:p>
        </p:txBody>
      </p:sp>
      <p:pic>
        <p:nvPicPr>
          <p:cNvPr id="4" name="Picture 3" title="Image">
            <a:extLst>
              <a:ext uri="{FF2B5EF4-FFF2-40B4-BE49-F238E27FC236}">
                <a16:creationId xmlns:a16="http://schemas.microsoft.com/office/drawing/2014/main" id="{2B342521-BA29-C9F4-03F7-10A79ADD5812}"/>
              </a:ext>
            </a:extLst>
          </p:cNvPr>
          <p:cNvPicPr/>
          <p:nvPr/>
        </p:nvPicPr>
        <p:blipFill>
          <a:blip r:embed="rId3" cstate="print"/>
          <a:stretch>
            <a:fillRect/>
          </a:stretch>
        </p:blipFill>
        <p:spPr>
          <a:xfrm>
            <a:off x="11234057" y="0"/>
            <a:ext cx="957943" cy="692331"/>
          </a:xfrm>
          <a:prstGeom prst="rect">
            <a:avLst/>
          </a:prstGeom>
          <a:noFill/>
        </p:spPr>
      </p:pic>
      <p:pic>
        <p:nvPicPr>
          <p:cNvPr id="5" name="Picture 4">
            <a:extLst>
              <a:ext uri="{FF2B5EF4-FFF2-40B4-BE49-F238E27FC236}">
                <a16:creationId xmlns:a16="http://schemas.microsoft.com/office/drawing/2014/main" id="{ABFABD91-AA34-3F35-FD9C-9DD85566ED73}"/>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0" y="0"/>
            <a:ext cx="1162050" cy="990600"/>
          </a:xfrm>
          <a:prstGeom prst="rect">
            <a:avLst/>
          </a:prstGeom>
        </p:spPr>
      </p:pic>
    </p:spTree>
    <p:extLst>
      <p:ext uri="{BB962C8B-B14F-4D97-AF65-F5344CB8AC3E}">
        <p14:creationId xmlns:p14="http://schemas.microsoft.com/office/powerpoint/2010/main" val="229412943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C68FCA8-5248-5F8E-F1C2-29020EC6F17A}"/>
              </a:ext>
            </a:extLst>
          </p:cNvPr>
          <p:cNvSpPr>
            <a:spLocks noGrp="1"/>
          </p:cNvSpPr>
          <p:nvPr>
            <p:ph idx="1"/>
          </p:nvPr>
        </p:nvSpPr>
        <p:spPr>
          <a:xfrm>
            <a:off x="1306286" y="990599"/>
            <a:ext cx="9701938" cy="5593081"/>
          </a:xfrm>
        </p:spPr>
        <p:txBody>
          <a:bodyPr>
            <a:normAutofit fontScale="92500" lnSpcReduction="10000"/>
          </a:bodyPr>
          <a:lstStyle/>
          <a:p>
            <a:pPr>
              <a:lnSpc>
                <a:spcPct val="150000"/>
              </a:lnSpc>
            </a:pPr>
            <a:r>
              <a:rPr lang="en-US" b="1" dirty="0">
                <a:latin typeface="Cambria" panose="02040503050406030204" pitchFamily="18" charset="0"/>
                <a:ea typeface="Cambria" panose="02040503050406030204" pitchFamily="18" charset="0"/>
              </a:rPr>
              <a:t>Types of Compatibility Testing :</a:t>
            </a:r>
            <a:br>
              <a:rPr lang="en-US" dirty="0">
                <a:latin typeface="Cambria" panose="02040503050406030204" pitchFamily="18" charset="0"/>
                <a:ea typeface="Cambria" panose="02040503050406030204" pitchFamily="18" charset="0"/>
              </a:rPr>
            </a:br>
            <a:r>
              <a:rPr lang="en-US" dirty="0">
                <a:latin typeface="Cambria" panose="02040503050406030204" pitchFamily="18" charset="0"/>
                <a:ea typeface="Cambria" panose="02040503050406030204" pitchFamily="18" charset="0"/>
              </a:rPr>
              <a:t>Several examples of compatibility testing are given below.</a:t>
            </a:r>
          </a:p>
          <a:p>
            <a:pPr>
              <a:lnSpc>
                <a:spcPct val="150000"/>
              </a:lnSpc>
            </a:pPr>
            <a:r>
              <a:rPr lang="en-IN" b="1" dirty="0">
                <a:latin typeface="Cambria" panose="02040503050406030204" pitchFamily="18" charset="0"/>
                <a:ea typeface="Cambria" panose="02040503050406030204" pitchFamily="18" charset="0"/>
              </a:rPr>
              <a:t>1. Software :</a:t>
            </a:r>
          </a:p>
          <a:p>
            <a:pPr fontAlgn="base">
              <a:lnSpc>
                <a:spcPct val="150000"/>
              </a:lnSpc>
            </a:pPr>
            <a:r>
              <a:rPr lang="en-US" dirty="0">
                <a:latin typeface="Cambria" panose="02040503050406030204" pitchFamily="18" charset="0"/>
                <a:ea typeface="Cambria" panose="02040503050406030204" pitchFamily="18" charset="0"/>
              </a:rPr>
              <a:t>Testing the compatibility of an application with an Operating System like Linux, Mac, Windows</a:t>
            </a:r>
          </a:p>
          <a:p>
            <a:pPr fontAlgn="base">
              <a:lnSpc>
                <a:spcPct val="150000"/>
              </a:lnSpc>
            </a:pPr>
            <a:r>
              <a:rPr lang="en-US" dirty="0">
                <a:latin typeface="Cambria" panose="02040503050406030204" pitchFamily="18" charset="0"/>
                <a:ea typeface="Cambria" panose="02040503050406030204" pitchFamily="18" charset="0"/>
              </a:rPr>
              <a:t>Testing compatibility on Database like Oracle SQL server, MongoDB server.</a:t>
            </a:r>
          </a:p>
          <a:p>
            <a:pPr fontAlgn="base">
              <a:lnSpc>
                <a:spcPct val="150000"/>
              </a:lnSpc>
            </a:pPr>
            <a:r>
              <a:rPr lang="en-US" dirty="0">
                <a:latin typeface="Cambria" panose="02040503050406030204" pitchFamily="18" charset="0"/>
                <a:ea typeface="Cambria" panose="02040503050406030204" pitchFamily="18" charset="0"/>
              </a:rPr>
              <a:t>Testing compatibility on different devices like in mobile phones, computers.</a:t>
            </a:r>
          </a:p>
          <a:p>
            <a:pPr fontAlgn="base">
              <a:lnSpc>
                <a:spcPct val="150000"/>
              </a:lnSpc>
            </a:pPr>
            <a:r>
              <a:rPr lang="en-US" b="1" dirty="0">
                <a:latin typeface="Cambria" panose="02040503050406030204" pitchFamily="18" charset="0"/>
                <a:ea typeface="Cambria" panose="02040503050406030204" pitchFamily="18" charset="0"/>
              </a:rPr>
              <a:t>Types based on Version Testing :</a:t>
            </a:r>
            <a:endParaRPr lang="en-US" dirty="0">
              <a:latin typeface="Cambria" panose="02040503050406030204" pitchFamily="18" charset="0"/>
              <a:ea typeface="Cambria" panose="02040503050406030204" pitchFamily="18" charset="0"/>
            </a:endParaRPr>
          </a:p>
          <a:p>
            <a:pPr fontAlgn="base">
              <a:lnSpc>
                <a:spcPct val="150000"/>
              </a:lnSpc>
            </a:pPr>
            <a:r>
              <a:rPr lang="en-US" dirty="0">
                <a:latin typeface="Cambria" panose="02040503050406030204" pitchFamily="18" charset="0"/>
                <a:ea typeface="Cambria" panose="02040503050406030204" pitchFamily="18" charset="0"/>
              </a:rPr>
              <a:t>There are two types of compatibility testing based on version testing  </a:t>
            </a:r>
          </a:p>
          <a:p>
            <a:pPr fontAlgn="base">
              <a:lnSpc>
                <a:spcPct val="150000"/>
              </a:lnSpc>
            </a:pPr>
            <a:r>
              <a:rPr lang="en-US" b="1" dirty="0">
                <a:latin typeface="Cambria" panose="02040503050406030204" pitchFamily="18" charset="0"/>
                <a:ea typeface="Cambria" panose="02040503050406030204" pitchFamily="18" charset="0"/>
              </a:rPr>
              <a:t>Forward compatibility testing :</a:t>
            </a:r>
            <a:r>
              <a:rPr lang="en-US" dirty="0">
                <a:latin typeface="Cambria" panose="02040503050406030204" pitchFamily="18" charset="0"/>
                <a:ea typeface="Cambria" panose="02040503050406030204" pitchFamily="18" charset="0"/>
              </a:rPr>
              <a:t> When the behavior and compatibility of a software or hardware is checked with its newer version then it is called as forward compatibility testing.</a:t>
            </a:r>
          </a:p>
          <a:p>
            <a:pPr fontAlgn="base">
              <a:lnSpc>
                <a:spcPct val="150000"/>
              </a:lnSpc>
            </a:pPr>
            <a:r>
              <a:rPr lang="en-US" b="1" dirty="0">
                <a:latin typeface="Cambria" panose="02040503050406030204" pitchFamily="18" charset="0"/>
                <a:ea typeface="Cambria" panose="02040503050406030204" pitchFamily="18" charset="0"/>
              </a:rPr>
              <a:t>Backward compatibility testing</a:t>
            </a:r>
            <a:r>
              <a:rPr lang="en-US" dirty="0">
                <a:latin typeface="Cambria" panose="02040503050406030204" pitchFamily="18" charset="0"/>
                <a:ea typeface="Cambria" panose="02040503050406030204" pitchFamily="18" charset="0"/>
              </a:rPr>
              <a:t> </a:t>
            </a:r>
            <a:r>
              <a:rPr lang="en-US" b="1" dirty="0">
                <a:latin typeface="Cambria" panose="02040503050406030204" pitchFamily="18" charset="0"/>
                <a:ea typeface="Cambria" panose="02040503050406030204" pitchFamily="18" charset="0"/>
              </a:rPr>
              <a:t>: </a:t>
            </a:r>
            <a:r>
              <a:rPr lang="en-US" dirty="0">
                <a:latin typeface="Cambria" panose="02040503050406030204" pitchFamily="18" charset="0"/>
                <a:ea typeface="Cambria" panose="02040503050406030204" pitchFamily="18" charset="0"/>
              </a:rPr>
              <a:t>When the behavior and compatibility of a software or hardware is checked with its older version then it is called as backward compatibility testing.</a:t>
            </a:r>
          </a:p>
          <a:p>
            <a:endParaRPr lang="en-IN" dirty="0"/>
          </a:p>
        </p:txBody>
      </p:sp>
      <p:pic>
        <p:nvPicPr>
          <p:cNvPr id="4" name="Picture 3" title="Image">
            <a:extLst>
              <a:ext uri="{FF2B5EF4-FFF2-40B4-BE49-F238E27FC236}">
                <a16:creationId xmlns:a16="http://schemas.microsoft.com/office/drawing/2014/main" id="{2B342521-BA29-C9F4-03F7-10A79ADD5812}"/>
              </a:ext>
            </a:extLst>
          </p:cNvPr>
          <p:cNvPicPr/>
          <p:nvPr/>
        </p:nvPicPr>
        <p:blipFill>
          <a:blip r:embed="rId2" cstate="print"/>
          <a:stretch>
            <a:fillRect/>
          </a:stretch>
        </p:blipFill>
        <p:spPr>
          <a:xfrm>
            <a:off x="11234057" y="0"/>
            <a:ext cx="957943" cy="692331"/>
          </a:xfrm>
          <a:prstGeom prst="rect">
            <a:avLst/>
          </a:prstGeom>
          <a:noFill/>
        </p:spPr>
      </p:pic>
      <p:pic>
        <p:nvPicPr>
          <p:cNvPr id="5" name="Picture 4">
            <a:extLst>
              <a:ext uri="{FF2B5EF4-FFF2-40B4-BE49-F238E27FC236}">
                <a16:creationId xmlns:a16="http://schemas.microsoft.com/office/drawing/2014/main" id="{ABFABD91-AA34-3F35-FD9C-9DD85566ED7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1162050" cy="990600"/>
          </a:xfrm>
          <a:prstGeom prst="rect">
            <a:avLst/>
          </a:prstGeom>
        </p:spPr>
      </p:pic>
    </p:spTree>
    <p:extLst>
      <p:ext uri="{BB962C8B-B14F-4D97-AF65-F5344CB8AC3E}">
        <p14:creationId xmlns:p14="http://schemas.microsoft.com/office/powerpoint/2010/main" val="689558902"/>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C68FCA8-5248-5F8E-F1C2-29020EC6F17A}"/>
              </a:ext>
            </a:extLst>
          </p:cNvPr>
          <p:cNvSpPr>
            <a:spLocks noGrp="1"/>
          </p:cNvSpPr>
          <p:nvPr>
            <p:ph idx="1"/>
          </p:nvPr>
        </p:nvSpPr>
        <p:spPr>
          <a:xfrm>
            <a:off x="1802674" y="822961"/>
            <a:ext cx="9244738" cy="5264330"/>
          </a:xfrm>
        </p:spPr>
        <p:txBody>
          <a:bodyPr>
            <a:normAutofit fontScale="92500" lnSpcReduction="20000"/>
          </a:bodyPr>
          <a:lstStyle/>
          <a:p>
            <a:pPr marL="0" indent="0" fontAlgn="base">
              <a:buNone/>
            </a:pPr>
            <a:r>
              <a:rPr lang="en-US" b="1" dirty="0">
                <a:latin typeface="Cambria" panose="02040503050406030204" pitchFamily="18" charset="0"/>
                <a:ea typeface="Cambria" panose="02040503050406030204" pitchFamily="18" charset="0"/>
              </a:rPr>
              <a:t>2.Hardware :</a:t>
            </a:r>
            <a:endParaRPr lang="en-US" dirty="0">
              <a:latin typeface="Cambria" panose="02040503050406030204" pitchFamily="18" charset="0"/>
              <a:ea typeface="Cambria" panose="02040503050406030204" pitchFamily="18" charset="0"/>
            </a:endParaRPr>
          </a:p>
          <a:p>
            <a:pPr fontAlgn="base"/>
            <a:r>
              <a:rPr lang="en-US" dirty="0">
                <a:latin typeface="Cambria" panose="02040503050406030204" pitchFamily="18" charset="0"/>
                <a:ea typeface="Cambria" panose="02040503050406030204" pitchFamily="18" charset="0"/>
              </a:rPr>
              <a:t>Checking compatibility with a particular size of  </a:t>
            </a:r>
          </a:p>
          <a:p>
            <a:pPr fontAlgn="base"/>
            <a:r>
              <a:rPr lang="en-US" dirty="0">
                <a:latin typeface="Cambria" panose="02040503050406030204" pitchFamily="18" charset="0"/>
                <a:ea typeface="Cambria" panose="02040503050406030204" pitchFamily="18" charset="0"/>
              </a:rPr>
              <a:t>RAM</a:t>
            </a:r>
          </a:p>
          <a:p>
            <a:pPr fontAlgn="base"/>
            <a:r>
              <a:rPr lang="en-US" dirty="0">
                <a:latin typeface="Cambria" panose="02040503050406030204" pitchFamily="18" charset="0"/>
                <a:ea typeface="Cambria" panose="02040503050406030204" pitchFamily="18" charset="0"/>
              </a:rPr>
              <a:t>ROM</a:t>
            </a:r>
          </a:p>
          <a:p>
            <a:pPr fontAlgn="base"/>
            <a:r>
              <a:rPr lang="en-US" dirty="0">
                <a:latin typeface="Cambria" panose="02040503050406030204" pitchFamily="18" charset="0"/>
                <a:ea typeface="Cambria" panose="02040503050406030204" pitchFamily="18" charset="0"/>
              </a:rPr>
              <a:t>Hard Disk</a:t>
            </a:r>
          </a:p>
          <a:p>
            <a:pPr fontAlgn="base"/>
            <a:r>
              <a:rPr lang="en-US" dirty="0">
                <a:latin typeface="Cambria" panose="02040503050406030204" pitchFamily="18" charset="0"/>
                <a:ea typeface="Cambria" panose="02040503050406030204" pitchFamily="18" charset="0"/>
              </a:rPr>
              <a:t>Memory Cards</a:t>
            </a:r>
          </a:p>
          <a:p>
            <a:pPr fontAlgn="base"/>
            <a:r>
              <a:rPr lang="en-US" dirty="0">
                <a:latin typeface="Cambria" panose="02040503050406030204" pitchFamily="18" charset="0"/>
                <a:ea typeface="Cambria" panose="02040503050406030204" pitchFamily="18" charset="0"/>
              </a:rPr>
              <a:t>Processor</a:t>
            </a:r>
          </a:p>
          <a:p>
            <a:pPr fontAlgn="base"/>
            <a:r>
              <a:rPr lang="en-US" dirty="0">
                <a:latin typeface="Cambria" panose="02040503050406030204" pitchFamily="18" charset="0"/>
                <a:ea typeface="Cambria" panose="02040503050406030204" pitchFamily="18" charset="0"/>
              </a:rPr>
              <a:t>Graphics Card</a:t>
            </a:r>
          </a:p>
          <a:p>
            <a:pPr marL="0" indent="0" fontAlgn="base">
              <a:buNone/>
            </a:pPr>
            <a:r>
              <a:rPr lang="en-US" b="1" dirty="0">
                <a:latin typeface="Cambria" panose="02040503050406030204" pitchFamily="18" charset="0"/>
                <a:ea typeface="Cambria" panose="02040503050406030204" pitchFamily="18" charset="0"/>
              </a:rPr>
              <a:t>3. Smartphones :</a:t>
            </a:r>
            <a:endParaRPr lang="en-US" dirty="0">
              <a:latin typeface="Cambria" panose="02040503050406030204" pitchFamily="18" charset="0"/>
              <a:ea typeface="Cambria" panose="02040503050406030204" pitchFamily="18" charset="0"/>
            </a:endParaRPr>
          </a:p>
          <a:p>
            <a:pPr fontAlgn="base"/>
            <a:r>
              <a:rPr lang="en-US" dirty="0">
                <a:latin typeface="Cambria" panose="02040503050406030204" pitchFamily="18" charset="0"/>
                <a:ea typeface="Cambria" panose="02040503050406030204" pitchFamily="18" charset="0"/>
              </a:rPr>
              <a:t> Checking compatibility with different mobile platforms like android, iOS etc.</a:t>
            </a:r>
          </a:p>
          <a:p>
            <a:pPr marL="0" indent="0" fontAlgn="base">
              <a:buNone/>
            </a:pPr>
            <a:r>
              <a:rPr lang="en-US" b="1" dirty="0">
                <a:latin typeface="Cambria" panose="02040503050406030204" pitchFamily="18" charset="0"/>
                <a:ea typeface="Cambria" panose="02040503050406030204" pitchFamily="18" charset="0"/>
              </a:rPr>
              <a:t>4.Network :</a:t>
            </a:r>
            <a:endParaRPr lang="en-US" dirty="0">
              <a:latin typeface="Cambria" panose="02040503050406030204" pitchFamily="18" charset="0"/>
              <a:ea typeface="Cambria" panose="02040503050406030204" pitchFamily="18" charset="0"/>
            </a:endParaRPr>
          </a:p>
          <a:p>
            <a:pPr fontAlgn="base"/>
            <a:r>
              <a:rPr lang="en-US" dirty="0">
                <a:latin typeface="Cambria" panose="02040503050406030204" pitchFamily="18" charset="0"/>
                <a:ea typeface="Cambria" panose="02040503050406030204" pitchFamily="18" charset="0"/>
              </a:rPr>
              <a:t>Checking compatibility with different :</a:t>
            </a:r>
          </a:p>
          <a:p>
            <a:pPr fontAlgn="base"/>
            <a:r>
              <a:rPr lang="en-US" dirty="0">
                <a:latin typeface="Cambria" panose="02040503050406030204" pitchFamily="18" charset="0"/>
                <a:ea typeface="Cambria" panose="02040503050406030204" pitchFamily="18" charset="0"/>
              </a:rPr>
              <a:t>Bandwidth</a:t>
            </a:r>
          </a:p>
          <a:p>
            <a:pPr fontAlgn="base"/>
            <a:r>
              <a:rPr lang="en-US" dirty="0">
                <a:latin typeface="Cambria" panose="02040503050406030204" pitchFamily="18" charset="0"/>
                <a:ea typeface="Cambria" panose="02040503050406030204" pitchFamily="18" charset="0"/>
              </a:rPr>
              <a:t>Operating speed</a:t>
            </a:r>
          </a:p>
          <a:p>
            <a:pPr fontAlgn="base"/>
            <a:r>
              <a:rPr lang="en-US" dirty="0">
                <a:latin typeface="Cambria" panose="02040503050406030204" pitchFamily="18" charset="0"/>
                <a:ea typeface="Cambria" panose="02040503050406030204" pitchFamily="18" charset="0"/>
              </a:rPr>
              <a:t>Capacity</a:t>
            </a:r>
          </a:p>
          <a:p>
            <a:pPr fontAlgn="base"/>
            <a:endParaRPr lang="en-US" dirty="0"/>
          </a:p>
          <a:p>
            <a:endParaRPr lang="en-IN" dirty="0"/>
          </a:p>
        </p:txBody>
      </p:sp>
      <p:pic>
        <p:nvPicPr>
          <p:cNvPr id="4" name="Picture 3" title="Image">
            <a:extLst>
              <a:ext uri="{FF2B5EF4-FFF2-40B4-BE49-F238E27FC236}">
                <a16:creationId xmlns:a16="http://schemas.microsoft.com/office/drawing/2014/main" id="{2B342521-BA29-C9F4-03F7-10A79ADD5812}"/>
              </a:ext>
            </a:extLst>
          </p:cNvPr>
          <p:cNvPicPr/>
          <p:nvPr/>
        </p:nvPicPr>
        <p:blipFill>
          <a:blip r:embed="rId2" cstate="print"/>
          <a:stretch>
            <a:fillRect/>
          </a:stretch>
        </p:blipFill>
        <p:spPr>
          <a:xfrm>
            <a:off x="11234057" y="0"/>
            <a:ext cx="957943" cy="692331"/>
          </a:xfrm>
          <a:prstGeom prst="rect">
            <a:avLst/>
          </a:prstGeom>
          <a:noFill/>
        </p:spPr>
      </p:pic>
      <p:pic>
        <p:nvPicPr>
          <p:cNvPr id="5" name="Picture 4">
            <a:extLst>
              <a:ext uri="{FF2B5EF4-FFF2-40B4-BE49-F238E27FC236}">
                <a16:creationId xmlns:a16="http://schemas.microsoft.com/office/drawing/2014/main" id="{ABFABD91-AA34-3F35-FD9C-9DD85566ED7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1162050" cy="990600"/>
          </a:xfrm>
          <a:prstGeom prst="rect">
            <a:avLst/>
          </a:prstGeom>
        </p:spPr>
      </p:pic>
    </p:spTree>
    <p:extLst>
      <p:ext uri="{BB962C8B-B14F-4D97-AF65-F5344CB8AC3E}">
        <p14:creationId xmlns:p14="http://schemas.microsoft.com/office/powerpoint/2010/main" val="752904145"/>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07CDD0-F9CE-F811-FB8B-3B1CA5CCA902}"/>
              </a:ext>
            </a:extLst>
          </p:cNvPr>
          <p:cNvSpPr>
            <a:spLocks noGrp="1"/>
          </p:cNvSpPr>
          <p:nvPr>
            <p:ph type="title"/>
          </p:nvPr>
        </p:nvSpPr>
        <p:spPr/>
        <p:txBody>
          <a:bodyPr/>
          <a:lstStyle/>
          <a:p>
            <a:r>
              <a:rPr lang="en-IN" dirty="0"/>
              <a:t>user documentation testing</a:t>
            </a:r>
          </a:p>
        </p:txBody>
      </p:sp>
      <p:sp>
        <p:nvSpPr>
          <p:cNvPr id="3" name="Content Placeholder 2">
            <a:extLst>
              <a:ext uri="{FF2B5EF4-FFF2-40B4-BE49-F238E27FC236}">
                <a16:creationId xmlns:a16="http://schemas.microsoft.com/office/drawing/2014/main" id="{BC68FCA8-5248-5F8E-F1C2-29020EC6F17A}"/>
              </a:ext>
            </a:extLst>
          </p:cNvPr>
          <p:cNvSpPr>
            <a:spLocks noGrp="1"/>
          </p:cNvSpPr>
          <p:nvPr>
            <p:ph idx="1"/>
          </p:nvPr>
        </p:nvSpPr>
        <p:spPr>
          <a:xfrm>
            <a:off x="2318657" y="1508620"/>
            <a:ext cx="8915400" cy="3777622"/>
          </a:xfrm>
        </p:spPr>
        <p:txBody>
          <a:bodyPr/>
          <a:lstStyle/>
          <a:p>
            <a:pPr>
              <a:lnSpc>
                <a:spcPct val="150000"/>
              </a:lnSpc>
            </a:pPr>
            <a:r>
              <a:rPr lang="en-US" dirty="0">
                <a:latin typeface="Cambria" panose="02040503050406030204" pitchFamily="18" charset="0"/>
                <a:ea typeface="Cambria" panose="02040503050406030204" pitchFamily="18" charset="0"/>
              </a:rPr>
              <a:t>Testing documentation is the documentation of artifacts that are created during or before the testing of a software application. Documentation reflects the importance of processes for the customer, individual and organization.</a:t>
            </a:r>
          </a:p>
          <a:p>
            <a:pPr>
              <a:lnSpc>
                <a:spcPct val="150000"/>
              </a:lnSpc>
            </a:pPr>
            <a:r>
              <a:rPr lang="en-US" dirty="0">
                <a:latin typeface="Cambria" panose="02040503050406030204" pitchFamily="18" charset="0"/>
                <a:ea typeface="Cambria" panose="02040503050406030204" pitchFamily="18" charset="0"/>
              </a:rPr>
              <a:t>Projects which contain all documents have a high level of maturity. Careful documentation can save the time, efforts and wealth of the organization.</a:t>
            </a:r>
          </a:p>
          <a:p>
            <a:endParaRPr lang="en-IN" dirty="0"/>
          </a:p>
        </p:txBody>
      </p:sp>
      <p:pic>
        <p:nvPicPr>
          <p:cNvPr id="4" name="Picture 3" title="Image">
            <a:extLst>
              <a:ext uri="{FF2B5EF4-FFF2-40B4-BE49-F238E27FC236}">
                <a16:creationId xmlns:a16="http://schemas.microsoft.com/office/drawing/2014/main" id="{2B342521-BA29-C9F4-03F7-10A79ADD5812}"/>
              </a:ext>
            </a:extLst>
          </p:cNvPr>
          <p:cNvPicPr/>
          <p:nvPr/>
        </p:nvPicPr>
        <p:blipFill>
          <a:blip r:embed="rId2" cstate="print"/>
          <a:stretch>
            <a:fillRect/>
          </a:stretch>
        </p:blipFill>
        <p:spPr>
          <a:xfrm>
            <a:off x="11234057" y="0"/>
            <a:ext cx="957943" cy="692331"/>
          </a:xfrm>
          <a:prstGeom prst="rect">
            <a:avLst/>
          </a:prstGeom>
          <a:noFill/>
        </p:spPr>
      </p:pic>
      <p:pic>
        <p:nvPicPr>
          <p:cNvPr id="5" name="Picture 4">
            <a:extLst>
              <a:ext uri="{FF2B5EF4-FFF2-40B4-BE49-F238E27FC236}">
                <a16:creationId xmlns:a16="http://schemas.microsoft.com/office/drawing/2014/main" id="{ABFABD91-AA34-3F35-FD9C-9DD85566ED7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1162050" cy="990600"/>
          </a:xfrm>
          <a:prstGeom prst="rect">
            <a:avLst/>
          </a:prstGeom>
        </p:spPr>
      </p:pic>
      <p:pic>
        <p:nvPicPr>
          <p:cNvPr id="6" name="Picture 5"/>
          <p:cNvPicPr>
            <a:picLocks noChangeAspect="1"/>
          </p:cNvPicPr>
          <p:nvPr/>
        </p:nvPicPr>
        <p:blipFill>
          <a:blip r:embed="rId4"/>
          <a:stretch>
            <a:fillRect/>
          </a:stretch>
        </p:blipFill>
        <p:spPr>
          <a:xfrm>
            <a:off x="2592925" y="3922852"/>
            <a:ext cx="6086475" cy="2247900"/>
          </a:xfrm>
          <a:prstGeom prst="rect">
            <a:avLst/>
          </a:prstGeom>
        </p:spPr>
      </p:pic>
    </p:spTree>
    <p:extLst>
      <p:ext uri="{BB962C8B-B14F-4D97-AF65-F5344CB8AC3E}">
        <p14:creationId xmlns:p14="http://schemas.microsoft.com/office/powerpoint/2010/main" val="401530335"/>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C68FCA8-5248-5F8E-F1C2-29020EC6F17A}"/>
              </a:ext>
            </a:extLst>
          </p:cNvPr>
          <p:cNvSpPr>
            <a:spLocks noGrp="1"/>
          </p:cNvSpPr>
          <p:nvPr>
            <p:ph idx="1"/>
          </p:nvPr>
        </p:nvSpPr>
        <p:spPr>
          <a:xfrm>
            <a:off x="2053635" y="1310640"/>
            <a:ext cx="8915400" cy="3777622"/>
          </a:xfrm>
        </p:spPr>
        <p:txBody>
          <a:bodyPr/>
          <a:lstStyle/>
          <a:p>
            <a:pPr>
              <a:lnSpc>
                <a:spcPct val="150000"/>
              </a:lnSpc>
            </a:pPr>
            <a:r>
              <a:rPr lang="en-US" dirty="0">
                <a:latin typeface="Cambria" panose="02040503050406030204" pitchFamily="18" charset="0"/>
                <a:ea typeface="Cambria" panose="02040503050406030204" pitchFamily="18" charset="0"/>
              </a:rPr>
              <a:t>There is the necessary reference document, which is prepared by every test engineer before stating the test execution process. Generally, we write the test document whenever the developers are busy in writing the code.</a:t>
            </a:r>
          </a:p>
          <a:p>
            <a:pPr>
              <a:lnSpc>
                <a:spcPct val="150000"/>
              </a:lnSpc>
            </a:pPr>
            <a:r>
              <a:rPr lang="en-US" dirty="0">
                <a:latin typeface="Cambria" panose="02040503050406030204" pitchFamily="18" charset="0"/>
                <a:ea typeface="Cambria" panose="02040503050406030204" pitchFamily="18" charset="0"/>
              </a:rPr>
              <a:t>Once the test document is ready, the entire test execution process depends on the test document. The primary objective for writing a test document is to decrease or eliminate the doubts related to the testing activities.</a:t>
            </a:r>
          </a:p>
          <a:p>
            <a:endParaRPr lang="en-IN" dirty="0"/>
          </a:p>
        </p:txBody>
      </p:sp>
      <p:pic>
        <p:nvPicPr>
          <p:cNvPr id="4" name="Picture 3" title="Image">
            <a:extLst>
              <a:ext uri="{FF2B5EF4-FFF2-40B4-BE49-F238E27FC236}">
                <a16:creationId xmlns:a16="http://schemas.microsoft.com/office/drawing/2014/main" id="{2B342521-BA29-C9F4-03F7-10A79ADD5812}"/>
              </a:ext>
            </a:extLst>
          </p:cNvPr>
          <p:cNvPicPr/>
          <p:nvPr/>
        </p:nvPicPr>
        <p:blipFill>
          <a:blip r:embed="rId2" cstate="print"/>
          <a:stretch>
            <a:fillRect/>
          </a:stretch>
        </p:blipFill>
        <p:spPr>
          <a:xfrm>
            <a:off x="11234057" y="0"/>
            <a:ext cx="957943" cy="692331"/>
          </a:xfrm>
          <a:prstGeom prst="rect">
            <a:avLst/>
          </a:prstGeom>
          <a:noFill/>
        </p:spPr>
      </p:pic>
      <p:pic>
        <p:nvPicPr>
          <p:cNvPr id="5" name="Picture 4">
            <a:extLst>
              <a:ext uri="{FF2B5EF4-FFF2-40B4-BE49-F238E27FC236}">
                <a16:creationId xmlns:a16="http://schemas.microsoft.com/office/drawing/2014/main" id="{ABFABD91-AA34-3F35-FD9C-9DD85566ED7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1162050" cy="990600"/>
          </a:xfrm>
          <a:prstGeom prst="rect">
            <a:avLst/>
          </a:prstGeom>
        </p:spPr>
      </p:pic>
    </p:spTree>
    <p:extLst>
      <p:ext uri="{BB962C8B-B14F-4D97-AF65-F5344CB8AC3E}">
        <p14:creationId xmlns:p14="http://schemas.microsoft.com/office/powerpoint/2010/main" val="2729371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F577E20-BB96-27F8-A27D-CC6AA9CB54B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5319061-03B2-1115-3572-C7E243556270}"/>
              </a:ext>
            </a:extLst>
          </p:cNvPr>
          <p:cNvSpPr>
            <a:spLocks noGrp="1"/>
          </p:cNvSpPr>
          <p:nvPr>
            <p:ph type="title"/>
          </p:nvPr>
        </p:nvSpPr>
        <p:spPr/>
        <p:txBody>
          <a:bodyPr/>
          <a:lstStyle/>
          <a:p>
            <a:r>
              <a:rPr lang="en-US" dirty="0">
                <a:latin typeface="Cambria" panose="02040503050406030204" pitchFamily="18" charset="0"/>
                <a:ea typeface="Cambria" panose="02040503050406030204" pitchFamily="18" charset="0"/>
              </a:rPr>
              <a:t>Using Black Bod Approach to Test Case Design</a:t>
            </a:r>
            <a:endParaRPr lang="en-IN" dirty="0">
              <a:latin typeface="Cambria" panose="02040503050406030204" pitchFamily="18" charset="0"/>
              <a:ea typeface="Cambria" panose="02040503050406030204" pitchFamily="18" charset="0"/>
            </a:endParaRPr>
          </a:p>
        </p:txBody>
      </p:sp>
      <p:sp>
        <p:nvSpPr>
          <p:cNvPr id="3" name="Content Placeholder 2">
            <a:extLst>
              <a:ext uri="{FF2B5EF4-FFF2-40B4-BE49-F238E27FC236}">
                <a16:creationId xmlns:a16="http://schemas.microsoft.com/office/drawing/2014/main" id="{4BCAAEC7-9586-A0F8-E9C1-E3CD3F8F766B}"/>
              </a:ext>
            </a:extLst>
          </p:cNvPr>
          <p:cNvSpPr>
            <a:spLocks noGrp="1"/>
          </p:cNvSpPr>
          <p:nvPr>
            <p:ph idx="1"/>
          </p:nvPr>
        </p:nvSpPr>
        <p:spPr/>
        <p:txBody>
          <a:bodyPr/>
          <a:lstStyle/>
          <a:p>
            <a:pPr algn="l">
              <a:lnSpc>
                <a:spcPct val="150000"/>
              </a:lnSpc>
            </a:pPr>
            <a:r>
              <a:rPr lang="en-US" b="0" i="0" dirty="0">
                <a:solidFill>
                  <a:srgbClr val="0F2C22"/>
                </a:solidFill>
                <a:effectLst/>
                <a:latin typeface="Cambria" panose="02040503050406030204" pitchFamily="18" charset="0"/>
                <a:ea typeface="Cambria" panose="02040503050406030204" pitchFamily="18" charset="0"/>
              </a:rPr>
              <a:t>The black box is a powerful technique to check the application under test from the user’s perspective. Black box testing is used to test the system against external factors responsible for software failures. This testing approach focuses on the input that goes into the software, and the output that is produced. The testing team does not cover the inside details such as code, server logic, and development method.</a:t>
            </a:r>
          </a:p>
          <a:p>
            <a:pPr algn="l">
              <a:lnSpc>
                <a:spcPct val="150000"/>
              </a:lnSpc>
            </a:pPr>
            <a:r>
              <a:rPr lang="en-US" b="0" i="0" dirty="0">
                <a:solidFill>
                  <a:srgbClr val="0F2C22"/>
                </a:solidFill>
                <a:effectLst/>
                <a:latin typeface="Cambria" panose="02040503050406030204" pitchFamily="18" charset="0"/>
                <a:ea typeface="Cambria" panose="02040503050406030204" pitchFamily="18" charset="0"/>
              </a:rPr>
              <a:t>Black box testing is based on the requirements and checks the system to validate against predefined requirements.</a:t>
            </a:r>
          </a:p>
          <a:p>
            <a:endParaRPr lang="en-IN" dirty="0"/>
          </a:p>
        </p:txBody>
      </p:sp>
      <p:pic>
        <p:nvPicPr>
          <p:cNvPr id="4" name="Picture 3">
            <a:extLst>
              <a:ext uri="{FF2B5EF4-FFF2-40B4-BE49-F238E27FC236}">
                <a16:creationId xmlns:a16="http://schemas.microsoft.com/office/drawing/2014/main" id="{2297E563-B30C-5CC5-878E-BAB143D0E60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162050" cy="990600"/>
          </a:xfrm>
          <a:prstGeom prst="rect">
            <a:avLst/>
          </a:prstGeom>
        </p:spPr>
      </p:pic>
      <p:pic>
        <p:nvPicPr>
          <p:cNvPr id="5" name="Picture 4" title="Image">
            <a:extLst>
              <a:ext uri="{FF2B5EF4-FFF2-40B4-BE49-F238E27FC236}">
                <a16:creationId xmlns:a16="http://schemas.microsoft.com/office/drawing/2014/main" id="{E2DC4082-2C04-9333-F2D3-704BFC7DA8BE}"/>
              </a:ext>
            </a:extLst>
          </p:cNvPr>
          <p:cNvPicPr/>
          <p:nvPr/>
        </p:nvPicPr>
        <p:blipFill>
          <a:blip r:embed="rId3" cstate="print"/>
          <a:stretch>
            <a:fillRect/>
          </a:stretch>
        </p:blipFill>
        <p:spPr>
          <a:xfrm>
            <a:off x="11234057" y="0"/>
            <a:ext cx="957943" cy="692331"/>
          </a:xfrm>
          <a:prstGeom prst="rect">
            <a:avLst/>
          </a:prstGeom>
          <a:noFill/>
        </p:spPr>
      </p:pic>
    </p:spTree>
    <p:extLst>
      <p:ext uri="{BB962C8B-B14F-4D97-AF65-F5344CB8AC3E}">
        <p14:creationId xmlns:p14="http://schemas.microsoft.com/office/powerpoint/2010/main" val="978286743"/>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Content Placeholder 5"/>
          <p:cNvPicPr>
            <a:picLocks noGrp="1" noChangeAspect="1"/>
          </p:cNvPicPr>
          <p:nvPr>
            <p:ph idx="1"/>
          </p:nvPr>
        </p:nvPicPr>
        <p:blipFill>
          <a:blip r:embed="rId2"/>
          <a:stretch>
            <a:fillRect/>
          </a:stretch>
        </p:blipFill>
        <p:spPr>
          <a:xfrm>
            <a:off x="2508069" y="1598022"/>
            <a:ext cx="6949440" cy="4802778"/>
          </a:xfrm>
          <a:prstGeom prst="rect">
            <a:avLst/>
          </a:prstGeom>
        </p:spPr>
      </p:pic>
      <p:pic>
        <p:nvPicPr>
          <p:cNvPr id="4" name="Picture 3" title="Image">
            <a:extLst>
              <a:ext uri="{FF2B5EF4-FFF2-40B4-BE49-F238E27FC236}">
                <a16:creationId xmlns:a16="http://schemas.microsoft.com/office/drawing/2014/main" id="{2B342521-BA29-C9F4-03F7-10A79ADD5812}"/>
              </a:ext>
            </a:extLst>
          </p:cNvPr>
          <p:cNvPicPr/>
          <p:nvPr/>
        </p:nvPicPr>
        <p:blipFill>
          <a:blip r:embed="rId3" cstate="print"/>
          <a:stretch>
            <a:fillRect/>
          </a:stretch>
        </p:blipFill>
        <p:spPr>
          <a:xfrm>
            <a:off x="11234057" y="0"/>
            <a:ext cx="957943" cy="692331"/>
          </a:xfrm>
          <a:prstGeom prst="rect">
            <a:avLst/>
          </a:prstGeom>
          <a:noFill/>
        </p:spPr>
      </p:pic>
      <p:pic>
        <p:nvPicPr>
          <p:cNvPr id="5" name="Picture 4">
            <a:extLst>
              <a:ext uri="{FF2B5EF4-FFF2-40B4-BE49-F238E27FC236}">
                <a16:creationId xmlns:a16="http://schemas.microsoft.com/office/drawing/2014/main" id="{ABFABD91-AA34-3F35-FD9C-9DD85566ED73}"/>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0" y="0"/>
            <a:ext cx="1162050" cy="990600"/>
          </a:xfrm>
          <a:prstGeom prst="rect">
            <a:avLst/>
          </a:prstGeom>
        </p:spPr>
      </p:pic>
    </p:spTree>
    <p:extLst>
      <p:ext uri="{BB962C8B-B14F-4D97-AF65-F5344CB8AC3E}">
        <p14:creationId xmlns:p14="http://schemas.microsoft.com/office/powerpoint/2010/main" val="2408919386"/>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C68FCA8-5248-5F8E-F1C2-29020EC6F17A}"/>
              </a:ext>
            </a:extLst>
          </p:cNvPr>
          <p:cNvSpPr>
            <a:spLocks noGrp="1"/>
          </p:cNvSpPr>
          <p:nvPr>
            <p:ph idx="1"/>
          </p:nvPr>
        </p:nvSpPr>
        <p:spPr>
          <a:xfrm>
            <a:off x="2589212" y="1254034"/>
            <a:ext cx="8915400" cy="4657188"/>
          </a:xfrm>
        </p:spPr>
        <p:txBody>
          <a:bodyPr>
            <a:normAutofit/>
          </a:bodyPr>
          <a:lstStyle/>
          <a:p>
            <a:pPr marL="0" indent="0">
              <a:lnSpc>
                <a:spcPct val="150000"/>
              </a:lnSpc>
              <a:buNone/>
            </a:pPr>
            <a:r>
              <a:rPr lang="en-US" b="1" dirty="0">
                <a:latin typeface="Cambria" panose="02040503050406030204" pitchFamily="18" charset="0"/>
                <a:ea typeface="Cambria" panose="02040503050406030204" pitchFamily="18" charset="0"/>
              </a:rPr>
              <a:t>Test Scenarios</a:t>
            </a:r>
          </a:p>
          <a:p>
            <a:pPr>
              <a:lnSpc>
                <a:spcPct val="150000"/>
              </a:lnSpc>
            </a:pPr>
            <a:r>
              <a:rPr lang="en-US" dirty="0">
                <a:latin typeface="Cambria" panose="02040503050406030204" pitchFamily="18" charset="0"/>
                <a:ea typeface="Cambria" panose="02040503050406030204" pitchFamily="18" charset="0"/>
              </a:rPr>
              <a:t>It is a document that defines the multiple ways or combinations of testing the application. Generally, it is prepared to understand the flow of an application. It does not consist of any inputs and navigation steps.</a:t>
            </a:r>
          </a:p>
          <a:p>
            <a:pPr marL="0" indent="0">
              <a:lnSpc>
                <a:spcPct val="150000"/>
              </a:lnSpc>
              <a:buNone/>
            </a:pPr>
            <a:r>
              <a:rPr lang="en-US" b="1" dirty="0">
                <a:latin typeface="Cambria" panose="02040503050406030204" pitchFamily="18" charset="0"/>
                <a:ea typeface="Cambria" panose="02040503050406030204" pitchFamily="18" charset="0"/>
              </a:rPr>
              <a:t>Test case</a:t>
            </a:r>
          </a:p>
          <a:p>
            <a:pPr>
              <a:lnSpc>
                <a:spcPct val="150000"/>
              </a:lnSpc>
            </a:pPr>
            <a:r>
              <a:rPr lang="en-US" dirty="0">
                <a:latin typeface="Cambria" panose="02040503050406030204" pitchFamily="18" charset="0"/>
                <a:ea typeface="Cambria" panose="02040503050406030204" pitchFamily="18" charset="0"/>
              </a:rPr>
              <a:t>It is an in-details document that describes step by step procedure to test an application. It consists of the complete navigation steps and inputs and all the scenarios that need to be tested for the application. We will write the test case to maintain the consistency, or every tester will follow the same approach for organizing the test document.</a:t>
            </a:r>
          </a:p>
          <a:p>
            <a:pPr>
              <a:lnSpc>
                <a:spcPct val="150000"/>
              </a:lnSpc>
            </a:pPr>
            <a:endParaRPr lang="en-IN" dirty="0">
              <a:latin typeface="Cambria" panose="02040503050406030204" pitchFamily="18" charset="0"/>
              <a:ea typeface="Cambria" panose="02040503050406030204" pitchFamily="18" charset="0"/>
            </a:endParaRPr>
          </a:p>
        </p:txBody>
      </p:sp>
      <p:pic>
        <p:nvPicPr>
          <p:cNvPr id="4" name="Picture 3" title="Image">
            <a:extLst>
              <a:ext uri="{FF2B5EF4-FFF2-40B4-BE49-F238E27FC236}">
                <a16:creationId xmlns:a16="http://schemas.microsoft.com/office/drawing/2014/main" id="{2B342521-BA29-C9F4-03F7-10A79ADD5812}"/>
              </a:ext>
            </a:extLst>
          </p:cNvPr>
          <p:cNvPicPr/>
          <p:nvPr/>
        </p:nvPicPr>
        <p:blipFill>
          <a:blip r:embed="rId2" cstate="print"/>
          <a:stretch>
            <a:fillRect/>
          </a:stretch>
        </p:blipFill>
        <p:spPr>
          <a:xfrm>
            <a:off x="11234057" y="0"/>
            <a:ext cx="957943" cy="692331"/>
          </a:xfrm>
          <a:prstGeom prst="rect">
            <a:avLst/>
          </a:prstGeom>
          <a:noFill/>
        </p:spPr>
      </p:pic>
      <p:pic>
        <p:nvPicPr>
          <p:cNvPr id="5" name="Picture 4">
            <a:extLst>
              <a:ext uri="{FF2B5EF4-FFF2-40B4-BE49-F238E27FC236}">
                <a16:creationId xmlns:a16="http://schemas.microsoft.com/office/drawing/2014/main" id="{ABFABD91-AA34-3F35-FD9C-9DD85566ED7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1162050" cy="990600"/>
          </a:xfrm>
          <a:prstGeom prst="rect">
            <a:avLst/>
          </a:prstGeom>
        </p:spPr>
      </p:pic>
    </p:spTree>
    <p:extLst>
      <p:ext uri="{BB962C8B-B14F-4D97-AF65-F5344CB8AC3E}">
        <p14:creationId xmlns:p14="http://schemas.microsoft.com/office/powerpoint/2010/main" val="2739801095"/>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C68FCA8-5248-5F8E-F1C2-29020EC6F17A}"/>
              </a:ext>
            </a:extLst>
          </p:cNvPr>
          <p:cNvSpPr>
            <a:spLocks noGrp="1"/>
          </p:cNvSpPr>
          <p:nvPr>
            <p:ph idx="1"/>
          </p:nvPr>
        </p:nvSpPr>
        <p:spPr>
          <a:xfrm>
            <a:off x="2057400" y="1336763"/>
            <a:ext cx="8915400" cy="4894219"/>
          </a:xfrm>
        </p:spPr>
        <p:txBody>
          <a:bodyPr>
            <a:normAutofit lnSpcReduction="10000"/>
          </a:bodyPr>
          <a:lstStyle/>
          <a:p>
            <a:pPr marL="0" indent="0">
              <a:lnSpc>
                <a:spcPct val="150000"/>
              </a:lnSpc>
              <a:buNone/>
            </a:pPr>
            <a:r>
              <a:rPr lang="en-US" b="1" dirty="0">
                <a:latin typeface="Cambria" panose="02040503050406030204" pitchFamily="18" charset="0"/>
                <a:ea typeface="Cambria" panose="02040503050406030204" pitchFamily="18" charset="0"/>
              </a:rPr>
              <a:t>Test plan</a:t>
            </a:r>
          </a:p>
          <a:p>
            <a:pPr>
              <a:lnSpc>
                <a:spcPct val="150000"/>
              </a:lnSpc>
            </a:pPr>
            <a:r>
              <a:rPr lang="en-US" dirty="0">
                <a:latin typeface="Cambria" panose="02040503050406030204" pitchFamily="18" charset="0"/>
                <a:ea typeface="Cambria" panose="02040503050406030204" pitchFamily="18" charset="0"/>
              </a:rPr>
              <a:t>It is a document that is prepared by the managers or test lead. It consists of all information about the testing activities. The test plan consists of multiple components such as </a:t>
            </a:r>
            <a:r>
              <a:rPr lang="en-US" b="1" dirty="0">
                <a:latin typeface="Cambria" panose="02040503050406030204" pitchFamily="18" charset="0"/>
                <a:ea typeface="Cambria" panose="02040503050406030204" pitchFamily="18" charset="0"/>
              </a:rPr>
              <a:t>Objectives, Scope, Approach, Test Environments, Test methodology, Template, Role &amp; Responsibility, Effort estimation, Entry and Exit criteria, Schedule, Tools, Defect tracking, Test Deliverable, Assumption, Risk,</a:t>
            </a:r>
            <a:r>
              <a:rPr lang="en-US" dirty="0">
                <a:latin typeface="Cambria" panose="02040503050406030204" pitchFamily="18" charset="0"/>
                <a:ea typeface="Cambria" panose="02040503050406030204" pitchFamily="18" charset="0"/>
              </a:rPr>
              <a:t> and </a:t>
            </a:r>
            <a:r>
              <a:rPr lang="en-US" b="1" dirty="0">
                <a:latin typeface="Cambria" panose="02040503050406030204" pitchFamily="18" charset="0"/>
                <a:ea typeface="Cambria" panose="02040503050406030204" pitchFamily="18" charset="0"/>
              </a:rPr>
              <a:t>Mitigation Plan or Contingency Plan.</a:t>
            </a:r>
            <a:endParaRPr lang="en-US" dirty="0">
              <a:latin typeface="Cambria" panose="02040503050406030204" pitchFamily="18" charset="0"/>
              <a:ea typeface="Cambria" panose="02040503050406030204" pitchFamily="18" charset="0"/>
            </a:endParaRPr>
          </a:p>
          <a:p>
            <a:pPr marL="0" indent="0">
              <a:lnSpc>
                <a:spcPct val="150000"/>
              </a:lnSpc>
              <a:buNone/>
            </a:pPr>
            <a:r>
              <a:rPr lang="en-US" b="1" dirty="0">
                <a:latin typeface="Cambria" panose="02040503050406030204" pitchFamily="18" charset="0"/>
                <a:ea typeface="Cambria" panose="02040503050406030204" pitchFamily="18" charset="0"/>
              </a:rPr>
              <a:t>Requirement Traceability Matrix (RTM)</a:t>
            </a:r>
          </a:p>
          <a:p>
            <a:pPr>
              <a:lnSpc>
                <a:spcPct val="150000"/>
              </a:lnSpc>
            </a:pPr>
            <a:r>
              <a:rPr lang="en-US" dirty="0">
                <a:latin typeface="Cambria" panose="02040503050406030204" pitchFamily="18" charset="0"/>
                <a:ea typeface="Cambria" panose="02040503050406030204" pitchFamily="18" charset="0"/>
              </a:rPr>
              <a:t>The Requirement traceability matrix [RTM] is a document which ensures that all the test case has been covered. This document is created before the test execution process to verify that we did not miss writing any test case for the particular requirement.</a:t>
            </a:r>
          </a:p>
          <a:p>
            <a:pPr>
              <a:lnSpc>
                <a:spcPct val="150000"/>
              </a:lnSpc>
            </a:pPr>
            <a:endParaRPr lang="en-IN" dirty="0">
              <a:latin typeface="Cambria" panose="02040503050406030204" pitchFamily="18" charset="0"/>
              <a:ea typeface="Cambria" panose="02040503050406030204" pitchFamily="18" charset="0"/>
            </a:endParaRPr>
          </a:p>
        </p:txBody>
      </p:sp>
      <p:pic>
        <p:nvPicPr>
          <p:cNvPr id="4" name="Picture 3" title="Image">
            <a:extLst>
              <a:ext uri="{FF2B5EF4-FFF2-40B4-BE49-F238E27FC236}">
                <a16:creationId xmlns:a16="http://schemas.microsoft.com/office/drawing/2014/main" id="{2B342521-BA29-C9F4-03F7-10A79ADD5812}"/>
              </a:ext>
            </a:extLst>
          </p:cNvPr>
          <p:cNvPicPr/>
          <p:nvPr/>
        </p:nvPicPr>
        <p:blipFill>
          <a:blip r:embed="rId2" cstate="print"/>
          <a:stretch>
            <a:fillRect/>
          </a:stretch>
        </p:blipFill>
        <p:spPr>
          <a:xfrm>
            <a:off x="11234057" y="0"/>
            <a:ext cx="957943" cy="692331"/>
          </a:xfrm>
          <a:prstGeom prst="rect">
            <a:avLst/>
          </a:prstGeom>
          <a:noFill/>
        </p:spPr>
      </p:pic>
      <p:pic>
        <p:nvPicPr>
          <p:cNvPr id="5" name="Picture 4">
            <a:extLst>
              <a:ext uri="{FF2B5EF4-FFF2-40B4-BE49-F238E27FC236}">
                <a16:creationId xmlns:a16="http://schemas.microsoft.com/office/drawing/2014/main" id="{ABFABD91-AA34-3F35-FD9C-9DD85566ED7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1162050" cy="990600"/>
          </a:xfrm>
          <a:prstGeom prst="rect">
            <a:avLst/>
          </a:prstGeom>
        </p:spPr>
      </p:pic>
    </p:spTree>
    <p:extLst>
      <p:ext uri="{BB962C8B-B14F-4D97-AF65-F5344CB8AC3E}">
        <p14:creationId xmlns:p14="http://schemas.microsoft.com/office/powerpoint/2010/main" val="439959647"/>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C68FCA8-5248-5F8E-F1C2-29020EC6F17A}"/>
              </a:ext>
            </a:extLst>
          </p:cNvPr>
          <p:cNvSpPr>
            <a:spLocks noGrp="1"/>
          </p:cNvSpPr>
          <p:nvPr>
            <p:ph idx="1"/>
          </p:nvPr>
        </p:nvSpPr>
        <p:spPr>
          <a:xfrm>
            <a:off x="1936069" y="862148"/>
            <a:ext cx="8915400" cy="5036011"/>
          </a:xfrm>
        </p:spPr>
        <p:txBody>
          <a:bodyPr>
            <a:normAutofit fontScale="92500" lnSpcReduction="20000"/>
          </a:bodyPr>
          <a:lstStyle/>
          <a:p>
            <a:pPr marL="0" indent="0">
              <a:lnSpc>
                <a:spcPct val="150000"/>
              </a:lnSpc>
              <a:buNone/>
            </a:pPr>
            <a:r>
              <a:rPr lang="en-US" b="1" dirty="0">
                <a:latin typeface="Cambria" panose="02040503050406030204" pitchFamily="18" charset="0"/>
                <a:ea typeface="Cambria" panose="02040503050406030204" pitchFamily="18" charset="0"/>
              </a:rPr>
              <a:t>Test strategy</a:t>
            </a:r>
          </a:p>
          <a:p>
            <a:pPr>
              <a:lnSpc>
                <a:spcPct val="150000"/>
              </a:lnSpc>
            </a:pPr>
            <a:r>
              <a:rPr lang="en-US" dirty="0">
                <a:latin typeface="Cambria" panose="02040503050406030204" pitchFamily="18" charset="0"/>
                <a:ea typeface="Cambria" panose="02040503050406030204" pitchFamily="18" charset="0"/>
              </a:rPr>
              <a:t>The test strategy is a high-level document, which is used to verify the test types (levels) to be executed for the product and also describe that what kind of technique has to be used and which module is going to be tested. The Project Manager can approve it. It includes the multiple components such as documentation formats, objective, test processes, scope, and customer communication strategy, etc. we cannot modify the test strategy.</a:t>
            </a:r>
          </a:p>
          <a:p>
            <a:pPr marL="0" indent="0">
              <a:lnSpc>
                <a:spcPct val="150000"/>
              </a:lnSpc>
              <a:buNone/>
            </a:pPr>
            <a:r>
              <a:rPr lang="en-US" b="1" dirty="0">
                <a:latin typeface="Cambria" panose="02040503050406030204" pitchFamily="18" charset="0"/>
                <a:ea typeface="Cambria" panose="02040503050406030204" pitchFamily="18" charset="0"/>
              </a:rPr>
              <a:t>Test data</a:t>
            </a:r>
          </a:p>
          <a:p>
            <a:pPr>
              <a:lnSpc>
                <a:spcPct val="150000"/>
              </a:lnSpc>
            </a:pPr>
            <a:r>
              <a:rPr lang="en-US" dirty="0">
                <a:latin typeface="Cambria" panose="02040503050406030204" pitchFamily="18" charset="0"/>
                <a:ea typeface="Cambria" panose="02040503050406030204" pitchFamily="18" charset="0"/>
              </a:rPr>
              <a:t>It is data that occurs before the test is executed. It is mainly used when we are implementing the test case. Mostly, we will have the test data in the Excel sheet format and entered manually while performing the test case.</a:t>
            </a:r>
          </a:p>
          <a:p>
            <a:pPr>
              <a:lnSpc>
                <a:spcPct val="150000"/>
              </a:lnSpc>
            </a:pPr>
            <a:r>
              <a:rPr lang="en-US" dirty="0">
                <a:latin typeface="Cambria" panose="02040503050406030204" pitchFamily="18" charset="0"/>
                <a:ea typeface="Cambria" panose="02040503050406030204" pitchFamily="18" charset="0"/>
              </a:rPr>
              <a:t>The test data can be used to check the expected result, which means that when the test data is entered, the expected outcome will meet the actual result and also check the application performance by entering the in-correct input data.</a:t>
            </a:r>
          </a:p>
          <a:p>
            <a:pPr>
              <a:lnSpc>
                <a:spcPct val="150000"/>
              </a:lnSpc>
            </a:pPr>
            <a:endParaRPr lang="en-IN" dirty="0">
              <a:latin typeface="Cambria" panose="02040503050406030204" pitchFamily="18" charset="0"/>
              <a:ea typeface="Cambria" panose="02040503050406030204" pitchFamily="18" charset="0"/>
            </a:endParaRPr>
          </a:p>
        </p:txBody>
      </p:sp>
      <p:pic>
        <p:nvPicPr>
          <p:cNvPr id="4" name="Picture 3" title="Image">
            <a:extLst>
              <a:ext uri="{FF2B5EF4-FFF2-40B4-BE49-F238E27FC236}">
                <a16:creationId xmlns:a16="http://schemas.microsoft.com/office/drawing/2014/main" id="{2B342521-BA29-C9F4-03F7-10A79ADD5812}"/>
              </a:ext>
            </a:extLst>
          </p:cNvPr>
          <p:cNvPicPr/>
          <p:nvPr/>
        </p:nvPicPr>
        <p:blipFill>
          <a:blip r:embed="rId2" cstate="print"/>
          <a:stretch>
            <a:fillRect/>
          </a:stretch>
        </p:blipFill>
        <p:spPr>
          <a:xfrm>
            <a:off x="11234057" y="0"/>
            <a:ext cx="957943" cy="692331"/>
          </a:xfrm>
          <a:prstGeom prst="rect">
            <a:avLst/>
          </a:prstGeom>
          <a:noFill/>
        </p:spPr>
      </p:pic>
      <p:pic>
        <p:nvPicPr>
          <p:cNvPr id="5" name="Picture 4">
            <a:extLst>
              <a:ext uri="{FF2B5EF4-FFF2-40B4-BE49-F238E27FC236}">
                <a16:creationId xmlns:a16="http://schemas.microsoft.com/office/drawing/2014/main" id="{ABFABD91-AA34-3F35-FD9C-9DD85566ED7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1162050" cy="990600"/>
          </a:xfrm>
          <a:prstGeom prst="rect">
            <a:avLst/>
          </a:prstGeom>
        </p:spPr>
      </p:pic>
    </p:spTree>
    <p:extLst>
      <p:ext uri="{BB962C8B-B14F-4D97-AF65-F5344CB8AC3E}">
        <p14:creationId xmlns:p14="http://schemas.microsoft.com/office/powerpoint/2010/main" val="1443504357"/>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C68FCA8-5248-5F8E-F1C2-29020EC6F17A}"/>
              </a:ext>
            </a:extLst>
          </p:cNvPr>
          <p:cNvSpPr>
            <a:spLocks noGrp="1"/>
          </p:cNvSpPr>
          <p:nvPr>
            <p:ph idx="1"/>
          </p:nvPr>
        </p:nvSpPr>
        <p:spPr>
          <a:xfrm>
            <a:off x="1632857" y="990601"/>
            <a:ext cx="9871755" cy="5279570"/>
          </a:xfrm>
        </p:spPr>
        <p:txBody>
          <a:bodyPr>
            <a:normAutofit/>
          </a:bodyPr>
          <a:lstStyle/>
          <a:p>
            <a:pPr marL="0" indent="0">
              <a:lnSpc>
                <a:spcPct val="150000"/>
              </a:lnSpc>
              <a:buNone/>
            </a:pPr>
            <a:r>
              <a:rPr lang="en-US" b="1" dirty="0">
                <a:latin typeface="Cambria" panose="02040503050406030204" pitchFamily="18" charset="0"/>
                <a:ea typeface="Cambria" panose="02040503050406030204" pitchFamily="18" charset="0"/>
              </a:rPr>
              <a:t>Bug report</a:t>
            </a:r>
          </a:p>
          <a:p>
            <a:pPr>
              <a:lnSpc>
                <a:spcPct val="150000"/>
              </a:lnSpc>
            </a:pPr>
            <a:r>
              <a:rPr lang="en-US" dirty="0">
                <a:latin typeface="Cambria" panose="02040503050406030204" pitchFamily="18" charset="0"/>
                <a:ea typeface="Cambria" panose="02040503050406030204" pitchFamily="18" charset="0"/>
              </a:rPr>
              <a:t>The bug report is a document where we maintain a summary of all the bugs which occurred during the testing process. This is a crucial document for both the developers and test engineers because, with the help of bug reports, they can easily track the defects, report the bug, change the status of bugs which are fixed successfully, and also avoid their repetition in further process.</a:t>
            </a:r>
          </a:p>
          <a:p>
            <a:pPr marL="0" indent="0">
              <a:lnSpc>
                <a:spcPct val="150000"/>
              </a:lnSpc>
              <a:buNone/>
            </a:pPr>
            <a:r>
              <a:rPr lang="en-US" b="1" dirty="0">
                <a:latin typeface="Cambria" panose="02040503050406030204" pitchFamily="18" charset="0"/>
                <a:ea typeface="Cambria" panose="02040503050406030204" pitchFamily="18" charset="0"/>
              </a:rPr>
              <a:t>Test execution report</a:t>
            </a:r>
          </a:p>
          <a:p>
            <a:pPr>
              <a:lnSpc>
                <a:spcPct val="150000"/>
              </a:lnSpc>
            </a:pPr>
            <a:r>
              <a:rPr lang="en-US" dirty="0">
                <a:latin typeface="Cambria" panose="02040503050406030204" pitchFamily="18" charset="0"/>
                <a:ea typeface="Cambria" panose="02040503050406030204" pitchFamily="18" charset="0"/>
              </a:rPr>
              <a:t>It is the document prepared by test leads after the entire testing execution process is completed. The test summary report defines the constancy of the product, and it contains information like the modules, the number of written test cases, executed, pass, fail, and their percentage. And each module has a separate spreadsheet of their respective module.</a:t>
            </a:r>
          </a:p>
          <a:p>
            <a:pPr>
              <a:lnSpc>
                <a:spcPct val="150000"/>
              </a:lnSpc>
            </a:pPr>
            <a:endParaRPr lang="en-IN" dirty="0">
              <a:latin typeface="Cambria" panose="02040503050406030204" pitchFamily="18" charset="0"/>
              <a:ea typeface="Cambria" panose="02040503050406030204" pitchFamily="18" charset="0"/>
            </a:endParaRPr>
          </a:p>
        </p:txBody>
      </p:sp>
      <p:pic>
        <p:nvPicPr>
          <p:cNvPr id="4" name="Picture 3" title="Image">
            <a:extLst>
              <a:ext uri="{FF2B5EF4-FFF2-40B4-BE49-F238E27FC236}">
                <a16:creationId xmlns:a16="http://schemas.microsoft.com/office/drawing/2014/main" id="{2B342521-BA29-C9F4-03F7-10A79ADD5812}"/>
              </a:ext>
            </a:extLst>
          </p:cNvPr>
          <p:cNvPicPr/>
          <p:nvPr/>
        </p:nvPicPr>
        <p:blipFill>
          <a:blip r:embed="rId2" cstate="print"/>
          <a:stretch>
            <a:fillRect/>
          </a:stretch>
        </p:blipFill>
        <p:spPr>
          <a:xfrm>
            <a:off x="11234057" y="0"/>
            <a:ext cx="957943" cy="692331"/>
          </a:xfrm>
          <a:prstGeom prst="rect">
            <a:avLst/>
          </a:prstGeom>
          <a:noFill/>
        </p:spPr>
      </p:pic>
      <p:pic>
        <p:nvPicPr>
          <p:cNvPr id="5" name="Picture 4">
            <a:extLst>
              <a:ext uri="{FF2B5EF4-FFF2-40B4-BE49-F238E27FC236}">
                <a16:creationId xmlns:a16="http://schemas.microsoft.com/office/drawing/2014/main" id="{ABFABD91-AA34-3F35-FD9C-9DD85566ED7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1162050" cy="990600"/>
          </a:xfrm>
          <a:prstGeom prst="rect">
            <a:avLst/>
          </a:prstGeom>
        </p:spPr>
      </p:pic>
    </p:spTree>
    <p:extLst>
      <p:ext uri="{BB962C8B-B14F-4D97-AF65-F5344CB8AC3E}">
        <p14:creationId xmlns:p14="http://schemas.microsoft.com/office/powerpoint/2010/main" val="134982392"/>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Why documentation is needed</a:t>
            </a:r>
            <a:br>
              <a:rPr lang="en-IN" dirty="0"/>
            </a:br>
            <a:endParaRPr lang="en-IN" dirty="0"/>
          </a:p>
        </p:txBody>
      </p:sp>
      <p:sp>
        <p:nvSpPr>
          <p:cNvPr id="3" name="Content Placeholder 2"/>
          <p:cNvSpPr>
            <a:spLocks noGrp="1"/>
          </p:cNvSpPr>
          <p:nvPr>
            <p:ph idx="1"/>
          </p:nvPr>
        </p:nvSpPr>
        <p:spPr/>
        <p:txBody>
          <a:bodyPr/>
          <a:lstStyle/>
          <a:p>
            <a:pPr>
              <a:lnSpc>
                <a:spcPct val="150000"/>
              </a:lnSpc>
            </a:pPr>
            <a:r>
              <a:rPr lang="en-US" dirty="0">
                <a:latin typeface="Cambria" panose="02040503050406030204" pitchFamily="18" charset="0"/>
                <a:ea typeface="Cambria" panose="02040503050406030204" pitchFamily="18" charset="0"/>
              </a:rPr>
              <a:t>If the testing or development team gets software that is not working correctly and developed by someone else, so to find the error, the team will first need a document. Now, if the documents are available then the team will quickly find out the cause of the error by examining documentation. </a:t>
            </a:r>
          </a:p>
          <a:p>
            <a:pPr>
              <a:lnSpc>
                <a:spcPct val="150000"/>
              </a:lnSpc>
            </a:pPr>
            <a:r>
              <a:rPr lang="en-US" dirty="0">
                <a:latin typeface="Cambria" panose="02040503050406030204" pitchFamily="18" charset="0"/>
                <a:ea typeface="Cambria" panose="02040503050406030204" pitchFamily="18" charset="0"/>
              </a:rPr>
              <a:t>But, if the documents are not available then the tester need to do black box and white box testing again, which will waste the time and money of the </a:t>
            </a:r>
            <a:r>
              <a:rPr lang="en-US" dirty="0" err="1">
                <a:latin typeface="Cambria" panose="02040503050406030204" pitchFamily="18" charset="0"/>
                <a:ea typeface="Cambria" panose="02040503050406030204" pitchFamily="18" charset="0"/>
              </a:rPr>
              <a:t>organization.More</a:t>
            </a:r>
            <a:r>
              <a:rPr lang="en-US" dirty="0">
                <a:latin typeface="Cambria" panose="02040503050406030204" pitchFamily="18" charset="0"/>
                <a:ea typeface="Cambria" panose="02040503050406030204" pitchFamily="18" charset="0"/>
              </a:rPr>
              <a:t> than that, Lack of documentation becomes a problem for acceptance.</a:t>
            </a:r>
            <a:endParaRPr lang="en-IN" dirty="0">
              <a:latin typeface="Cambria" panose="02040503050406030204" pitchFamily="18" charset="0"/>
              <a:ea typeface="Cambria" panose="02040503050406030204" pitchFamily="18" charset="0"/>
            </a:endParaRPr>
          </a:p>
        </p:txBody>
      </p:sp>
      <p:pic>
        <p:nvPicPr>
          <p:cNvPr id="4" name="Picture 3">
            <a:extLst>
              <a:ext uri="{FF2B5EF4-FFF2-40B4-BE49-F238E27FC236}">
                <a16:creationId xmlns:a16="http://schemas.microsoft.com/office/drawing/2014/main" id="{ABFABD91-AA34-3F35-FD9C-9DD85566ED7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162050" cy="990600"/>
          </a:xfrm>
          <a:prstGeom prst="rect">
            <a:avLst/>
          </a:prstGeom>
        </p:spPr>
      </p:pic>
      <p:pic>
        <p:nvPicPr>
          <p:cNvPr id="5" name="Picture 4" title="Image">
            <a:extLst>
              <a:ext uri="{FF2B5EF4-FFF2-40B4-BE49-F238E27FC236}">
                <a16:creationId xmlns:a16="http://schemas.microsoft.com/office/drawing/2014/main" id="{2B342521-BA29-C9F4-03F7-10A79ADD5812}"/>
              </a:ext>
            </a:extLst>
          </p:cNvPr>
          <p:cNvPicPr/>
          <p:nvPr/>
        </p:nvPicPr>
        <p:blipFill>
          <a:blip r:embed="rId3" cstate="print"/>
          <a:stretch>
            <a:fillRect/>
          </a:stretch>
        </p:blipFill>
        <p:spPr>
          <a:xfrm>
            <a:off x="11234057" y="0"/>
            <a:ext cx="957943" cy="692331"/>
          </a:xfrm>
          <a:prstGeom prst="rect">
            <a:avLst/>
          </a:prstGeom>
          <a:noFill/>
        </p:spPr>
      </p:pic>
    </p:spTree>
    <p:extLst>
      <p:ext uri="{BB962C8B-B14F-4D97-AF65-F5344CB8AC3E}">
        <p14:creationId xmlns:p14="http://schemas.microsoft.com/office/powerpoint/2010/main" val="2923147046"/>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89212" y="1384663"/>
            <a:ext cx="8915400" cy="4526559"/>
          </a:xfrm>
        </p:spPr>
        <p:txBody>
          <a:bodyPr/>
          <a:lstStyle/>
          <a:p>
            <a:pPr marL="0" indent="0">
              <a:lnSpc>
                <a:spcPct val="150000"/>
              </a:lnSpc>
              <a:buNone/>
            </a:pPr>
            <a:r>
              <a:rPr lang="en-US" b="1" dirty="0">
                <a:latin typeface="Cambria" panose="02040503050406030204" pitchFamily="18" charset="0"/>
                <a:ea typeface="Cambria" panose="02040503050406030204" pitchFamily="18" charset="0"/>
              </a:rPr>
              <a:t>Benefits of using Documentation</a:t>
            </a:r>
          </a:p>
          <a:p>
            <a:pPr>
              <a:lnSpc>
                <a:spcPct val="150000"/>
              </a:lnSpc>
            </a:pPr>
            <a:r>
              <a:rPr lang="en-US" dirty="0">
                <a:latin typeface="Cambria" panose="02040503050406030204" pitchFamily="18" charset="0"/>
                <a:ea typeface="Cambria" panose="02040503050406030204" pitchFamily="18" charset="0"/>
              </a:rPr>
              <a:t>Documentation clarifies the quality of methods and objectives.</a:t>
            </a:r>
          </a:p>
          <a:p>
            <a:pPr>
              <a:lnSpc>
                <a:spcPct val="150000"/>
              </a:lnSpc>
            </a:pPr>
            <a:r>
              <a:rPr lang="en-US" dirty="0">
                <a:latin typeface="Cambria" panose="02040503050406030204" pitchFamily="18" charset="0"/>
                <a:ea typeface="Cambria" panose="02040503050406030204" pitchFamily="18" charset="0"/>
              </a:rPr>
              <a:t>It ensures internal coordination when a customer uses software application.</a:t>
            </a:r>
          </a:p>
          <a:p>
            <a:pPr>
              <a:lnSpc>
                <a:spcPct val="150000"/>
              </a:lnSpc>
            </a:pPr>
            <a:r>
              <a:rPr lang="en-US" dirty="0">
                <a:latin typeface="Cambria" panose="02040503050406030204" pitchFamily="18" charset="0"/>
                <a:ea typeface="Cambria" panose="02040503050406030204" pitchFamily="18" charset="0"/>
              </a:rPr>
              <a:t>It ensures clarity about the stability of tasks and performance.</a:t>
            </a:r>
          </a:p>
          <a:p>
            <a:pPr>
              <a:lnSpc>
                <a:spcPct val="150000"/>
              </a:lnSpc>
            </a:pPr>
            <a:r>
              <a:rPr lang="en-US" dirty="0">
                <a:latin typeface="Cambria" panose="02040503050406030204" pitchFamily="18" charset="0"/>
                <a:ea typeface="Cambria" panose="02040503050406030204" pitchFamily="18" charset="0"/>
              </a:rPr>
              <a:t>It provides feedback on preventive tasks.</a:t>
            </a:r>
          </a:p>
          <a:p>
            <a:pPr>
              <a:lnSpc>
                <a:spcPct val="150000"/>
              </a:lnSpc>
            </a:pPr>
            <a:r>
              <a:rPr lang="en-US" dirty="0">
                <a:latin typeface="Cambria" panose="02040503050406030204" pitchFamily="18" charset="0"/>
                <a:ea typeface="Cambria" panose="02040503050406030204" pitchFamily="18" charset="0"/>
              </a:rPr>
              <a:t>It provides feedback for your planning cycle.</a:t>
            </a:r>
          </a:p>
          <a:p>
            <a:endParaRPr lang="en-IN" dirty="0">
              <a:latin typeface="Cambria" panose="02040503050406030204" pitchFamily="18" charset="0"/>
              <a:ea typeface="Cambria" panose="02040503050406030204" pitchFamily="18" charset="0"/>
            </a:endParaRPr>
          </a:p>
        </p:txBody>
      </p:sp>
      <p:pic>
        <p:nvPicPr>
          <p:cNvPr id="4" name="Picture 3">
            <a:extLst>
              <a:ext uri="{FF2B5EF4-FFF2-40B4-BE49-F238E27FC236}">
                <a16:creationId xmlns:a16="http://schemas.microsoft.com/office/drawing/2014/main" id="{ABFABD91-AA34-3F35-FD9C-9DD85566ED7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162050" cy="990600"/>
          </a:xfrm>
          <a:prstGeom prst="rect">
            <a:avLst/>
          </a:prstGeom>
        </p:spPr>
      </p:pic>
      <p:pic>
        <p:nvPicPr>
          <p:cNvPr id="5" name="Picture 4" title="Image">
            <a:extLst>
              <a:ext uri="{FF2B5EF4-FFF2-40B4-BE49-F238E27FC236}">
                <a16:creationId xmlns:a16="http://schemas.microsoft.com/office/drawing/2014/main" id="{2B342521-BA29-C9F4-03F7-10A79ADD5812}"/>
              </a:ext>
            </a:extLst>
          </p:cNvPr>
          <p:cNvPicPr/>
          <p:nvPr/>
        </p:nvPicPr>
        <p:blipFill>
          <a:blip r:embed="rId3" cstate="print"/>
          <a:stretch>
            <a:fillRect/>
          </a:stretch>
        </p:blipFill>
        <p:spPr>
          <a:xfrm>
            <a:off x="11234057" y="49344"/>
            <a:ext cx="957943" cy="692331"/>
          </a:xfrm>
          <a:prstGeom prst="rect">
            <a:avLst/>
          </a:prstGeom>
          <a:noFill/>
        </p:spPr>
      </p:pic>
    </p:spTree>
    <p:extLst>
      <p:ext uri="{BB962C8B-B14F-4D97-AF65-F5344CB8AC3E}">
        <p14:creationId xmlns:p14="http://schemas.microsoft.com/office/powerpoint/2010/main" val="3581135089"/>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89212" y="1711234"/>
            <a:ext cx="8915400" cy="4199988"/>
          </a:xfrm>
        </p:spPr>
        <p:txBody>
          <a:bodyPr/>
          <a:lstStyle/>
          <a:p>
            <a:pPr>
              <a:lnSpc>
                <a:spcPct val="150000"/>
              </a:lnSpc>
            </a:pPr>
            <a:r>
              <a:rPr lang="en-US" b="1" dirty="0">
                <a:latin typeface="Cambria" panose="02040503050406030204" pitchFamily="18" charset="0"/>
                <a:ea typeface="Cambria" panose="02040503050406030204" pitchFamily="18" charset="0"/>
              </a:rPr>
              <a:t>The drawback of the test document</a:t>
            </a:r>
            <a:endParaRPr lang="en-US" dirty="0">
              <a:latin typeface="Cambria" panose="02040503050406030204" pitchFamily="18" charset="0"/>
              <a:ea typeface="Cambria" panose="02040503050406030204" pitchFamily="18" charset="0"/>
            </a:endParaRPr>
          </a:p>
          <a:p>
            <a:pPr>
              <a:lnSpc>
                <a:spcPct val="150000"/>
              </a:lnSpc>
            </a:pPr>
            <a:r>
              <a:rPr lang="en-US" dirty="0">
                <a:latin typeface="Cambria" panose="02040503050406030204" pitchFamily="18" charset="0"/>
                <a:ea typeface="Cambria" panose="02040503050406030204" pitchFamily="18" charset="0"/>
              </a:rPr>
              <a:t>It is a bit tedious because we have to maintain the modification provided by the customer and parallel change in the document.</a:t>
            </a:r>
          </a:p>
          <a:p>
            <a:pPr>
              <a:lnSpc>
                <a:spcPct val="150000"/>
              </a:lnSpc>
            </a:pPr>
            <a:r>
              <a:rPr lang="en-US" dirty="0">
                <a:latin typeface="Cambria" panose="02040503050406030204" pitchFamily="18" charset="0"/>
                <a:ea typeface="Cambria" panose="02040503050406030204" pitchFamily="18" charset="0"/>
              </a:rPr>
              <a:t>If the test documentation is not proper, it will replicate the quality of the application.</a:t>
            </a:r>
          </a:p>
          <a:p>
            <a:pPr>
              <a:lnSpc>
                <a:spcPct val="150000"/>
              </a:lnSpc>
            </a:pPr>
            <a:r>
              <a:rPr lang="en-US" dirty="0">
                <a:latin typeface="Cambria" panose="02040503050406030204" pitchFamily="18" charset="0"/>
                <a:ea typeface="Cambria" panose="02040503050406030204" pitchFamily="18" charset="0"/>
              </a:rPr>
              <a:t>Sometimes it is written by that person who does not have the product knowledge.</a:t>
            </a:r>
          </a:p>
          <a:p>
            <a:pPr>
              <a:lnSpc>
                <a:spcPct val="150000"/>
              </a:lnSpc>
            </a:pPr>
            <a:r>
              <a:rPr lang="en-US" dirty="0">
                <a:latin typeface="Cambria" panose="02040503050406030204" pitchFamily="18" charset="0"/>
                <a:ea typeface="Cambria" panose="02040503050406030204" pitchFamily="18" charset="0"/>
              </a:rPr>
              <a:t>Sometimes the cost of the document will be exceeding its value.</a:t>
            </a:r>
          </a:p>
          <a:p>
            <a:pPr>
              <a:lnSpc>
                <a:spcPct val="150000"/>
              </a:lnSpc>
            </a:pPr>
            <a:endParaRPr lang="en-IN" dirty="0">
              <a:latin typeface="Cambria" panose="02040503050406030204" pitchFamily="18" charset="0"/>
              <a:ea typeface="Cambria" panose="02040503050406030204" pitchFamily="18" charset="0"/>
            </a:endParaRPr>
          </a:p>
        </p:txBody>
      </p:sp>
      <p:pic>
        <p:nvPicPr>
          <p:cNvPr id="4" name="Picture 3">
            <a:extLst>
              <a:ext uri="{FF2B5EF4-FFF2-40B4-BE49-F238E27FC236}">
                <a16:creationId xmlns:a16="http://schemas.microsoft.com/office/drawing/2014/main" id="{ABFABD91-AA34-3F35-FD9C-9DD85566ED7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162050" cy="990600"/>
          </a:xfrm>
          <a:prstGeom prst="rect">
            <a:avLst/>
          </a:prstGeom>
        </p:spPr>
      </p:pic>
      <p:pic>
        <p:nvPicPr>
          <p:cNvPr id="5" name="Picture 4" title="Image">
            <a:extLst>
              <a:ext uri="{FF2B5EF4-FFF2-40B4-BE49-F238E27FC236}">
                <a16:creationId xmlns:a16="http://schemas.microsoft.com/office/drawing/2014/main" id="{2B342521-BA29-C9F4-03F7-10A79ADD5812}"/>
              </a:ext>
            </a:extLst>
          </p:cNvPr>
          <p:cNvPicPr/>
          <p:nvPr/>
        </p:nvPicPr>
        <p:blipFill>
          <a:blip r:embed="rId3" cstate="print"/>
          <a:stretch>
            <a:fillRect/>
          </a:stretch>
        </p:blipFill>
        <p:spPr>
          <a:xfrm>
            <a:off x="11234057" y="49344"/>
            <a:ext cx="957943" cy="692331"/>
          </a:xfrm>
          <a:prstGeom prst="rect">
            <a:avLst/>
          </a:prstGeom>
          <a:noFill/>
        </p:spPr>
      </p:pic>
    </p:spTree>
    <p:extLst>
      <p:ext uri="{BB962C8B-B14F-4D97-AF65-F5344CB8AC3E}">
        <p14:creationId xmlns:p14="http://schemas.microsoft.com/office/powerpoint/2010/main" val="951496237"/>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42210" y="350155"/>
            <a:ext cx="8911687" cy="990600"/>
          </a:xfrm>
        </p:spPr>
        <p:txBody>
          <a:bodyPr>
            <a:normAutofit fontScale="90000"/>
          </a:bodyPr>
          <a:lstStyle/>
          <a:p>
            <a:r>
              <a:rPr lang="en-US" b="1" i="0" dirty="0">
                <a:solidFill>
                  <a:srgbClr val="273239"/>
                </a:solidFill>
                <a:effectLst/>
                <a:latin typeface="Nunito" pitchFamily="2" charset="0"/>
              </a:rPr>
              <a:t>Domain Testing :</a:t>
            </a:r>
            <a:br>
              <a:rPr lang="en-US" dirty="0"/>
            </a:br>
            <a:endParaRPr lang="en-IN" dirty="0"/>
          </a:p>
        </p:txBody>
      </p:sp>
      <p:sp>
        <p:nvSpPr>
          <p:cNvPr id="3" name="Content Placeholder 2"/>
          <p:cNvSpPr>
            <a:spLocks noGrp="1"/>
          </p:cNvSpPr>
          <p:nvPr>
            <p:ph idx="1"/>
          </p:nvPr>
        </p:nvSpPr>
        <p:spPr>
          <a:xfrm>
            <a:off x="1416676" y="1481070"/>
            <a:ext cx="10087936" cy="5035640"/>
          </a:xfrm>
        </p:spPr>
        <p:txBody>
          <a:bodyPr>
            <a:normAutofit fontScale="92500"/>
          </a:bodyPr>
          <a:lstStyle/>
          <a:p>
            <a:pPr>
              <a:lnSpc>
                <a:spcPct val="160000"/>
              </a:lnSpc>
            </a:pPr>
            <a:r>
              <a:rPr lang="en-US" b="0" i="0" dirty="0">
                <a:solidFill>
                  <a:srgbClr val="273239"/>
                </a:solidFill>
                <a:effectLst/>
                <a:latin typeface="Cambria" panose="02040503050406030204" pitchFamily="18" charset="0"/>
                <a:ea typeface="Cambria" panose="02040503050406030204" pitchFamily="18" charset="0"/>
              </a:rPr>
              <a:t>It is a software testing technique where minimum numbers of inputs are used to access appropriate output of a system, to ensure the system does not accept invalid input values. The system is expected to give required outputs blocking the invalid inputs.</a:t>
            </a:r>
          </a:p>
          <a:p>
            <a:pPr algn="l" fontAlgn="base">
              <a:lnSpc>
                <a:spcPct val="160000"/>
              </a:lnSpc>
            </a:pPr>
            <a:r>
              <a:rPr lang="en-US" sz="1900" b="1" i="0" dirty="0">
                <a:solidFill>
                  <a:srgbClr val="273239"/>
                </a:solidFill>
                <a:effectLst/>
                <a:latin typeface="Cambria" panose="02040503050406030204" pitchFamily="18" charset="0"/>
                <a:ea typeface="Cambria" panose="02040503050406030204" pitchFamily="18" charset="0"/>
              </a:rPr>
              <a:t>Importance of Domain Testing</a:t>
            </a:r>
          </a:p>
          <a:p>
            <a:pPr algn="l" fontAlgn="base">
              <a:lnSpc>
                <a:spcPct val="160000"/>
              </a:lnSpc>
              <a:buFont typeface="Arial" panose="020B0604020202020204" pitchFamily="34" charset="0"/>
              <a:buChar char="•"/>
            </a:pPr>
            <a:r>
              <a:rPr lang="en-US" sz="1900" b="1" i="0" dirty="0">
                <a:solidFill>
                  <a:srgbClr val="273239"/>
                </a:solidFill>
                <a:effectLst/>
                <a:latin typeface="Cambria" panose="02040503050406030204" pitchFamily="18" charset="0"/>
                <a:ea typeface="Cambria" panose="02040503050406030204" pitchFamily="18" charset="0"/>
              </a:rPr>
              <a:t>Protection of Input Space:</a:t>
            </a:r>
            <a:r>
              <a:rPr lang="en-US" sz="1900" b="0" i="0" dirty="0">
                <a:solidFill>
                  <a:srgbClr val="273239"/>
                </a:solidFill>
                <a:effectLst/>
                <a:latin typeface="Cambria" panose="02040503050406030204" pitchFamily="18" charset="0"/>
                <a:ea typeface="Cambria" panose="02040503050406030204" pitchFamily="18" charset="0"/>
              </a:rPr>
              <a:t> A software application’s complete input area should be sufficiently covered, and domain testing helps to verify this. It seeks to identify possible problems with data handling and processing by testing particular domains or ranges of input values.</a:t>
            </a:r>
          </a:p>
          <a:p>
            <a:pPr algn="l" fontAlgn="base">
              <a:lnSpc>
                <a:spcPct val="160000"/>
              </a:lnSpc>
              <a:buFont typeface="Arial" panose="020B0604020202020204" pitchFamily="34" charset="0"/>
              <a:buChar char="•"/>
            </a:pPr>
            <a:r>
              <a:rPr lang="en-US" sz="1900" b="1" i="0" dirty="0">
                <a:solidFill>
                  <a:srgbClr val="273239"/>
                </a:solidFill>
                <a:effectLst/>
                <a:latin typeface="Cambria" panose="02040503050406030204" pitchFamily="18" charset="0"/>
                <a:ea typeface="Cambria" panose="02040503050406030204" pitchFamily="18" charset="0"/>
              </a:rPr>
              <a:t>Error detection:</a:t>
            </a:r>
            <a:r>
              <a:rPr lang="en-US" sz="1900" b="0" i="0" dirty="0">
                <a:solidFill>
                  <a:srgbClr val="273239"/>
                </a:solidFill>
                <a:effectLst/>
                <a:latin typeface="Cambria" panose="02040503050406030204" pitchFamily="18" charset="0"/>
                <a:ea typeface="Cambria" panose="02040503050406030204" pitchFamily="18" charset="0"/>
              </a:rPr>
              <a:t> It works well for identifying mistakes or irregularities that could happen in particular input domains. Through the focus of testing efforts on pertinent subsets, domain testing can identify issues that may be missed in more general, random testing situations.</a:t>
            </a:r>
          </a:p>
          <a:p>
            <a:pPr>
              <a:lnSpc>
                <a:spcPct val="150000"/>
              </a:lnSpc>
            </a:pPr>
            <a:endParaRPr lang="en-IN" dirty="0">
              <a:latin typeface="Cambria" panose="02040503050406030204" pitchFamily="18" charset="0"/>
              <a:ea typeface="Cambria" panose="02040503050406030204" pitchFamily="18" charset="0"/>
            </a:endParaRPr>
          </a:p>
        </p:txBody>
      </p:sp>
      <p:pic>
        <p:nvPicPr>
          <p:cNvPr id="4" name="Picture 3">
            <a:extLst>
              <a:ext uri="{FF2B5EF4-FFF2-40B4-BE49-F238E27FC236}">
                <a16:creationId xmlns:a16="http://schemas.microsoft.com/office/drawing/2014/main" id="{ABFABD91-AA34-3F35-FD9C-9DD85566ED7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162050" cy="990600"/>
          </a:xfrm>
          <a:prstGeom prst="rect">
            <a:avLst/>
          </a:prstGeom>
        </p:spPr>
      </p:pic>
      <p:pic>
        <p:nvPicPr>
          <p:cNvPr id="5" name="Picture 4" title="Image">
            <a:extLst>
              <a:ext uri="{FF2B5EF4-FFF2-40B4-BE49-F238E27FC236}">
                <a16:creationId xmlns:a16="http://schemas.microsoft.com/office/drawing/2014/main" id="{2B342521-BA29-C9F4-03F7-10A79ADD5812}"/>
              </a:ext>
            </a:extLst>
          </p:cNvPr>
          <p:cNvPicPr/>
          <p:nvPr/>
        </p:nvPicPr>
        <p:blipFill>
          <a:blip r:embed="rId3" cstate="print"/>
          <a:stretch>
            <a:fillRect/>
          </a:stretch>
        </p:blipFill>
        <p:spPr>
          <a:xfrm>
            <a:off x="11234057" y="49344"/>
            <a:ext cx="957943" cy="692331"/>
          </a:xfrm>
          <a:prstGeom prst="rect">
            <a:avLst/>
          </a:prstGeom>
          <a:noFill/>
        </p:spPr>
      </p:pic>
    </p:spTree>
    <p:extLst>
      <p:ext uri="{BB962C8B-B14F-4D97-AF65-F5344CB8AC3E}">
        <p14:creationId xmlns:p14="http://schemas.microsoft.com/office/powerpoint/2010/main" val="498302921"/>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318657" y="1540189"/>
            <a:ext cx="8915400" cy="3777622"/>
          </a:xfrm>
        </p:spPr>
        <p:txBody>
          <a:bodyPr/>
          <a:lstStyle/>
          <a:p>
            <a:pPr algn="l" fontAlgn="base">
              <a:lnSpc>
                <a:spcPct val="150000"/>
              </a:lnSpc>
              <a:buFont typeface="Arial" panose="020B0604020202020204" pitchFamily="34" charset="0"/>
              <a:buChar char="•"/>
            </a:pPr>
            <a:r>
              <a:rPr lang="en-US" b="1" i="0" dirty="0">
                <a:solidFill>
                  <a:srgbClr val="273239"/>
                </a:solidFill>
                <a:effectLst/>
                <a:latin typeface="Cambria" panose="02040503050406030204" pitchFamily="18" charset="0"/>
                <a:ea typeface="Cambria" panose="02040503050406030204" pitchFamily="18" charset="0"/>
              </a:rPr>
              <a:t>Preventing Bugs:</a:t>
            </a:r>
            <a:r>
              <a:rPr lang="en-US" b="0" i="0" dirty="0">
                <a:solidFill>
                  <a:srgbClr val="273239"/>
                </a:solidFill>
                <a:effectLst/>
                <a:latin typeface="Cambria" panose="02040503050406030204" pitchFamily="18" charset="0"/>
                <a:ea typeface="Cambria" panose="02040503050406030204" pitchFamily="18" charset="0"/>
              </a:rPr>
              <a:t> Software can be designed with fewer vulnerabilities and critical situations if developers have a better understanding of the properties and limits of input domains. By taking a proactive approach to input domain consideration, issues may be avoided before they even arise.</a:t>
            </a:r>
          </a:p>
          <a:p>
            <a:pPr algn="l" fontAlgn="base">
              <a:lnSpc>
                <a:spcPct val="150000"/>
              </a:lnSpc>
              <a:buFont typeface="Arial" panose="020B0604020202020204" pitchFamily="34" charset="0"/>
              <a:buChar char="•"/>
            </a:pPr>
            <a:r>
              <a:rPr lang="en-US" b="1" i="0" dirty="0">
                <a:solidFill>
                  <a:srgbClr val="273239"/>
                </a:solidFill>
                <a:effectLst/>
                <a:latin typeface="Cambria" panose="02040503050406030204" pitchFamily="18" charset="0"/>
                <a:ea typeface="Cambria" panose="02040503050406030204" pitchFamily="18" charset="0"/>
              </a:rPr>
              <a:t>Enhanced Efficiency of Tests:</a:t>
            </a:r>
            <a:r>
              <a:rPr lang="en-US" b="0" i="0" dirty="0">
                <a:solidFill>
                  <a:srgbClr val="273239"/>
                </a:solidFill>
                <a:effectLst/>
                <a:latin typeface="Cambria" panose="02040503050406030204" pitchFamily="18" charset="0"/>
                <a:ea typeface="Cambria" panose="02040503050406030204" pitchFamily="18" charset="0"/>
              </a:rPr>
              <a:t> Domain testing aids in organizing testing efforts according to the software’s most important and pertinent sections. Because more resources are allocated to testing scenarios that are more likely to uncover significant faults, test effectiveness is raised as a result.</a:t>
            </a:r>
          </a:p>
          <a:p>
            <a:endParaRPr lang="en-IN" dirty="0"/>
          </a:p>
        </p:txBody>
      </p:sp>
      <p:pic>
        <p:nvPicPr>
          <p:cNvPr id="4" name="Picture 3">
            <a:extLst>
              <a:ext uri="{FF2B5EF4-FFF2-40B4-BE49-F238E27FC236}">
                <a16:creationId xmlns:a16="http://schemas.microsoft.com/office/drawing/2014/main" id="{ABFABD91-AA34-3F35-FD9C-9DD85566ED7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162050" cy="990600"/>
          </a:xfrm>
          <a:prstGeom prst="rect">
            <a:avLst/>
          </a:prstGeom>
        </p:spPr>
      </p:pic>
      <p:pic>
        <p:nvPicPr>
          <p:cNvPr id="5" name="Picture 4" title="Image">
            <a:extLst>
              <a:ext uri="{FF2B5EF4-FFF2-40B4-BE49-F238E27FC236}">
                <a16:creationId xmlns:a16="http://schemas.microsoft.com/office/drawing/2014/main" id="{2B342521-BA29-C9F4-03F7-10A79ADD5812}"/>
              </a:ext>
            </a:extLst>
          </p:cNvPr>
          <p:cNvPicPr/>
          <p:nvPr/>
        </p:nvPicPr>
        <p:blipFill>
          <a:blip r:embed="rId3" cstate="print"/>
          <a:stretch>
            <a:fillRect/>
          </a:stretch>
        </p:blipFill>
        <p:spPr>
          <a:xfrm>
            <a:off x="11234057" y="49344"/>
            <a:ext cx="957943" cy="692331"/>
          </a:xfrm>
          <a:prstGeom prst="rect">
            <a:avLst/>
          </a:prstGeom>
          <a:noFill/>
        </p:spPr>
      </p:pic>
    </p:spTree>
    <p:extLst>
      <p:ext uri="{BB962C8B-B14F-4D97-AF65-F5344CB8AC3E}">
        <p14:creationId xmlns:p14="http://schemas.microsoft.com/office/powerpoint/2010/main" val="22391302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93B6008-6095-D3A6-5473-79C9B4AA23F9}"/>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0F00BEA-D7C9-406D-5AA9-9914E0E98FCD}"/>
              </a:ext>
            </a:extLst>
          </p:cNvPr>
          <p:cNvSpPr>
            <a:spLocks noGrp="1"/>
          </p:cNvSpPr>
          <p:nvPr>
            <p:ph idx="1"/>
          </p:nvPr>
        </p:nvSpPr>
        <p:spPr>
          <a:xfrm>
            <a:off x="2589212" y="1177636"/>
            <a:ext cx="8915400" cy="4733586"/>
          </a:xfrm>
        </p:spPr>
        <p:txBody>
          <a:bodyPr/>
          <a:lstStyle/>
          <a:p>
            <a:pPr algn="l">
              <a:lnSpc>
                <a:spcPct val="150000"/>
              </a:lnSpc>
            </a:pPr>
            <a:r>
              <a:rPr lang="en-US" b="1" i="0" dirty="0">
                <a:solidFill>
                  <a:srgbClr val="0F2C22"/>
                </a:solidFill>
                <a:effectLst/>
                <a:latin typeface="Cambria" panose="02040503050406030204" pitchFamily="18" charset="0"/>
                <a:ea typeface="Cambria" panose="02040503050406030204" pitchFamily="18" charset="0"/>
              </a:rPr>
              <a:t>Various parameters checked in black box testing are:</a:t>
            </a:r>
            <a:endParaRPr lang="en-US" b="0" i="0" dirty="0">
              <a:solidFill>
                <a:srgbClr val="0F2C22"/>
              </a:solidFill>
              <a:effectLst/>
              <a:latin typeface="Cambria" panose="02040503050406030204" pitchFamily="18" charset="0"/>
              <a:ea typeface="Cambria" panose="02040503050406030204" pitchFamily="18" charset="0"/>
            </a:endParaRPr>
          </a:p>
          <a:p>
            <a:pPr algn="l">
              <a:lnSpc>
                <a:spcPct val="150000"/>
              </a:lnSpc>
              <a:buFont typeface="Arial" panose="020B0604020202020204" pitchFamily="34" charset="0"/>
              <a:buChar char="•"/>
            </a:pPr>
            <a:r>
              <a:rPr lang="en-US" b="0" i="0" dirty="0">
                <a:solidFill>
                  <a:srgbClr val="0F2C22"/>
                </a:solidFill>
                <a:effectLst/>
                <a:latin typeface="Cambria" panose="02040503050406030204" pitchFamily="18" charset="0"/>
                <a:ea typeface="Cambria" panose="02040503050406030204" pitchFamily="18" charset="0"/>
              </a:rPr>
              <a:t>Accurate actions performed by users</a:t>
            </a:r>
          </a:p>
          <a:p>
            <a:pPr algn="l">
              <a:lnSpc>
                <a:spcPct val="150000"/>
              </a:lnSpc>
              <a:buFont typeface="Arial" panose="020B0604020202020204" pitchFamily="34" charset="0"/>
              <a:buChar char="•"/>
            </a:pPr>
            <a:r>
              <a:rPr lang="en-US" b="0" i="0" dirty="0">
                <a:solidFill>
                  <a:srgbClr val="0F2C22"/>
                </a:solidFill>
                <a:effectLst/>
                <a:latin typeface="Cambria" panose="02040503050406030204" pitchFamily="18" charset="0"/>
                <a:ea typeface="Cambria" panose="02040503050406030204" pitchFamily="18" charset="0"/>
              </a:rPr>
              <a:t>System’s interaction with the inputs</a:t>
            </a:r>
          </a:p>
          <a:p>
            <a:pPr algn="l">
              <a:lnSpc>
                <a:spcPct val="150000"/>
              </a:lnSpc>
              <a:buFont typeface="Arial" panose="020B0604020202020204" pitchFamily="34" charset="0"/>
              <a:buChar char="•"/>
            </a:pPr>
            <a:r>
              <a:rPr lang="en-US" b="0" i="0" dirty="0">
                <a:solidFill>
                  <a:srgbClr val="0F2C22"/>
                </a:solidFill>
                <a:effectLst/>
                <a:latin typeface="Cambria" panose="02040503050406030204" pitchFamily="18" charset="0"/>
                <a:ea typeface="Cambria" panose="02040503050406030204" pitchFamily="18" charset="0"/>
              </a:rPr>
              <a:t>The response time of the system</a:t>
            </a:r>
          </a:p>
          <a:p>
            <a:pPr algn="l">
              <a:lnSpc>
                <a:spcPct val="150000"/>
              </a:lnSpc>
              <a:buFont typeface="Arial" panose="020B0604020202020204" pitchFamily="34" charset="0"/>
              <a:buChar char="•"/>
            </a:pPr>
            <a:r>
              <a:rPr lang="en-US" b="0" i="0" dirty="0">
                <a:solidFill>
                  <a:srgbClr val="0F2C22"/>
                </a:solidFill>
                <a:effectLst/>
                <a:latin typeface="Cambria" panose="02040503050406030204" pitchFamily="18" charset="0"/>
                <a:ea typeface="Cambria" panose="02040503050406030204" pitchFamily="18" charset="0"/>
              </a:rPr>
              <a:t>Use of data structures Issues in the user interface</a:t>
            </a:r>
          </a:p>
          <a:p>
            <a:pPr algn="l">
              <a:lnSpc>
                <a:spcPct val="150000"/>
              </a:lnSpc>
              <a:buFont typeface="Arial" panose="020B0604020202020204" pitchFamily="34" charset="0"/>
              <a:buChar char="•"/>
            </a:pPr>
            <a:r>
              <a:rPr lang="en-US" b="0" i="0" dirty="0">
                <a:solidFill>
                  <a:srgbClr val="0F2C22"/>
                </a:solidFill>
                <a:effectLst/>
                <a:latin typeface="Cambria" panose="02040503050406030204" pitchFamily="18" charset="0"/>
                <a:ea typeface="Cambria" panose="02040503050406030204" pitchFamily="18" charset="0"/>
              </a:rPr>
              <a:t>Usability issues</a:t>
            </a:r>
          </a:p>
          <a:p>
            <a:pPr algn="l">
              <a:lnSpc>
                <a:spcPct val="150000"/>
              </a:lnSpc>
              <a:buFont typeface="Arial" panose="020B0604020202020204" pitchFamily="34" charset="0"/>
              <a:buChar char="•"/>
            </a:pPr>
            <a:r>
              <a:rPr lang="en-US" b="0" i="0" dirty="0">
                <a:solidFill>
                  <a:srgbClr val="0F2C22"/>
                </a:solidFill>
                <a:effectLst/>
                <a:latin typeface="Cambria" panose="02040503050406030204" pitchFamily="18" charset="0"/>
                <a:ea typeface="Cambria" panose="02040503050406030204" pitchFamily="18" charset="0"/>
              </a:rPr>
              <a:t>Performance issues</a:t>
            </a:r>
          </a:p>
          <a:p>
            <a:pPr algn="l">
              <a:lnSpc>
                <a:spcPct val="150000"/>
              </a:lnSpc>
              <a:buFont typeface="Arial" panose="020B0604020202020204" pitchFamily="34" charset="0"/>
              <a:buChar char="•"/>
            </a:pPr>
            <a:r>
              <a:rPr lang="en-US" b="0" i="0" dirty="0">
                <a:solidFill>
                  <a:srgbClr val="0F2C22"/>
                </a:solidFill>
                <a:effectLst/>
                <a:latin typeface="Cambria" panose="02040503050406030204" pitchFamily="18" charset="0"/>
                <a:ea typeface="Cambria" panose="02040503050406030204" pitchFamily="18" charset="0"/>
              </a:rPr>
              <a:t>Abrupt application failure, unable to start or finish</a:t>
            </a:r>
          </a:p>
          <a:p>
            <a:endParaRPr lang="en-IN" dirty="0"/>
          </a:p>
        </p:txBody>
      </p:sp>
      <p:pic>
        <p:nvPicPr>
          <p:cNvPr id="4" name="Picture 3">
            <a:extLst>
              <a:ext uri="{FF2B5EF4-FFF2-40B4-BE49-F238E27FC236}">
                <a16:creationId xmlns:a16="http://schemas.microsoft.com/office/drawing/2014/main" id="{BDA2C705-5BDA-CF59-CC40-01C25425980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162050" cy="990600"/>
          </a:xfrm>
          <a:prstGeom prst="rect">
            <a:avLst/>
          </a:prstGeom>
        </p:spPr>
      </p:pic>
      <p:pic>
        <p:nvPicPr>
          <p:cNvPr id="5" name="Picture 4" title="Image">
            <a:extLst>
              <a:ext uri="{FF2B5EF4-FFF2-40B4-BE49-F238E27FC236}">
                <a16:creationId xmlns:a16="http://schemas.microsoft.com/office/drawing/2014/main" id="{76992768-53F9-6B41-9ACF-F1685653D5A7}"/>
              </a:ext>
            </a:extLst>
          </p:cNvPr>
          <p:cNvPicPr/>
          <p:nvPr/>
        </p:nvPicPr>
        <p:blipFill>
          <a:blip r:embed="rId3" cstate="print"/>
          <a:stretch>
            <a:fillRect/>
          </a:stretch>
        </p:blipFill>
        <p:spPr>
          <a:xfrm>
            <a:off x="11234057" y="0"/>
            <a:ext cx="957943" cy="692331"/>
          </a:xfrm>
          <a:prstGeom prst="rect">
            <a:avLst/>
          </a:prstGeom>
          <a:noFill/>
        </p:spPr>
      </p:pic>
    </p:spTree>
    <p:extLst>
      <p:ext uri="{BB962C8B-B14F-4D97-AF65-F5344CB8AC3E}">
        <p14:creationId xmlns:p14="http://schemas.microsoft.com/office/powerpoint/2010/main" val="1741619019"/>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sz="4800" b="1" i="0" dirty="0">
                <a:solidFill>
                  <a:srgbClr val="333333"/>
                </a:solidFill>
                <a:effectLst/>
                <a:latin typeface="Cambria" panose="02040503050406030204" pitchFamily="18" charset="0"/>
                <a:ea typeface="Cambria" panose="02040503050406030204" pitchFamily="18" charset="0"/>
              </a:rPr>
              <a:t>Test adequacy criteria</a:t>
            </a:r>
            <a:endParaRPr lang="en-IN" sz="4800" dirty="0">
              <a:latin typeface="Cambria" panose="02040503050406030204" pitchFamily="18" charset="0"/>
              <a:ea typeface="Cambria" panose="02040503050406030204" pitchFamily="18" charset="0"/>
            </a:endParaRPr>
          </a:p>
        </p:txBody>
      </p:sp>
      <p:sp>
        <p:nvSpPr>
          <p:cNvPr id="3" name="Content Placeholder 2"/>
          <p:cNvSpPr>
            <a:spLocks noGrp="1"/>
          </p:cNvSpPr>
          <p:nvPr>
            <p:ph idx="1"/>
          </p:nvPr>
        </p:nvSpPr>
        <p:spPr>
          <a:xfrm>
            <a:off x="2021983" y="2133600"/>
            <a:ext cx="9482629" cy="3777622"/>
          </a:xfrm>
        </p:spPr>
        <p:txBody>
          <a:bodyPr/>
          <a:lstStyle/>
          <a:p>
            <a:pPr>
              <a:lnSpc>
                <a:spcPct val="150000"/>
              </a:lnSpc>
            </a:pPr>
            <a:r>
              <a:rPr lang="en-US" b="0" i="0" dirty="0">
                <a:solidFill>
                  <a:srgbClr val="333333"/>
                </a:solidFill>
                <a:effectLst/>
                <a:latin typeface="Cambria" panose="02040503050406030204" pitchFamily="18" charset="0"/>
                <a:ea typeface="Cambria" panose="02040503050406030204" pitchFamily="18" charset="0"/>
              </a:rPr>
              <a:t>The goal for white box testing is to ensure that the internal components of a program are working properly. A common focus is on structural elements such as statements and branches. The tester develops test cases that exercise these structural elements to determine if defects exist in the program structure. The term exercise is used in this context to indicate that the target structural elements are executed when the test cases are run. By exercising all of the selected structural elements the tester hopes to improve the chances for detecting defects.</a:t>
            </a:r>
            <a:endParaRPr lang="en-IN" dirty="0">
              <a:latin typeface="Cambria" panose="02040503050406030204" pitchFamily="18" charset="0"/>
              <a:ea typeface="Cambria" panose="02040503050406030204" pitchFamily="18" charset="0"/>
            </a:endParaRPr>
          </a:p>
        </p:txBody>
      </p:sp>
      <p:pic>
        <p:nvPicPr>
          <p:cNvPr id="4" name="Picture 3">
            <a:extLst>
              <a:ext uri="{FF2B5EF4-FFF2-40B4-BE49-F238E27FC236}">
                <a16:creationId xmlns:a16="http://schemas.microsoft.com/office/drawing/2014/main" id="{ABFABD91-AA34-3F35-FD9C-9DD85566ED7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162050" cy="990600"/>
          </a:xfrm>
          <a:prstGeom prst="rect">
            <a:avLst/>
          </a:prstGeom>
        </p:spPr>
      </p:pic>
      <p:pic>
        <p:nvPicPr>
          <p:cNvPr id="5" name="Picture 4" title="Image">
            <a:extLst>
              <a:ext uri="{FF2B5EF4-FFF2-40B4-BE49-F238E27FC236}">
                <a16:creationId xmlns:a16="http://schemas.microsoft.com/office/drawing/2014/main" id="{2B342521-BA29-C9F4-03F7-10A79ADD5812}"/>
              </a:ext>
            </a:extLst>
          </p:cNvPr>
          <p:cNvPicPr/>
          <p:nvPr/>
        </p:nvPicPr>
        <p:blipFill>
          <a:blip r:embed="rId3" cstate="print"/>
          <a:stretch>
            <a:fillRect/>
          </a:stretch>
        </p:blipFill>
        <p:spPr>
          <a:xfrm>
            <a:off x="11234057" y="49344"/>
            <a:ext cx="957943" cy="692331"/>
          </a:xfrm>
          <a:prstGeom prst="rect">
            <a:avLst/>
          </a:prstGeom>
          <a:noFill/>
        </p:spPr>
      </p:pic>
    </p:spTree>
    <p:extLst>
      <p:ext uri="{BB962C8B-B14F-4D97-AF65-F5344CB8AC3E}">
        <p14:creationId xmlns:p14="http://schemas.microsoft.com/office/powerpoint/2010/main" val="1764044072"/>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ABFABD91-AA34-3F35-FD9C-9DD85566ED7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162050" cy="990600"/>
          </a:xfrm>
          <a:prstGeom prst="rect">
            <a:avLst/>
          </a:prstGeom>
        </p:spPr>
      </p:pic>
      <p:pic>
        <p:nvPicPr>
          <p:cNvPr id="5" name="Picture 4" title="Image">
            <a:extLst>
              <a:ext uri="{FF2B5EF4-FFF2-40B4-BE49-F238E27FC236}">
                <a16:creationId xmlns:a16="http://schemas.microsoft.com/office/drawing/2014/main" id="{2B342521-BA29-C9F4-03F7-10A79ADD5812}"/>
              </a:ext>
            </a:extLst>
          </p:cNvPr>
          <p:cNvPicPr/>
          <p:nvPr/>
        </p:nvPicPr>
        <p:blipFill>
          <a:blip r:embed="rId3" cstate="print"/>
          <a:stretch>
            <a:fillRect/>
          </a:stretch>
        </p:blipFill>
        <p:spPr>
          <a:xfrm>
            <a:off x="11234057" y="49344"/>
            <a:ext cx="957943" cy="692331"/>
          </a:xfrm>
          <a:prstGeom prst="rect">
            <a:avLst/>
          </a:prstGeom>
          <a:noFill/>
        </p:spPr>
      </p:pic>
      <p:pic>
        <p:nvPicPr>
          <p:cNvPr id="7" name="Picture 6">
            <a:extLst>
              <a:ext uri="{FF2B5EF4-FFF2-40B4-BE49-F238E27FC236}">
                <a16:creationId xmlns:a16="http://schemas.microsoft.com/office/drawing/2014/main" id="{92CD9D78-B56B-B6C1-1162-01622BE1CEA0}"/>
              </a:ext>
            </a:extLst>
          </p:cNvPr>
          <p:cNvPicPr>
            <a:picLocks noChangeAspect="1"/>
          </p:cNvPicPr>
          <p:nvPr/>
        </p:nvPicPr>
        <p:blipFill>
          <a:blip r:embed="rId4"/>
          <a:stretch>
            <a:fillRect/>
          </a:stretch>
        </p:blipFill>
        <p:spPr>
          <a:xfrm>
            <a:off x="1957589" y="985837"/>
            <a:ext cx="8693239" cy="5273295"/>
          </a:xfrm>
          <a:prstGeom prst="rect">
            <a:avLst/>
          </a:prstGeom>
        </p:spPr>
      </p:pic>
    </p:spTree>
    <p:extLst>
      <p:ext uri="{BB962C8B-B14F-4D97-AF65-F5344CB8AC3E}">
        <p14:creationId xmlns:p14="http://schemas.microsoft.com/office/powerpoint/2010/main" val="1534152531"/>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Functional Testing</a:t>
            </a:r>
            <a:br>
              <a:rPr lang="en-US" dirty="0"/>
            </a:br>
            <a:endParaRPr lang="en-IN" dirty="0"/>
          </a:p>
        </p:txBody>
      </p:sp>
      <p:sp>
        <p:nvSpPr>
          <p:cNvPr id="3" name="Content Placeholder 2"/>
          <p:cNvSpPr>
            <a:spLocks noGrp="1"/>
          </p:cNvSpPr>
          <p:nvPr>
            <p:ph idx="1"/>
          </p:nvPr>
        </p:nvSpPr>
        <p:spPr>
          <a:xfrm>
            <a:off x="2589212" y="1635617"/>
            <a:ext cx="8915400" cy="4275605"/>
          </a:xfrm>
        </p:spPr>
        <p:txBody>
          <a:bodyPr>
            <a:normAutofit/>
          </a:bodyPr>
          <a:lstStyle/>
          <a:p>
            <a:pPr>
              <a:lnSpc>
                <a:spcPct val="150000"/>
              </a:lnSpc>
            </a:pPr>
            <a:r>
              <a:rPr lang="en-US" dirty="0">
                <a:latin typeface="Cambria" panose="02040503050406030204" pitchFamily="18" charset="0"/>
                <a:ea typeface="Cambria" panose="02040503050406030204" pitchFamily="18" charset="0"/>
              </a:rPr>
              <a:t>Functional testing is basically defined as a type of testing that verifies that each function of the software application works in conformance with the requirement and specification. This testing is not concerned with the source code of the application. Each functionality of the software application is tested by providing appropriate test input, expecting the output, and comparing the actual output with the expected output. This testing focuses on checking the user interface, APIs, database, security, client or server application, and functionality of the Application Under Test. Functional testing can be manual or automated. </a:t>
            </a:r>
            <a:endParaRPr lang="en-IN" dirty="0">
              <a:latin typeface="Cambria" panose="02040503050406030204" pitchFamily="18" charset="0"/>
              <a:ea typeface="Cambria" panose="02040503050406030204" pitchFamily="18" charset="0"/>
            </a:endParaRPr>
          </a:p>
        </p:txBody>
      </p:sp>
      <p:pic>
        <p:nvPicPr>
          <p:cNvPr id="4" name="Picture 3">
            <a:extLst>
              <a:ext uri="{FF2B5EF4-FFF2-40B4-BE49-F238E27FC236}">
                <a16:creationId xmlns:a16="http://schemas.microsoft.com/office/drawing/2014/main" id="{ABFABD91-AA34-3F35-FD9C-9DD85566ED7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162050" cy="990600"/>
          </a:xfrm>
          <a:prstGeom prst="rect">
            <a:avLst/>
          </a:prstGeom>
        </p:spPr>
      </p:pic>
      <p:pic>
        <p:nvPicPr>
          <p:cNvPr id="5" name="Picture 4" title="Image">
            <a:extLst>
              <a:ext uri="{FF2B5EF4-FFF2-40B4-BE49-F238E27FC236}">
                <a16:creationId xmlns:a16="http://schemas.microsoft.com/office/drawing/2014/main" id="{2B342521-BA29-C9F4-03F7-10A79ADD5812}"/>
              </a:ext>
            </a:extLst>
          </p:cNvPr>
          <p:cNvPicPr/>
          <p:nvPr/>
        </p:nvPicPr>
        <p:blipFill>
          <a:blip r:embed="rId3" cstate="print"/>
          <a:stretch>
            <a:fillRect/>
          </a:stretch>
        </p:blipFill>
        <p:spPr>
          <a:xfrm>
            <a:off x="11234057" y="49344"/>
            <a:ext cx="957943" cy="692331"/>
          </a:xfrm>
          <a:prstGeom prst="rect">
            <a:avLst/>
          </a:prstGeom>
          <a:noFill/>
        </p:spPr>
      </p:pic>
    </p:spTree>
    <p:extLst>
      <p:ext uri="{BB962C8B-B14F-4D97-AF65-F5344CB8AC3E}">
        <p14:creationId xmlns:p14="http://schemas.microsoft.com/office/powerpoint/2010/main" val="3852636431"/>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i="0" dirty="0">
                <a:solidFill>
                  <a:srgbClr val="273239"/>
                </a:solidFill>
                <a:effectLst/>
                <a:latin typeface="Nunito" pitchFamily="2" charset="0"/>
              </a:rPr>
              <a:t>Purpose of Functional Testing</a:t>
            </a:r>
            <a:br>
              <a:rPr lang="en-IN" b="1" i="0" dirty="0">
                <a:solidFill>
                  <a:srgbClr val="273239"/>
                </a:solidFill>
                <a:effectLst/>
                <a:latin typeface="Nunito" pitchFamily="2" charset="0"/>
              </a:rPr>
            </a:br>
            <a:endParaRPr lang="en-IN" dirty="0"/>
          </a:p>
        </p:txBody>
      </p:sp>
      <p:sp>
        <p:nvSpPr>
          <p:cNvPr id="3" name="Content Placeholder 2"/>
          <p:cNvSpPr>
            <a:spLocks noGrp="1"/>
          </p:cNvSpPr>
          <p:nvPr>
            <p:ph idx="1"/>
          </p:nvPr>
        </p:nvSpPr>
        <p:spPr>
          <a:xfrm>
            <a:off x="2099815" y="1708597"/>
            <a:ext cx="8915400" cy="4241442"/>
          </a:xfrm>
        </p:spPr>
        <p:txBody>
          <a:bodyPr>
            <a:normAutofit/>
          </a:bodyPr>
          <a:lstStyle/>
          <a:p>
            <a:pPr algn="l" rtl="0" fontAlgn="base">
              <a:lnSpc>
                <a:spcPct val="150000"/>
              </a:lnSpc>
            </a:pPr>
            <a:r>
              <a:rPr lang="en-US" b="0" i="0" dirty="0">
                <a:solidFill>
                  <a:srgbClr val="273239"/>
                </a:solidFill>
                <a:effectLst/>
                <a:latin typeface="Cambria" panose="02040503050406030204" pitchFamily="18" charset="0"/>
                <a:ea typeface="Cambria" panose="02040503050406030204" pitchFamily="18" charset="0"/>
              </a:rPr>
              <a:t>Functional testing mainly involves black box testing and can be done manually or using automation. The purpose of functional testing is to:</a:t>
            </a:r>
          </a:p>
          <a:p>
            <a:pPr algn="l" fontAlgn="base">
              <a:lnSpc>
                <a:spcPct val="150000"/>
              </a:lnSpc>
              <a:buFont typeface="Arial" panose="020B0604020202020204" pitchFamily="34" charset="0"/>
              <a:buChar char="•"/>
            </a:pPr>
            <a:r>
              <a:rPr lang="en-US" b="1" i="0" dirty="0">
                <a:solidFill>
                  <a:srgbClr val="273239"/>
                </a:solidFill>
                <a:effectLst/>
                <a:latin typeface="Cambria" panose="02040503050406030204" pitchFamily="18" charset="0"/>
                <a:ea typeface="Cambria" panose="02040503050406030204" pitchFamily="18" charset="0"/>
              </a:rPr>
              <a:t>Test each function of the application: </a:t>
            </a:r>
            <a:r>
              <a:rPr lang="en-US" b="0" i="0" dirty="0">
                <a:solidFill>
                  <a:srgbClr val="273239"/>
                </a:solidFill>
                <a:effectLst/>
                <a:latin typeface="Cambria" panose="02040503050406030204" pitchFamily="18" charset="0"/>
                <a:ea typeface="Cambria" panose="02040503050406030204" pitchFamily="18" charset="0"/>
              </a:rPr>
              <a:t>Functional testing tests each function of the application by providing the appropriate input and verifying the output against the functional requirements of the application.</a:t>
            </a:r>
          </a:p>
          <a:p>
            <a:pPr algn="l" fontAlgn="base">
              <a:lnSpc>
                <a:spcPct val="150000"/>
              </a:lnSpc>
              <a:buFont typeface="Arial" panose="020B0604020202020204" pitchFamily="34" charset="0"/>
              <a:buChar char="•"/>
            </a:pPr>
            <a:r>
              <a:rPr lang="en-US" b="1" i="0" dirty="0">
                <a:solidFill>
                  <a:srgbClr val="273239"/>
                </a:solidFill>
                <a:effectLst/>
                <a:latin typeface="Cambria" panose="02040503050406030204" pitchFamily="18" charset="0"/>
                <a:ea typeface="Cambria" panose="02040503050406030204" pitchFamily="18" charset="0"/>
              </a:rPr>
              <a:t>Test primary entry function: </a:t>
            </a:r>
            <a:r>
              <a:rPr lang="en-US" b="0" i="0" dirty="0">
                <a:solidFill>
                  <a:srgbClr val="273239"/>
                </a:solidFill>
                <a:effectLst/>
                <a:latin typeface="Cambria" panose="02040503050406030204" pitchFamily="18" charset="0"/>
                <a:ea typeface="Cambria" panose="02040503050406030204" pitchFamily="18" charset="0"/>
              </a:rPr>
              <a:t>In functional testing, the tester tests each entry function of the application to check all the entry and exit points.</a:t>
            </a:r>
          </a:p>
          <a:p>
            <a:pPr algn="l" fontAlgn="base">
              <a:lnSpc>
                <a:spcPct val="150000"/>
              </a:lnSpc>
              <a:buFont typeface="Arial" panose="020B0604020202020204" pitchFamily="34" charset="0"/>
              <a:buChar char="•"/>
            </a:pPr>
            <a:r>
              <a:rPr lang="en-US" b="1" i="0" dirty="0">
                <a:solidFill>
                  <a:srgbClr val="273239"/>
                </a:solidFill>
                <a:effectLst/>
                <a:latin typeface="Cambria" panose="02040503050406030204" pitchFamily="18" charset="0"/>
                <a:ea typeface="Cambria" panose="02040503050406030204" pitchFamily="18" charset="0"/>
              </a:rPr>
              <a:t>Test flow of the GUI screen: </a:t>
            </a:r>
            <a:r>
              <a:rPr lang="en-US" b="0" i="0" dirty="0">
                <a:solidFill>
                  <a:srgbClr val="273239"/>
                </a:solidFill>
                <a:effectLst/>
                <a:latin typeface="Cambria" panose="02040503050406030204" pitchFamily="18" charset="0"/>
                <a:ea typeface="Cambria" panose="02040503050406030204" pitchFamily="18" charset="0"/>
              </a:rPr>
              <a:t>In functional testing, the flow of the GUI screen is checked so that the user can navigate throughout the application.</a:t>
            </a:r>
          </a:p>
          <a:p>
            <a:endParaRPr lang="en-IN" dirty="0"/>
          </a:p>
        </p:txBody>
      </p:sp>
      <p:pic>
        <p:nvPicPr>
          <p:cNvPr id="4" name="Picture 3">
            <a:extLst>
              <a:ext uri="{FF2B5EF4-FFF2-40B4-BE49-F238E27FC236}">
                <a16:creationId xmlns:a16="http://schemas.microsoft.com/office/drawing/2014/main" id="{ABFABD91-AA34-3F35-FD9C-9DD85566ED7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162050" cy="990600"/>
          </a:xfrm>
          <a:prstGeom prst="rect">
            <a:avLst/>
          </a:prstGeom>
        </p:spPr>
      </p:pic>
      <p:pic>
        <p:nvPicPr>
          <p:cNvPr id="5" name="Picture 4" title="Image">
            <a:extLst>
              <a:ext uri="{FF2B5EF4-FFF2-40B4-BE49-F238E27FC236}">
                <a16:creationId xmlns:a16="http://schemas.microsoft.com/office/drawing/2014/main" id="{2B342521-BA29-C9F4-03F7-10A79ADD5812}"/>
              </a:ext>
            </a:extLst>
          </p:cNvPr>
          <p:cNvPicPr/>
          <p:nvPr/>
        </p:nvPicPr>
        <p:blipFill>
          <a:blip r:embed="rId3" cstate="print"/>
          <a:stretch>
            <a:fillRect/>
          </a:stretch>
        </p:blipFill>
        <p:spPr>
          <a:xfrm>
            <a:off x="11234057" y="49344"/>
            <a:ext cx="957943" cy="692331"/>
          </a:xfrm>
          <a:prstGeom prst="rect">
            <a:avLst/>
          </a:prstGeom>
          <a:noFill/>
        </p:spPr>
      </p:pic>
    </p:spTree>
    <p:extLst>
      <p:ext uri="{BB962C8B-B14F-4D97-AF65-F5344CB8AC3E}">
        <p14:creationId xmlns:p14="http://schemas.microsoft.com/office/powerpoint/2010/main" val="2717914849"/>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58829" y="174423"/>
            <a:ext cx="8911687" cy="692331"/>
          </a:xfrm>
        </p:spPr>
        <p:txBody>
          <a:bodyPr>
            <a:normAutofit/>
          </a:bodyPr>
          <a:lstStyle/>
          <a:p>
            <a:r>
              <a:rPr lang="en-US" sz="3200" b="1" i="0" dirty="0">
                <a:solidFill>
                  <a:srgbClr val="333333"/>
                </a:solidFill>
                <a:effectLst/>
                <a:latin typeface="Cambria" panose="02040503050406030204" pitchFamily="18" charset="0"/>
                <a:ea typeface="Cambria" panose="02040503050406030204" pitchFamily="18" charset="0"/>
              </a:rPr>
              <a:t>Coverage and Control Flow Graphs</a:t>
            </a:r>
            <a:endParaRPr lang="en-IN" sz="3200" dirty="0">
              <a:latin typeface="Cambria" panose="02040503050406030204" pitchFamily="18" charset="0"/>
              <a:ea typeface="Cambria" panose="02040503050406030204" pitchFamily="18" charset="0"/>
            </a:endParaRPr>
          </a:p>
        </p:txBody>
      </p:sp>
      <p:sp>
        <p:nvSpPr>
          <p:cNvPr id="3" name="Content Placeholder 2"/>
          <p:cNvSpPr>
            <a:spLocks noGrp="1"/>
          </p:cNvSpPr>
          <p:nvPr>
            <p:ph idx="1"/>
          </p:nvPr>
        </p:nvSpPr>
        <p:spPr>
          <a:xfrm>
            <a:off x="1635617" y="1081825"/>
            <a:ext cx="9868995" cy="5280337"/>
          </a:xfrm>
        </p:spPr>
        <p:txBody>
          <a:bodyPr>
            <a:noAutofit/>
          </a:bodyPr>
          <a:lstStyle/>
          <a:p>
            <a:pPr indent="457200" algn="just">
              <a:lnSpc>
                <a:spcPct val="150000"/>
              </a:lnSpc>
              <a:spcAft>
                <a:spcPts val="750"/>
              </a:spcAft>
            </a:pPr>
            <a:r>
              <a:rPr lang="en-IN" sz="1600" kern="0" dirty="0">
                <a:solidFill>
                  <a:srgbClr val="333333"/>
                </a:solidFill>
                <a:effectLst/>
                <a:latin typeface="Cambria" panose="02040503050406030204" pitchFamily="18" charset="0"/>
                <a:ea typeface="Cambria" panose="02040503050406030204" pitchFamily="18" charset="0"/>
                <a:cs typeface="Times New Roman" panose="02020603050405020304" pitchFamily="18" charset="0"/>
              </a:rPr>
              <a:t>The application of coverage analysis is typically associated with the use of control and data flow models to represent program structural elements and data. The logic elements most commonly considered for coverage are based on the flow of control in a unit of code. For example, </a:t>
            </a:r>
            <a:endParaRPr lang="en-IN" sz="1600" kern="100" dirty="0">
              <a:effectLst/>
              <a:latin typeface="Cambria" panose="02040503050406030204" pitchFamily="18" charset="0"/>
              <a:ea typeface="Cambria" panose="02040503050406030204" pitchFamily="18" charset="0"/>
              <a:cs typeface="Times New Roman" panose="02020603050405020304" pitchFamily="18" charset="0"/>
            </a:endParaRPr>
          </a:p>
          <a:p>
            <a:pPr marL="177800" indent="-176530" algn="just">
              <a:lnSpc>
                <a:spcPct val="150000"/>
              </a:lnSpc>
              <a:spcAft>
                <a:spcPts val="750"/>
              </a:spcAft>
            </a:pPr>
            <a:r>
              <a:rPr lang="en-IN" sz="1600" b="1" kern="0" dirty="0">
                <a:solidFill>
                  <a:srgbClr val="333333"/>
                </a:solidFill>
                <a:effectLst/>
                <a:latin typeface="Cambria" panose="02040503050406030204" pitchFamily="18" charset="0"/>
                <a:ea typeface="Cambria" panose="02040503050406030204" pitchFamily="18" charset="0"/>
                <a:cs typeface="Times New Roman" panose="02020603050405020304" pitchFamily="18" charset="0"/>
              </a:rPr>
              <a:t>(</a:t>
            </a:r>
            <a:r>
              <a:rPr lang="en-IN" sz="1600" b="1" kern="0" dirty="0" err="1">
                <a:solidFill>
                  <a:srgbClr val="333333"/>
                </a:solidFill>
                <a:effectLst/>
                <a:latin typeface="Cambria" panose="02040503050406030204" pitchFamily="18" charset="0"/>
                <a:ea typeface="Cambria" panose="02040503050406030204" pitchFamily="18" charset="0"/>
                <a:cs typeface="Times New Roman" panose="02020603050405020304" pitchFamily="18" charset="0"/>
              </a:rPr>
              <a:t>i</a:t>
            </a:r>
            <a:r>
              <a:rPr lang="en-IN" sz="1600" b="1" kern="0" dirty="0">
                <a:solidFill>
                  <a:srgbClr val="333333"/>
                </a:solidFill>
                <a:effectLst/>
                <a:latin typeface="Cambria" panose="02040503050406030204" pitchFamily="18" charset="0"/>
                <a:ea typeface="Cambria" panose="02040503050406030204" pitchFamily="18" charset="0"/>
                <a:cs typeface="Times New Roman" panose="02020603050405020304" pitchFamily="18" charset="0"/>
              </a:rPr>
              <a:t>)</a:t>
            </a:r>
            <a:r>
              <a:rPr lang="en-IN" sz="1600" kern="0" dirty="0">
                <a:solidFill>
                  <a:srgbClr val="333333"/>
                </a:solidFill>
                <a:effectLst/>
                <a:latin typeface="Cambria" panose="02040503050406030204" pitchFamily="18" charset="0"/>
                <a:ea typeface="Cambria" panose="02040503050406030204" pitchFamily="18" charset="0"/>
                <a:cs typeface="Times New Roman" panose="02020603050405020304" pitchFamily="18" charset="0"/>
              </a:rPr>
              <a:t> </a:t>
            </a:r>
            <a:r>
              <a:rPr lang="en-IN" sz="1600" b="1" kern="0" dirty="0">
                <a:solidFill>
                  <a:srgbClr val="333333"/>
                </a:solidFill>
                <a:effectLst/>
                <a:latin typeface="Cambria" panose="02040503050406030204" pitchFamily="18" charset="0"/>
                <a:ea typeface="Cambria" panose="02040503050406030204" pitchFamily="18" charset="0"/>
                <a:cs typeface="Times New Roman" panose="02020603050405020304" pitchFamily="18" charset="0"/>
              </a:rPr>
              <a:t>program statements;</a:t>
            </a:r>
            <a:endParaRPr lang="en-IN" sz="1600" kern="100" dirty="0">
              <a:effectLst/>
              <a:latin typeface="Cambria" panose="02040503050406030204" pitchFamily="18" charset="0"/>
              <a:ea typeface="Cambria" panose="02040503050406030204" pitchFamily="18" charset="0"/>
              <a:cs typeface="Times New Roman" panose="02020603050405020304" pitchFamily="18" charset="0"/>
            </a:endParaRPr>
          </a:p>
          <a:p>
            <a:pPr marL="215900" indent="-214630" algn="just">
              <a:lnSpc>
                <a:spcPct val="150000"/>
              </a:lnSpc>
              <a:spcAft>
                <a:spcPts val="750"/>
              </a:spcAft>
            </a:pPr>
            <a:r>
              <a:rPr lang="en-IN" sz="1600" b="1" kern="0" dirty="0">
                <a:solidFill>
                  <a:srgbClr val="333333"/>
                </a:solidFill>
                <a:effectLst/>
                <a:latin typeface="Cambria" panose="02040503050406030204" pitchFamily="18" charset="0"/>
                <a:ea typeface="Cambria" panose="02040503050406030204" pitchFamily="18" charset="0"/>
                <a:cs typeface="Times New Roman" panose="02020603050405020304" pitchFamily="18" charset="0"/>
              </a:rPr>
              <a:t>(ii)</a:t>
            </a:r>
            <a:r>
              <a:rPr lang="en-IN" sz="1600" kern="0" dirty="0">
                <a:solidFill>
                  <a:srgbClr val="333333"/>
                </a:solidFill>
                <a:effectLst/>
                <a:latin typeface="Cambria" panose="02040503050406030204" pitchFamily="18" charset="0"/>
                <a:ea typeface="Cambria" panose="02040503050406030204" pitchFamily="18" charset="0"/>
                <a:cs typeface="Times New Roman" panose="02020603050405020304" pitchFamily="18" charset="0"/>
              </a:rPr>
              <a:t> </a:t>
            </a:r>
            <a:r>
              <a:rPr lang="en-IN" sz="1600" b="1" kern="0" dirty="0">
                <a:solidFill>
                  <a:srgbClr val="333333"/>
                </a:solidFill>
                <a:effectLst/>
                <a:latin typeface="Cambria" panose="02040503050406030204" pitchFamily="18" charset="0"/>
                <a:ea typeface="Cambria" panose="02040503050406030204" pitchFamily="18" charset="0"/>
                <a:cs typeface="Times New Roman" panose="02020603050405020304" pitchFamily="18" charset="0"/>
              </a:rPr>
              <a:t>decisions/branches (these influence the program flow of control);</a:t>
            </a:r>
            <a:endParaRPr lang="en-IN" sz="1600" kern="100" dirty="0">
              <a:effectLst/>
              <a:latin typeface="Cambria" panose="02040503050406030204" pitchFamily="18" charset="0"/>
              <a:ea typeface="Cambria" panose="02040503050406030204" pitchFamily="18" charset="0"/>
              <a:cs typeface="Times New Roman" panose="02020603050405020304" pitchFamily="18" charset="0"/>
            </a:endParaRPr>
          </a:p>
          <a:p>
            <a:pPr marL="215900" indent="-214630" algn="just">
              <a:lnSpc>
                <a:spcPct val="150000"/>
              </a:lnSpc>
              <a:spcAft>
                <a:spcPts val="750"/>
              </a:spcAft>
            </a:pPr>
            <a:r>
              <a:rPr lang="en-IN" sz="1600" b="1" kern="0" dirty="0">
                <a:solidFill>
                  <a:srgbClr val="333333"/>
                </a:solidFill>
                <a:effectLst/>
                <a:latin typeface="Cambria" panose="02040503050406030204" pitchFamily="18" charset="0"/>
                <a:ea typeface="Cambria" panose="02040503050406030204" pitchFamily="18" charset="0"/>
                <a:cs typeface="Times New Roman" panose="02020603050405020304" pitchFamily="18" charset="0"/>
              </a:rPr>
              <a:t>(iii)</a:t>
            </a:r>
            <a:r>
              <a:rPr lang="en-IN" sz="1600" kern="0" dirty="0">
                <a:solidFill>
                  <a:srgbClr val="333333"/>
                </a:solidFill>
                <a:effectLst/>
                <a:latin typeface="Cambria" panose="02040503050406030204" pitchFamily="18" charset="0"/>
                <a:ea typeface="Cambria" panose="02040503050406030204" pitchFamily="18" charset="0"/>
                <a:cs typeface="Times New Roman" panose="02020603050405020304" pitchFamily="18" charset="0"/>
              </a:rPr>
              <a:t>           </a:t>
            </a:r>
            <a:r>
              <a:rPr lang="en-IN" sz="1600" b="1" kern="0" dirty="0">
                <a:solidFill>
                  <a:srgbClr val="333333"/>
                </a:solidFill>
                <a:effectLst/>
                <a:latin typeface="Cambria" panose="02040503050406030204" pitchFamily="18" charset="0"/>
                <a:ea typeface="Cambria" panose="02040503050406030204" pitchFamily="18" charset="0"/>
                <a:cs typeface="Times New Roman" panose="02020603050405020304" pitchFamily="18" charset="0"/>
              </a:rPr>
              <a:t>conditions (expressions that evaluate to true/false, and do not contain </a:t>
            </a:r>
            <a:r>
              <a:rPr lang="en-IN" sz="1600" kern="0" dirty="0">
                <a:solidFill>
                  <a:srgbClr val="333333"/>
                </a:solidFill>
                <a:effectLst/>
                <a:latin typeface="Cambria" panose="02040503050406030204" pitchFamily="18" charset="0"/>
                <a:ea typeface="Cambria" panose="02040503050406030204" pitchFamily="18" charset="0"/>
                <a:cs typeface="Times New Roman" panose="02020603050405020304" pitchFamily="18" charset="0"/>
              </a:rPr>
              <a:t>any other true/false-valued expressions);</a:t>
            </a:r>
            <a:endParaRPr lang="en-IN" sz="1600" kern="100" dirty="0">
              <a:effectLst/>
              <a:latin typeface="Cambria" panose="02040503050406030204" pitchFamily="18" charset="0"/>
              <a:ea typeface="Cambria" panose="02040503050406030204" pitchFamily="18" charset="0"/>
              <a:cs typeface="Times New Roman" panose="02020603050405020304" pitchFamily="18" charset="0"/>
            </a:endParaRPr>
          </a:p>
          <a:p>
            <a:pPr marL="254000" indent="-252730" algn="just">
              <a:lnSpc>
                <a:spcPct val="150000"/>
              </a:lnSpc>
              <a:spcAft>
                <a:spcPts val="750"/>
              </a:spcAft>
            </a:pPr>
            <a:r>
              <a:rPr lang="en-IN" sz="1600" b="1" kern="0" dirty="0">
                <a:solidFill>
                  <a:srgbClr val="333333"/>
                </a:solidFill>
                <a:effectLst/>
                <a:latin typeface="Cambria" panose="02040503050406030204" pitchFamily="18" charset="0"/>
                <a:ea typeface="Cambria" panose="02040503050406030204" pitchFamily="18" charset="0"/>
                <a:cs typeface="Times New Roman" panose="02020603050405020304" pitchFamily="18" charset="0"/>
              </a:rPr>
              <a:t>(iv)combinations of decisions and conditions;</a:t>
            </a:r>
            <a:endParaRPr lang="en-IN" sz="1600" kern="100" dirty="0">
              <a:effectLst/>
              <a:latin typeface="Cambria" panose="02040503050406030204" pitchFamily="18" charset="0"/>
              <a:ea typeface="Cambria" panose="02040503050406030204" pitchFamily="18" charset="0"/>
              <a:cs typeface="Times New Roman" panose="02020603050405020304" pitchFamily="18" charset="0"/>
            </a:endParaRPr>
          </a:p>
          <a:p>
            <a:pPr marL="203200" indent="-201930" algn="just">
              <a:lnSpc>
                <a:spcPct val="150000"/>
              </a:lnSpc>
              <a:spcAft>
                <a:spcPts val="750"/>
              </a:spcAft>
            </a:pPr>
            <a:r>
              <a:rPr lang="en-IN" sz="1600" b="1" kern="0" dirty="0">
                <a:solidFill>
                  <a:srgbClr val="333333"/>
                </a:solidFill>
                <a:effectLst/>
                <a:latin typeface="Cambria" panose="02040503050406030204" pitchFamily="18" charset="0"/>
                <a:ea typeface="Cambria" panose="02040503050406030204" pitchFamily="18" charset="0"/>
                <a:cs typeface="Times New Roman" panose="02020603050405020304" pitchFamily="18" charset="0"/>
              </a:rPr>
              <a:t>(v)</a:t>
            </a:r>
            <a:r>
              <a:rPr lang="en-IN" sz="1600" kern="0" dirty="0">
                <a:solidFill>
                  <a:srgbClr val="333333"/>
                </a:solidFill>
                <a:effectLst/>
                <a:latin typeface="Cambria" panose="02040503050406030204" pitchFamily="18" charset="0"/>
                <a:ea typeface="Cambria" panose="02040503050406030204" pitchFamily="18" charset="0"/>
                <a:cs typeface="Times New Roman" panose="02020603050405020304" pitchFamily="18" charset="0"/>
              </a:rPr>
              <a:t>             </a:t>
            </a:r>
            <a:r>
              <a:rPr lang="en-IN" sz="1600" b="1" kern="0" dirty="0">
                <a:solidFill>
                  <a:srgbClr val="333333"/>
                </a:solidFill>
                <a:effectLst/>
                <a:latin typeface="Cambria" panose="02040503050406030204" pitchFamily="18" charset="0"/>
                <a:ea typeface="Cambria" panose="02040503050406030204" pitchFamily="18" charset="0"/>
                <a:cs typeface="Times New Roman" panose="02020603050405020304" pitchFamily="18" charset="0"/>
              </a:rPr>
              <a:t>paths (node sequences in flow graphs).</a:t>
            </a:r>
            <a:endParaRPr lang="en-IN" sz="1600" kern="100" dirty="0">
              <a:effectLst/>
              <a:latin typeface="Cambria" panose="02040503050406030204" pitchFamily="18" charset="0"/>
              <a:ea typeface="Cambria" panose="02040503050406030204" pitchFamily="18" charset="0"/>
              <a:cs typeface="Times New Roman" panose="02020603050405020304" pitchFamily="18" charset="0"/>
            </a:endParaRPr>
          </a:p>
          <a:p>
            <a:pPr>
              <a:lnSpc>
                <a:spcPct val="150000"/>
              </a:lnSpc>
            </a:pPr>
            <a:r>
              <a:rPr lang="en-US" b="0" i="0" dirty="0">
                <a:solidFill>
                  <a:srgbClr val="333333"/>
                </a:solidFill>
                <a:effectLst/>
                <a:latin typeface="Cambria" panose="02040503050406030204" pitchFamily="18" charset="0"/>
                <a:ea typeface="Cambria" panose="02040503050406030204" pitchFamily="18" charset="0"/>
              </a:rPr>
              <a:t> </a:t>
            </a:r>
            <a:endParaRPr lang="en-IN" dirty="0">
              <a:latin typeface="Cambria" panose="02040503050406030204" pitchFamily="18" charset="0"/>
              <a:ea typeface="Cambria" panose="02040503050406030204" pitchFamily="18" charset="0"/>
            </a:endParaRPr>
          </a:p>
        </p:txBody>
      </p:sp>
      <p:pic>
        <p:nvPicPr>
          <p:cNvPr id="4" name="Picture 3">
            <a:extLst>
              <a:ext uri="{FF2B5EF4-FFF2-40B4-BE49-F238E27FC236}">
                <a16:creationId xmlns:a16="http://schemas.microsoft.com/office/drawing/2014/main" id="{ABFABD91-AA34-3F35-FD9C-9DD85566ED7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162050" cy="990600"/>
          </a:xfrm>
          <a:prstGeom prst="rect">
            <a:avLst/>
          </a:prstGeom>
        </p:spPr>
      </p:pic>
      <p:pic>
        <p:nvPicPr>
          <p:cNvPr id="5" name="Picture 4" title="Image">
            <a:extLst>
              <a:ext uri="{FF2B5EF4-FFF2-40B4-BE49-F238E27FC236}">
                <a16:creationId xmlns:a16="http://schemas.microsoft.com/office/drawing/2014/main" id="{2B342521-BA29-C9F4-03F7-10A79ADD5812}"/>
              </a:ext>
            </a:extLst>
          </p:cNvPr>
          <p:cNvPicPr/>
          <p:nvPr/>
        </p:nvPicPr>
        <p:blipFill>
          <a:blip r:embed="rId3" cstate="print"/>
          <a:stretch>
            <a:fillRect/>
          </a:stretch>
        </p:blipFill>
        <p:spPr>
          <a:xfrm>
            <a:off x="11234057" y="49344"/>
            <a:ext cx="957943" cy="692331"/>
          </a:xfrm>
          <a:prstGeom prst="rect">
            <a:avLst/>
          </a:prstGeom>
          <a:noFill/>
        </p:spPr>
      </p:pic>
    </p:spTree>
    <p:extLst>
      <p:ext uri="{BB962C8B-B14F-4D97-AF65-F5344CB8AC3E}">
        <p14:creationId xmlns:p14="http://schemas.microsoft.com/office/powerpoint/2010/main" val="1089869123"/>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i="0" dirty="0">
                <a:solidFill>
                  <a:srgbClr val="273239"/>
                </a:solidFill>
                <a:effectLst/>
                <a:latin typeface="Nunito" pitchFamily="2" charset="0"/>
              </a:rPr>
              <a:t>Code Coverage</a:t>
            </a:r>
            <a:br>
              <a:rPr lang="en-IN" b="1" i="0" dirty="0">
                <a:solidFill>
                  <a:srgbClr val="273239"/>
                </a:solidFill>
                <a:effectLst/>
                <a:latin typeface="Nunito" pitchFamily="2" charset="0"/>
              </a:rPr>
            </a:br>
            <a:endParaRPr lang="en-IN" dirty="0"/>
          </a:p>
        </p:txBody>
      </p:sp>
      <p:sp>
        <p:nvSpPr>
          <p:cNvPr id="3" name="Content Placeholder 2"/>
          <p:cNvSpPr>
            <a:spLocks noGrp="1"/>
          </p:cNvSpPr>
          <p:nvPr>
            <p:ph idx="1"/>
          </p:nvPr>
        </p:nvSpPr>
        <p:spPr/>
        <p:txBody>
          <a:bodyPr/>
          <a:lstStyle/>
          <a:p>
            <a:pPr>
              <a:lnSpc>
                <a:spcPct val="150000"/>
              </a:lnSpc>
            </a:pPr>
            <a:r>
              <a:rPr lang="en-US" b="0" i="0" dirty="0">
                <a:solidFill>
                  <a:srgbClr val="273239"/>
                </a:solidFill>
                <a:effectLst/>
                <a:latin typeface="Cambria" panose="02040503050406030204" pitchFamily="18" charset="0"/>
                <a:ea typeface="Cambria" panose="02040503050406030204" pitchFamily="18" charset="0"/>
              </a:rPr>
              <a:t>Code coverage is a software testing metric also termed as Code Coverage Testing which helps in determining how much code of the source is tested which helps in accessing the quality of the test suite and analyzing how comprehensively a software is verified. Actually in simple code coverage refers to the degree to which the source code of the software code has been tested. This Code Coverage is considered as one of the forms of </a:t>
            </a:r>
            <a:r>
              <a:rPr lang="en-US" b="0" i="0" u="sng" dirty="0">
                <a:effectLst/>
                <a:latin typeface="Cambria" panose="02040503050406030204" pitchFamily="18" charset="0"/>
                <a:ea typeface="Cambria" panose="02040503050406030204" pitchFamily="18" charset="0"/>
                <a:hlinkClick r:id="rId2"/>
              </a:rPr>
              <a:t>white box testing</a:t>
            </a:r>
            <a:r>
              <a:rPr lang="en-US" b="0" i="0" u="sng" dirty="0">
                <a:effectLst/>
                <a:latin typeface="Nunito" pitchFamily="2" charset="0"/>
                <a:hlinkClick r:id="rId2"/>
              </a:rPr>
              <a:t>.</a:t>
            </a:r>
            <a:endParaRPr lang="en-IN" dirty="0"/>
          </a:p>
        </p:txBody>
      </p:sp>
      <p:pic>
        <p:nvPicPr>
          <p:cNvPr id="4" name="Picture 3">
            <a:extLst>
              <a:ext uri="{FF2B5EF4-FFF2-40B4-BE49-F238E27FC236}">
                <a16:creationId xmlns:a16="http://schemas.microsoft.com/office/drawing/2014/main" id="{ABFABD91-AA34-3F35-FD9C-9DD85566ED7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1162050" cy="990600"/>
          </a:xfrm>
          <a:prstGeom prst="rect">
            <a:avLst/>
          </a:prstGeom>
        </p:spPr>
      </p:pic>
      <p:pic>
        <p:nvPicPr>
          <p:cNvPr id="5" name="Picture 4" title="Image">
            <a:extLst>
              <a:ext uri="{FF2B5EF4-FFF2-40B4-BE49-F238E27FC236}">
                <a16:creationId xmlns:a16="http://schemas.microsoft.com/office/drawing/2014/main" id="{2B342521-BA29-C9F4-03F7-10A79ADD5812}"/>
              </a:ext>
            </a:extLst>
          </p:cNvPr>
          <p:cNvPicPr/>
          <p:nvPr/>
        </p:nvPicPr>
        <p:blipFill>
          <a:blip r:embed="rId4" cstate="print"/>
          <a:stretch>
            <a:fillRect/>
          </a:stretch>
        </p:blipFill>
        <p:spPr>
          <a:xfrm>
            <a:off x="11234057" y="49344"/>
            <a:ext cx="957943" cy="692331"/>
          </a:xfrm>
          <a:prstGeom prst="rect">
            <a:avLst/>
          </a:prstGeom>
          <a:noFill/>
        </p:spPr>
      </p:pic>
    </p:spTree>
    <p:extLst>
      <p:ext uri="{BB962C8B-B14F-4D97-AF65-F5344CB8AC3E}">
        <p14:creationId xmlns:p14="http://schemas.microsoft.com/office/powerpoint/2010/main" val="573502878"/>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89212" y="1300766"/>
            <a:ext cx="8915400" cy="4610456"/>
          </a:xfrm>
        </p:spPr>
        <p:txBody>
          <a:bodyPr/>
          <a:lstStyle/>
          <a:p>
            <a:pPr>
              <a:lnSpc>
                <a:spcPct val="150000"/>
              </a:lnSpc>
            </a:pPr>
            <a:r>
              <a:rPr lang="en-US" b="0" i="0" dirty="0">
                <a:solidFill>
                  <a:srgbClr val="273239"/>
                </a:solidFill>
                <a:effectLst/>
                <a:latin typeface="Cambria" panose="02040503050406030204" pitchFamily="18" charset="0"/>
                <a:ea typeface="Cambria" panose="02040503050406030204" pitchFamily="18" charset="0"/>
              </a:rPr>
              <a:t>As we know at last of the development each client wants a quality software product as well and the developer team is also responsible for delivering a quality software product to the customer/client. Where this quality refers to the product’s performance, functionalities, behavior, correctness, reliability, effectiveness, security, and maintainability. Where Code Coverage metric helps in determining the performance and quality aspects of any software. The formula to calculate code coverage is</a:t>
            </a:r>
          </a:p>
          <a:p>
            <a:pPr>
              <a:lnSpc>
                <a:spcPct val="150000"/>
              </a:lnSpc>
            </a:pPr>
            <a:r>
              <a:rPr lang="en-US" b="0" i="1" dirty="0">
                <a:solidFill>
                  <a:srgbClr val="273239"/>
                </a:solidFill>
                <a:effectLst/>
                <a:latin typeface="Cambria" panose="02040503050406030204" pitchFamily="18" charset="0"/>
                <a:ea typeface="Cambria" panose="02040503050406030204" pitchFamily="18" charset="0"/>
              </a:rPr>
              <a:t>Code Coverage = (Number of lines of code executed)/(Total Number of lines of code in a system component) * 100</a:t>
            </a:r>
            <a:endParaRPr lang="en-IN" dirty="0">
              <a:latin typeface="Cambria" panose="02040503050406030204" pitchFamily="18" charset="0"/>
              <a:ea typeface="Cambria" panose="02040503050406030204" pitchFamily="18" charset="0"/>
            </a:endParaRPr>
          </a:p>
        </p:txBody>
      </p:sp>
      <p:pic>
        <p:nvPicPr>
          <p:cNvPr id="4" name="Picture 3">
            <a:extLst>
              <a:ext uri="{FF2B5EF4-FFF2-40B4-BE49-F238E27FC236}">
                <a16:creationId xmlns:a16="http://schemas.microsoft.com/office/drawing/2014/main" id="{ABFABD91-AA34-3F35-FD9C-9DD85566ED7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162050" cy="990600"/>
          </a:xfrm>
          <a:prstGeom prst="rect">
            <a:avLst/>
          </a:prstGeom>
        </p:spPr>
      </p:pic>
      <p:pic>
        <p:nvPicPr>
          <p:cNvPr id="5" name="Picture 4" title="Image">
            <a:extLst>
              <a:ext uri="{FF2B5EF4-FFF2-40B4-BE49-F238E27FC236}">
                <a16:creationId xmlns:a16="http://schemas.microsoft.com/office/drawing/2014/main" id="{2B342521-BA29-C9F4-03F7-10A79ADD5812}"/>
              </a:ext>
            </a:extLst>
          </p:cNvPr>
          <p:cNvPicPr/>
          <p:nvPr/>
        </p:nvPicPr>
        <p:blipFill>
          <a:blip r:embed="rId3" cstate="print"/>
          <a:stretch>
            <a:fillRect/>
          </a:stretch>
        </p:blipFill>
        <p:spPr>
          <a:xfrm>
            <a:off x="11234057" y="49344"/>
            <a:ext cx="957943" cy="692331"/>
          </a:xfrm>
          <a:prstGeom prst="rect">
            <a:avLst/>
          </a:prstGeom>
          <a:noFill/>
        </p:spPr>
      </p:pic>
    </p:spTree>
    <p:extLst>
      <p:ext uri="{BB962C8B-B14F-4D97-AF65-F5344CB8AC3E}">
        <p14:creationId xmlns:p14="http://schemas.microsoft.com/office/powerpoint/2010/main" val="3649205851"/>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692331"/>
          </a:xfrm>
        </p:spPr>
        <p:txBody>
          <a:bodyPr>
            <a:normAutofit fontScale="90000"/>
          </a:bodyPr>
          <a:lstStyle/>
          <a:p>
            <a:r>
              <a:rPr lang="en-IN" b="1" i="0" dirty="0">
                <a:solidFill>
                  <a:srgbClr val="273239"/>
                </a:solidFill>
                <a:effectLst/>
                <a:latin typeface="Nunito" pitchFamily="2" charset="0"/>
              </a:rPr>
              <a:t>Code Coverage Criteria</a:t>
            </a:r>
            <a:br>
              <a:rPr lang="en-IN" b="1" i="0" dirty="0">
                <a:solidFill>
                  <a:srgbClr val="273239"/>
                </a:solidFill>
                <a:effectLst/>
                <a:latin typeface="Nunito" pitchFamily="2" charset="0"/>
              </a:rPr>
            </a:br>
            <a:endParaRPr lang="en-IN" dirty="0"/>
          </a:p>
        </p:txBody>
      </p:sp>
      <p:sp>
        <p:nvSpPr>
          <p:cNvPr id="3" name="Content Placeholder 2"/>
          <p:cNvSpPr>
            <a:spLocks noGrp="1"/>
          </p:cNvSpPr>
          <p:nvPr>
            <p:ph idx="1"/>
          </p:nvPr>
        </p:nvSpPr>
        <p:spPr>
          <a:xfrm>
            <a:off x="2318755" y="1519707"/>
            <a:ext cx="8915400" cy="4212259"/>
          </a:xfrm>
        </p:spPr>
        <p:txBody>
          <a:bodyPr/>
          <a:lstStyle/>
          <a:p>
            <a:pPr algn="l" rtl="0" fontAlgn="base"/>
            <a:r>
              <a:rPr lang="en-US" b="0" i="0" dirty="0">
                <a:solidFill>
                  <a:srgbClr val="273239"/>
                </a:solidFill>
                <a:effectLst/>
                <a:latin typeface="Nunito" pitchFamily="2" charset="0"/>
              </a:rPr>
              <a:t>To perform code coverage analysis various criteria are taken into consideration. These are the major methods/criteria which are considered.</a:t>
            </a:r>
          </a:p>
          <a:p>
            <a:pPr fontAlgn="base"/>
            <a:r>
              <a:rPr lang="en-IN" b="1" i="0" dirty="0">
                <a:solidFill>
                  <a:srgbClr val="273239"/>
                </a:solidFill>
                <a:effectLst/>
                <a:latin typeface="Nunito" pitchFamily="2" charset="0"/>
              </a:rPr>
              <a:t>Statement Coverage/Block coverage:</a:t>
            </a:r>
          </a:p>
          <a:p>
            <a:pPr algn="l" rtl="0" fontAlgn="base"/>
            <a:r>
              <a:rPr lang="en-US" b="0" i="0" dirty="0">
                <a:solidFill>
                  <a:srgbClr val="273239"/>
                </a:solidFill>
                <a:effectLst/>
                <a:latin typeface="Nunito" pitchFamily="2" charset="0"/>
              </a:rPr>
              <a:t> The number of statements that have been successfully executed in the program source code.</a:t>
            </a:r>
          </a:p>
          <a:p>
            <a:pPr algn="l" rtl="0" fontAlgn="base"/>
            <a:r>
              <a:rPr lang="en-US" b="0" i="1" dirty="0">
                <a:solidFill>
                  <a:srgbClr val="273239"/>
                </a:solidFill>
                <a:effectLst/>
                <a:latin typeface="Nunito" pitchFamily="2" charset="0"/>
              </a:rPr>
              <a:t>Statement Coverage</a:t>
            </a:r>
            <a:r>
              <a:rPr lang="en-US" b="1" i="1" dirty="0">
                <a:solidFill>
                  <a:srgbClr val="273239"/>
                </a:solidFill>
                <a:effectLst/>
                <a:latin typeface="Nunito" pitchFamily="2" charset="0"/>
              </a:rPr>
              <a:t> </a:t>
            </a:r>
            <a:r>
              <a:rPr lang="en-US" b="0" i="1" dirty="0">
                <a:solidFill>
                  <a:srgbClr val="273239"/>
                </a:solidFill>
                <a:effectLst/>
                <a:latin typeface="Nunito" pitchFamily="2" charset="0"/>
              </a:rPr>
              <a:t>= (Number of statements executed)/(Total Number of statements)*100.</a:t>
            </a:r>
            <a:endParaRPr lang="en-US" dirty="0">
              <a:solidFill>
                <a:srgbClr val="273239"/>
              </a:solidFill>
              <a:latin typeface="Nunito" pitchFamily="2" charset="0"/>
            </a:endParaRPr>
          </a:p>
          <a:p>
            <a:pPr fontAlgn="base"/>
            <a:r>
              <a:rPr lang="en-IN" b="1" i="0" dirty="0">
                <a:solidFill>
                  <a:srgbClr val="273239"/>
                </a:solidFill>
                <a:effectLst/>
                <a:latin typeface="Nunito" pitchFamily="2" charset="0"/>
              </a:rPr>
              <a:t>Decision Coverage/Branch Coverage:</a:t>
            </a:r>
          </a:p>
          <a:p>
            <a:pPr fontAlgn="base"/>
            <a:r>
              <a:rPr lang="en-US" b="0" i="0" dirty="0">
                <a:solidFill>
                  <a:srgbClr val="273239"/>
                </a:solidFill>
                <a:effectLst/>
                <a:latin typeface="Nunito" pitchFamily="2" charset="0"/>
              </a:rPr>
              <a:t>The number of decision control structures that have been successfully executed in the program source code.</a:t>
            </a:r>
            <a:endParaRPr lang="en-IN" b="1" dirty="0">
              <a:solidFill>
                <a:srgbClr val="273239"/>
              </a:solidFill>
              <a:latin typeface="Nunito" pitchFamily="2" charset="0"/>
            </a:endParaRPr>
          </a:p>
          <a:p>
            <a:pPr fontAlgn="base"/>
            <a:r>
              <a:rPr lang="en-US" b="0" i="1" dirty="0">
                <a:solidFill>
                  <a:srgbClr val="273239"/>
                </a:solidFill>
                <a:effectLst/>
                <a:latin typeface="Nunito" pitchFamily="2" charset="0"/>
              </a:rPr>
              <a:t>Decision Coverage = (Number of decision/branch outcomes exercised)/(Total number of decision outcomes in the source code)*100.</a:t>
            </a:r>
            <a:endParaRPr lang="en-IN" b="1" i="0" dirty="0">
              <a:solidFill>
                <a:srgbClr val="273239"/>
              </a:solidFill>
              <a:effectLst/>
              <a:latin typeface="Nunito" pitchFamily="2" charset="0"/>
            </a:endParaRPr>
          </a:p>
          <a:p>
            <a:pPr algn="l" rtl="0" fontAlgn="base"/>
            <a:endParaRPr lang="en-US" b="0" i="0" dirty="0">
              <a:solidFill>
                <a:srgbClr val="273239"/>
              </a:solidFill>
              <a:effectLst/>
              <a:latin typeface="Nunito" pitchFamily="2" charset="0"/>
            </a:endParaRPr>
          </a:p>
          <a:p>
            <a:endParaRPr lang="en-IN" dirty="0"/>
          </a:p>
        </p:txBody>
      </p:sp>
      <p:pic>
        <p:nvPicPr>
          <p:cNvPr id="4" name="Picture 3">
            <a:extLst>
              <a:ext uri="{FF2B5EF4-FFF2-40B4-BE49-F238E27FC236}">
                <a16:creationId xmlns:a16="http://schemas.microsoft.com/office/drawing/2014/main" id="{ABFABD91-AA34-3F35-FD9C-9DD85566ED7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162050" cy="990600"/>
          </a:xfrm>
          <a:prstGeom prst="rect">
            <a:avLst/>
          </a:prstGeom>
        </p:spPr>
      </p:pic>
      <p:pic>
        <p:nvPicPr>
          <p:cNvPr id="5" name="Picture 4" title="Image">
            <a:extLst>
              <a:ext uri="{FF2B5EF4-FFF2-40B4-BE49-F238E27FC236}">
                <a16:creationId xmlns:a16="http://schemas.microsoft.com/office/drawing/2014/main" id="{2B342521-BA29-C9F4-03F7-10A79ADD5812}"/>
              </a:ext>
            </a:extLst>
          </p:cNvPr>
          <p:cNvPicPr/>
          <p:nvPr/>
        </p:nvPicPr>
        <p:blipFill>
          <a:blip r:embed="rId3" cstate="print"/>
          <a:stretch>
            <a:fillRect/>
          </a:stretch>
        </p:blipFill>
        <p:spPr>
          <a:xfrm>
            <a:off x="11234057" y="49344"/>
            <a:ext cx="957943" cy="692331"/>
          </a:xfrm>
          <a:prstGeom prst="rect">
            <a:avLst/>
          </a:prstGeom>
          <a:noFill/>
        </p:spPr>
      </p:pic>
    </p:spTree>
    <p:extLst>
      <p:ext uri="{BB962C8B-B14F-4D97-AF65-F5344CB8AC3E}">
        <p14:creationId xmlns:p14="http://schemas.microsoft.com/office/powerpoint/2010/main" val="3045376454"/>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89212" y="1197735"/>
            <a:ext cx="8915400" cy="4713487"/>
          </a:xfrm>
        </p:spPr>
        <p:txBody>
          <a:bodyPr/>
          <a:lstStyle/>
          <a:p>
            <a:r>
              <a:rPr lang="en-IN" b="1" i="0" dirty="0">
                <a:solidFill>
                  <a:srgbClr val="273239"/>
                </a:solidFill>
                <a:effectLst/>
                <a:latin typeface="Nunito" pitchFamily="2" charset="0"/>
              </a:rPr>
              <a:t>Function coverage:</a:t>
            </a:r>
          </a:p>
          <a:p>
            <a:r>
              <a:rPr lang="en-US" b="0" i="0" dirty="0">
                <a:solidFill>
                  <a:srgbClr val="273239"/>
                </a:solidFill>
                <a:effectLst/>
                <a:latin typeface="Nunito" pitchFamily="2" charset="0"/>
              </a:rPr>
              <a:t>The number of functions that are called and executed at least once in the source code.</a:t>
            </a:r>
            <a:endParaRPr lang="en-IN" b="1" dirty="0">
              <a:solidFill>
                <a:srgbClr val="273239"/>
              </a:solidFill>
              <a:latin typeface="Nunito" pitchFamily="2" charset="0"/>
            </a:endParaRPr>
          </a:p>
          <a:p>
            <a:r>
              <a:rPr lang="en-US" b="0" i="1" dirty="0">
                <a:solidFill>
                  <a:srgbClr val="273239"/>
                </a:solidFill>
                <a:effectLst/>
                <a:latin typeface="Nunito" pitchFamily="2" charset="0"/>
              </a:rPr>
              <a:t>Function Coverage = (Number of functions called)/(Total number of function)*100.</a:t>
            </a:r>
            <a:endParaRPr lang="en-IN" b="1" i="1" dirty="0">
              <a:solidFill>
                <a:srgbClr val="273239"/>
              </a:solidFill>
              <a:effectLst/>
              <a:latin typeface="Nunito" pitchFamily="2" charset="0"/>
            </a:endParaRPr>
          </a:p>
          <a:p>
            <a:r>
              <a:rPr lang="en-IN" b="1" i="0" dirty="0">
                <a:solidFill>
                  <a:srgbClr val="273239"/>
                </a:solidFill>
                <a:effectLst/>
                <a:latin typeface="Nunito" pitchFamily="2" charset="0"/>
              </a:rPr>
              <a:t>Condition Coverage/Expression Coverage:</a:t>
            </a:r>
          </a:p>
          <a:p>
            <a:r>
              <a:rPr lang="en-US" b="0" i="0" dirty="0">
                <a:solidFill>
                  <a:srgbClr val="273239"/>
                </a:solidFill>
                <a:effectLst/>
                <a:latin typeface="Nunito" pitchFamily="2" charset="0"/>
              </a:rPr>
              <a:t>The number of Boolean condition/expression statements executed in the conditional statement.</a:t>
            </a:r>
            <a:endParaRPr lang="en-IN" b="1" i="1" dirty="0">
              <a:solidFill>
                <a:srgbClr val="273239"/>
              </a:solidFill>
              <a:latin typeface="Nunito" pitchFamily="2" charset="0"/>
            </a:endParaRPr>
          </a:p>
          <a:p>
            <a:r>
              <a:rPr lang="en-US" b="0" i="1" dirty="0">
                <a:solidFill>
                  <a:srgbClr val="273239"/>
                </a:solidFill>
                <a:effectLst/>
                <a:latin typeface="Nunito" pitchFamily="2" charset="0"/>
              </a:rPr>
              <a:t>Condition Coverage =(Number of executed operands)/(Total Number of Operands)*100.</a:t>
            </a:r>
            <a:endParaRPr lang="en-IN" b="1" i="0" dirty="0">
              <a:solidFill>
                <a:srgbClr val="273239"/>
              </a:solidFill>
              <a:effectLst/>
              <a:latin typeface="Nunito" pitchFamily="2" charset="0"/>
            </a:endParaRPr>
          </a:p>
          <a:p>
            <a:endParaRPr lang="en-IN" dirty="0"/>
          </a:p>
        </p:txBody>
      </p:sp>
      <p:pic>
        <p:nvPicPr>
          <p:cNvPr id="4" name="Picture 3">
            <a:extLst>
              <a:ext uri="{FF2B5EF4-FFF2-40B4-BE49-F238E27FC236}">
                <a16:creationId xmlns:a16="http://schemas.microsoft.com/office/drawing/2014/main" id="{ABFABD91-AA34-3F35-FD9C-9DD85566ED7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162050" cy="990600"/>
          </a:xfrm>
          <a:prstGeom prst="rect">
            <a:avLst/>
          </a:prstGeom>
        </p:spPr>
      </p:pic>
      <p:pic>
        <p:nvPicPr>
          <p:cNvPr id="5" name="Picture 4" title="Image">
            <a:extLst>
              <a:ext uri="{FF2B5EF4-FFF2-40B4-BE49-F238E27FC236}">
                <a16:creationId xmlns:a16="http://schemas.microsoft.com/office/drawing/2014/main" id="{2B342521-BA29-C9F4-03F7-10A79ADD5812}"/>
              </a:ext>
            </a:extLst>
          </p:cNvPr>
          <p:cNvPicPr/>
          <p:nvPr/>
        </p:nvPicPr>
        <p:blipFill>
          <a:blip r:embed="rId3" cstate="print"/>
          <a:stretch>
            <a:fillRect/>
          </a:stretch>
        </p:blipFill>
        <p:spPr>
          <a:xfrm>
            <a:off x="11234057" y="49344"/>
            <a:ext cx="957943" cy="692331"/>
          </a:xfrm>
          <a:prstGeom prst="rect">
            <a:avLst/>
          </a:prstGeom>
          <a:noFill/>
        </p:spPr>
      </p:pic>
    </p:spTree>
    <p:extLst>
      <p:ext uri="{BB962C8B-B14F-4D97-AF65-F5344CB8AC3E}">
        <p14:creationId xmlns:p14="http://schemas.microsoft.com/office/powerpoint/2010/main" val="2379146222"/>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0" dirty="0">
                <a:solidFill>
                  <a:srgbClr val="273239"/>
                </a:solidFill>
                <a:effectLst/>
                <a:latin typeface="Nunito" pitchFamily="2" charset="0"/>
              </a:rPr>
              <a:t>Advantages of Using Code Coverage</a:t>
            </a:r>
            <a:br>
              <a:rPr lang="en-US" b="1" i="0" dirty="0">
                <a:solidFill>
                  <a:srgbClr val="273239"/>
                </a:solidFill>
                <a:effectLst/>
                <a:latin typeface="Nunito" pitchFamily="2" charset="0"/>
              </a:rPr>
            </a:br>
            <a:endParaRPr lang="en-IN" dirty="0"/>
          </a:p>
        </p:txBody>
      </p:sp>
      <p:sp>
        <p:nvSpPr>
          <p:cNvPr id="3" name="Content Placeholder 2"/>
          <p:cNvSpPr>
            <a:spLocks noGrp="1"/>
          </p:cNvSpPr>
          <p:nvPr>
            <p:ph idx="1"/>
          </p:nvPr>
        </p:nvSpPr>
        <p:spPr>
          <a:xfrm>
            <a:off x="2589212" y="1687132"/>
            <a:ext cx="8915400" cy="4224090"/>
          </a:xfrm>
        </p:spPr>
        <p:txBody>
          <a:bodyPr>
            <a:normAutofit fontScale="92500" lnSpcReduction="10000"/>
          </a:bodyPr>
          <a:lstStyle/>
          <a:p>
            <a:pPr algn="l" fontAlgn="base">
              <a:lnSpc>
                <a:spcPct val="150000"/>
              </a:lnSpc>
              <a:buFont typeface="Arial" panose="020B0604020202020204" pitchFamily="34" charset="0"/>
              <a:buChar char="•"/>
            </a:pPr>
            <a:r>
              <a:rPr lang="en-US" b="0" i="0" dirty="0">
                <a:solidFill>
                  <a:srgbClr val="273239"/>
                </a:solidFill>
                <a:effectLst/>
                <a:latin typeface="Cambria" panose="02040503050406030204" pitchFamily="18" charset="0"/>
                <a:ea typeface="Cambria" panose="02040503050406030204" pitchFamily="18" charset="0"/>
              </a:rPr>
              <a:t>It helps in determining the performance and quality aspects of any software.</a:t>
            </a:r>
          </a:p>
          <a:p>
            <a:pPr algn="l" fontAlgn="base">
              <a:lnSpc>
                <a:spcPct val="150000"/>
              </a:lnSpc>
              <a:buFont typeface="Arial" panose="020B0604020202020204" pitchFamily="34" charset="0"/>
              <a:buChar char="•"/>
            </a:pPr>
            <a:r>
              <a:rPr lang="en-US" b="0" i="0" dirty="0">
                <a:solidFill>
                  <a:srgbClr val="273239"/>
                </a:solidFill>
                <a:effectLst/>
                <a:latin typeface="Cambria" panose="02040503050406030204" pitchFamily="18" charset="0"/>
                <a:ea typeface="Cambria" panose="02040503050406030204" pitchFamily="18" charset="0"/>
              </a:rPr>
              <a:t>It helps in evaluating quantitative measures of code coverage.</a:t>
            </a:r>
          </a:p>
          <a:p>
            <a:pPr algn="l" fontAlgn="base">
              <a:lnSpc>
                <a:spcPct val="150000"/>
              </a:lnSpc>
              <a:buFont typeface="Arial" panose="020B0604020202020204" pitchFamily="34" charset="0"/>
              <a:buChar char="•"/>
            </a:pPr>
            <a:r>
              <a:rPr lang="en-US" b="0" i="0" dirty="0">
                <a:solidFill>
                  <a:srgbClr val="273239"/>
                </a:solidFill>
                <a:effectLst/>
                <a:latin typeface="Cambria" panose="02040503050406030204" pitchFamily="18" charset="0"/>
                <a:ea typeface="Cambria" panose="02040503050406030204" pitchFamily="18" charset="0"/>
              </a:rPr>
              <a:t>It helps in the easy maintenance of the code base.</a:t>
            </a:r>
          </a:p>
          <a:p>
            <a:pPr algn="l" fontAlgn="base">
              <a:lnSpc>
                <a:spcPct val="150000"/>
              </a:lnSpc>
              <a:buFont typeface="Arial" panose="020B0604020202020204" pitchFamily="34" charset="0"/>
              <a:buChar char="•"/>
            </a:pPr>
            <a:r>
              <a:rPr lang="en-US" b="0" i="0" dirty="0">
                <a:solidFill>
                  <a:srgbClr val="273239"/>
                </a:solidFill>
                <a:effectLst/>
                <a:latin typeface="Cambria" panose="02040503050406030204" pitchFamily="18" charset="0"/>
                <a:ea typeface="Cambria" panose="02040503050406030204" pitchFamily="18" charset="0"/>
              </a:rPr>
              <a:t>It helps in accessing the quality of the test suite and analyzing how comprehensively a software is verified.</a:t>
            </a:r>
          </a:p>
          <a:p>
            <a:pPr algn="l" fontAlgn="base">
              <a:lnSpc>
                <a:spcPct val="150000"/>
              </a:lnSpc>
              <a:buFont typeface="Arial" panose="020B0604020202020204" pitchFamily="34" charset="0"/>
              <a:buChar char="•"/>
            </a:pPr>
            <a:r>
              <a:rPr lang="en-US" b="0" i="0" dirty="0">
                <a:solidFill>
                  <a:srgbClr val="273239"/>
                </a:solidFill>
                <a:effectLst/>
                <a:latin typeface="Cambria" panose="02040503050406030204" pitchFamily="18" charset="0"/>
                <a:ea typeface="Cambria" panose="02040503050406030204" pitchFamily="18" charset="0"/>
              </a:rPr>
              <a:t>It helps in the exposure of bad, dead, and unused code.</a:t>
            </a:r>
          </a:p>
          <a:p>
            <a:pPr algn="l" fontAlgn="base">
              <a:lnSpc>
                <a:spcPct val="150000"/>
              </a:lnSpc>
              <a:buFont typeface="Arial" panose="020B0604020202020204" pitchFamily="34" charset="0"/>
              <a:buChar char="•"/>
            </a:pPr>
            <a:r>
              <a:rPr lang="en-US" b="0" i="0" dirty="0">
                <a:solidFill>
                  <a:srgbClr val="273239"/>
                </a:solidFill>
                <a:effectLst/>
                <a:latin typeface="Cambria" panose="02040503050406030204" pitchFamily="18" charset="0"/>
                <a:ea typeface="Cambria" panose="02040503050406030204" pitchFamily="18" charset="0"/>
              </a:rPr>
              <a:t>It helps in creating extra test cases to increase coverage.</a:t>
            </a:r>
          </a:p>
          <a:p>
            <a:pPr algn="l" fontAlgn="base">
              <a:lnSpc>
                <a:spcPct val="150000"/>
              </a:lnSpc>
              <a:buFont typeface="Arial" panose="020B0604020202020204" pitchFamily="34" charset="0"/>
              <a:buChar char="•"/>
            </a:pPr>
            <a:r>
              <a:rPr lang="en-US" b="0" i="0" dirty="0">
                <a:solidFill>
                  <a:srgbClr val="273239"/>
                </a:solidFill>
                <a:effectLst/>
                <a:latin typeface="Cambria" panose="02040503050406030204" pitchFamily="18" charset="0"/>
                <a:ea typeface="Cambria" panose="02040503050406030204" pitchFamily="18" charset="0"/>
              </a:rPr>
              <a:t>It helps in developing the software product faster by increasing its productivity and efficiency.</a:t>
            </a:r>
          </a:p>
          <a:p>
            <a:endParaRPr lang="en-IN" dirty="0">
              <a:latin typeface="Cambria" panose="02040503050406030204" pitchFamily="18" charset="0"/>
              <a:ea typeface="Cambria" panose="02040503050406030204" pitchFamily="18" charset="0"/>
            </a:endParaRPr>
          </a:p>
        </p:txBody>
      </p:sp>
      <p:pic>
        <p:nvPicPr>
          <p:cNvPr id="4" name="Picture 3">
            <a:extLst>
              <a:ext uri="{FF2B5EF4-FFF2-40B4-BE49-F238E27FC236}">
                <a16:creationId xmlns:a16="http://schemas.microsoft.com/office/drawing/2014/main" id="{ABFABD91-AA34-3F35-FD9C-9DD85566ED7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162050" cy="990600"/>
          </a:xfrm>
          <a:prstGeom prst="rect">
            <a:avLst/>
          </a:prstGeom>
        </p:spPr>
      </p:pic>
      <p:pic>
        <p:nvPicPr>
          <p:cNvPr id="5" name="Picture 4" title="Image">
            <a:extLst>
              <a:ext uri="{FF2B5EF4-FFF2-40B4-BE49-F238E27FC236}">
                <a16:creationId xmlns:a16="http://schemas.microsoft.com/office/drawing/2014/main" id="{2B342521-BA29-C9F4-03F7-10A79ADD5812}"/>
              </a:ext>
            </a:extLst>
          </p:cNvPr>
          <p:cNvPicPr/>
          <p:nvPr/>
        </p:nvPicPr>
        <p:blipFill>
          <a:blip r:embed="rId3" cstate="print"/>
          <a:stretch>
            <a:fillRect/>
          </a:stretch>
        </p:blipFill>
        <p:spPr>
          <a:xfrm>
            <a:off x="11234057" y="49344"/>
            <a:ext cx="957943" cy="692331"/>
          </a:xfrm>
          <a:prstGeom prst="rect">
            <a:avLst/>
          </a:prstGeom>
          <a:noFill/>
        </p:spPr>
      </p:pic>
    </p:spTree>
    <p:extLst>
      <p:ext uri="{BB962C8B-B14F-4D97-AF65-F5344CB8AC3E}">
        <p14:creationId xmlns:p14="http://schemas.microsoft.com/office/powerpoint/2010/main" val="10986505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AE0997E-9D4D-9070-6678-F7EDE22482B3}"/>
            </a:ext>
          </a:extLst>
        </p:cNvPr>
        <p:cNvGrpSpPr/>
        <p:nvPr/>
      </p:nvGrpSpPr>
      <p:grpSpPr>
        <a:xfrm>
          <a:off x="0" y="0"/>
          <a:ext cx="0" cy="0"/>
          <a:chOff x="0" y="0"/>
          <a:chExt cx="0" cy="0"/>
        </a:xfrm>
      </p:grpSpPr>
      <p:pic>
        <p:nvPicPr>
          <p:cNvPr id="4" name="Picture 3">
            <a:extLst>
              <a:ext uri="{FF2B5EF4-FFF2-40B4-BE49-F238E27FC236}">
                <a16:creationId xmlns:a16="http://schemas.microsoft.com/office/drawing/2014/main" id="{E0D063DB-B0F0-0E1C-CBFB-63B68E8BE93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162050" cy="990600"/>
          </a:xfrm>
          <a:prstGeom prst="rect">
            <a:avLst/>
          </a:prstGeom>
        </p:spPr>
      </p:pic>
      <p:pic>
        <p:nvPicPr>
          <p:cNvPr id="5" name="Picture 4" title="Image">
            <a:extLst>
              <a:ext uri="{FF2B5EF4-FFF2-40B4-BE49-F238E27FC236}">
                <a16:creationId xmlns:a16="http://schemas.microsoft.com/office/drawing/2014/main" id="{E7417B01-236C-1D40-6D43-8A57FD862EF2}"/>
              </a:ext>
            </a:extLst>
          </p:cNvPr>
          <p:cNvPicPr/>
          <p:nvPr/>
        </p:nvPicPr>
        <p:blipFill>
          <a:blip r:embed="rId3" cstate="print"/>
          <a:stretch>
            <a:fillRect/>
          </a:stretch>
        </p:blipFill>
        <p:spPr>
          <a:xfrm>
            <a:off x="11234057" y="0"/>
            <a:ext cx="957943" cy="692331"/>
          </a:xfrm>
          <a:prstGeom prst="rect">
            <a:avLst/>
          </a:prstGeom>
          <a:noFill/>
        </p:spPr>
      </p:pic>
      <p:pic>
        <p:nvPicPr>
          <p:cNvPr id="7" name="Picture 6">
            <a:extLst>
              <a:ext uri="{FF2B5EF4-FFF2-40B4-BE49-F238E27FC236}">
                <a16:creationId xmlns:a16="http://schemas.microsoft.com/office/drawing/2014/main" id="{B19B6866-0961-4F00-2465-06E108631C35}"/>
              </a:ext>
            </a:extLst>
          </p:cNvPr>
          <p:cNvPicPr>
            <a:picLocks noChangeAspect="1"/>
          </p:cNvPicPr>
          <p:nvPr/>
        </p:nvPicPr>
        <p:blipFill>
          <a:blip r:embed="rId4"/>
          <a:stretch>
            <a:fillRect/>
          </a:stretch>
        </p:blipFill>
        <p:spPr>
          <a:xfrm>
            <a:off x="2452256" y="1917987"/>
            <a:ext cx="7315200" cy="3222049"/>
          </a:xfrm>
          <a:prstGeom prst="rect">
            <a:avLst/>
          </a:prstGeom>
        </p:spPr>
      </p:pic>
    </p:spTree>
    <p:extLst>
      <p:ext uri="{BB962C8B-B14F-4D97-AF65-F5344CB8AC3E}">
        <p14:creationId xmlns:p14="http://schemas.microsoft.com/office/powerpoint/2010/main" val="651932971"/>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0" dirty="0">
                <a:solidFill>
                  <a:srgbClr val="273239"/>
                </a:solidFill>
                <a:effectLst/>
                <a:latin typeface="Nunito" pitchFamily="2" charset="0"/>
              </a:rPr>
              <a:t>Disadvantages of Using Code Coverage</a:t>
            </a:r>
            <a:br>
              <a:rPr lang="en-US" b="1" i="0" dirty="0">
                <a:solidFill>
                  <a:srgbClr val="273239"/>
                </a:solidFill>
                <a:effectLst/>
                <a:latin typeface="Nunito" pitchFamily="2" charset="0"/>
              </a:rPr>
            </a:br>
            <a:endParaRPr lang="en-IN" dirty="0"/>
          </a:p>
        </p:txBody>
      </p:sp>
      <p:sp>
        <p:nvSpPr>
          <p:cNvPr id="3" name="Content Placeholder 2"/>
          <p:cNvSpPr>
            <a:spLocks noGrp="1"/>
          </p:cNvSpPr>
          <p:nvPr>
            <p:ph idx="1"/>
          </p:nvPr>
        </p:nvSpPr>
        <p:spPr>
          <a:xfrm>
            <a:off x="2589212" y="1648496"/>
            <a:ext cx="8203284" cy="3683358"/>
          </a:xfrm>
        </p:spPr>
        <p:txBody>
          <a:bodyPr/>
          <a:lstStyle/>
          <a:p>
            <a:pPr algn="l" fontAlgn="base">
              <a:lnSpc>
                <a:spcPct val="150000"/>
              </a:lnSpc>
              <a:buFont typeface="Arial" panose="020B0604020202020204" pitchFamily="34" charset="0"/>
              <a:buChar char="•"/>
            </a:pPr>
            <a:r>
              <a:rPr lang="en-US" b="0" i="0" dirty="0">
                <a:solidFill>
                  <a:srgbClr val="273239"/>
                </a:solidFill>
                <a:effectLst/>
                <a:latin typeface="Cambria" panose="02040503050406030204" pitchFamily="18" charset="0"/>
                <a:ea typeface="Cambria" panose="02040503050406030204" pitchFamily="18" charset="0"/>
              </a:rPr>
              <a:t>Sometimes it fails to cover code completely and correctly.</a:t>
            </a:r>
          </a:p>
          <a:p>
            <a:pPr algn="l" fontAlgn="base">
              <a:lnSpc>
                <a:spcPct val="150000"/>
              </a:lnSpc>
              <a:buFont typeface="Arial" panose="020B0604020202020204" pitchFamily="34" charset="0"/>
              <a:buChar char="•"/>
            </a:pPr>
            <a:r>
              <a:rPr lang="en-US" b="0" i="0" dirty="0">
                <a:solidFill>
                  <a:srgbClr val="273239"/>
                </a:solidFill>
                <a:effectLst/>
                <a:latin typeface="Cambria" panose="02040503050406030204" pitchFamily="18" charset="0"/>
                <a:ea typeface="Cambria" panose="02040503050406030204" pitchFamily="18" charset="0"/>
              </a:rPr>
              <a:t>It can not guarantee that all possible values of a feature are tested with the help of code coverage.</a:t>
            </a:r>
          </a:p>
          <a:p>
            <a:pPr algn="l" fontAlgn="base">
              <a:lnSpc>
                <a:spcPct val="150000"/>
              </a:lnSpc>
              <a:buFont typeface="Arial" panose="020B0604020202020204" pitchFamily="34" charset="0"/>
              <a:buChar char="•"/>
            </a:pPr>
            <a:r>
              <a:rPr lang="en-US" b="0" i="0" dirty="0">
                <a:solidFill>
                  <a:srgbClr val="273239"/>
                </a:solidFill>
                <a:effectLst/>
                <a:latin typeface="Cambria" panose="02040503050406030204" pitchFamily="18" charset="0"/>
                <a:ea typeface="Cambria" panose="02040503050406030204" pitchFamily="18" charset="0"/>
              </a:rPr>
              <a:t>It fails to ensure how perfectly the code has been covered.</a:t>
            </a:r>
          </a:p>
          <a:p>
            <a:pPr algn="l" fontAlgn="base">
              <a:lnSpc>
                <a:spcPct val="150000"/>
              </a:lnSpc>
              <a:buFont typeface="Arial" panose="020B0604020202020204" pitchFamily="34" charset="0"/>
              <a:buChar char="•"/>
            </a:pPr>
            <a:r>
              <a:rPr lang="en-US" b="0" i="0" dirty="0">
                <a:solidFill>
                  <a:srgbClr val="273239"/>
                </a:solidFill>
                <a:effectLst/>
                <a:latin typeface="Cambria" panose="02040503050406030204" pitchFamily="18" charset="0"/>
                <a:ea typeface="Cambria" panose="02040503050406030204" pitchFamily="18" charset="0"/>
              </a:rPr>
              <a:t>For some test files, additional mock data is required to execute the test cases.</a:t>
            </a:r>
          </a:p>
          <a:p>
            <a:pPr algn="l" fontAlgn="base">
              <a:lnSpc>
                <a:spcPct val="150000"/>
              </a:lnSpc>
              <a:buFont typeface="Arial" panose="020B0604020202020204" pitchFamily="34" charset="0"/>
              <a:buChar char="•"/>
            </a:pPr>
            <a:r>
              <a:rPr lang="en-US" b="0" i="0" dirty="0">
                <a:solidFill>
                  <a:srgbClr val="273239"/>
                </a:solidFill>
                <a:effectLst/>
                <a:latin typeface="Cambria" panose="02040503050406030204" pitchFamily="18" charset="0"/>
                <a:ea typeface="Cambria" panose="02040503050406030204" pitchFamily="18" charset="0"/>
              </a:rPr>
              <a:t>Sometimes it is difficult to cover the test cases </a:t>
            </a:r>
            <a:r>
              <a:rPr lang="en-US" b="0" i="0" dirty="0" err="1">
                <a:solidFill>
                  <a:srgbClr val="273239"/>
                </a:solidFill>
                <a:effectLst/>
                <a:latin typeface="Cambria" panose="02040503050406030204" pitchFamily="18" charset="0"/>
                <a:ea typeface="Cambria" panose="02040503050406030204" pitchFamily="18" charset="0"/>
              </a:rPr>
              <a:t>forevent-handlingg</a:t>
            </a:r>
            <a:r>
              <a:rPr lang="en-US" b="0" i="0" dirty="0">
                <a:solidFill>
                  <a:srgbClr val="273239"/>
                </a:solidFill>
                <a:effectLst/>
                <a:latin typeface="Cambria" panose="02040503050406030204" pitchFamily="18" charset="0"/>
                <a:ea typeface="Cambria" panose="02040503050406030204" pitchFamily="18" charset="0"/>
              </a:rPr>
              <a:t> functions.</a:t>
            </a:r>
          </a:p>
          <a:p>
            <a:endParaRPr lang="en-IN" dirty="0"/>
          </a:p>
        </p:txBody>
      </p:sp>
      <p:pic>
        <p:nvPicPr>
          <p:cNvPr id="4" name="Picture 3">
            <a:extLst>
              <a:ext uri="{FF2B5EF4-FFF2-40B4-BE49-F238E27FC236}">
                <a16:creationId xmlns:a16="http://schemas.microsoft.com/office/drawing/2014/main" id="{ABFABD91-AA34-3F35-FD9C-9DD85566ED7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162050" cy="990600"/>
          </a:xfrm>
          <a:prstGeom prst="rect">
            <a:avLst/>
          </a:prstGeom>
        </p:spPr>
      </p:pic>
      <p:pic>
        <p:nvPicPr>
          <p:cNvPr id="5" name="Picture 4" title="Image">
            <a:extLst>
              <a:ext uri="{FF2B5EF4-FFF2-40B4-BE49-F238E27FC236}">
                <a16:creationId xmlns:a16="http://schemas.microsoft.com/office/drawing/2014/main" id="{2B342521-BA29-C9F4-03F7-10A79ADD5812}"/>
              </a:ext>
            </a:extLst>
          </p:cNvPr>
          <p:cNvPicPr/>
          <p:nvPr/>
        </p:nvPicPr>
        <p:blipFill>
          <a:blip r:embed="rId3" cstate="print"/>
          <a:stretch>
            <a:fillRect/>
          </a:stretch>
        </p:blipFill>
        <p:spPr>
          <a:xfrm>
            <a:off x="11234057" y="49344"/>
            <a:ext cx="957943" cy="692331"/>
          </a:xfrm>
          <a:prstGeom prst="rect">
            <a:avLst/>
          </a:prstGeom>
          <a:noFill/>
        </p:spPr>
      </p:pic>
    </p:spTree>
    <p:extLst>
      <p:ext uri="{BB962C8B-B14F-4D97-AF65-F5344CB8AC3E}">
        <p14:creationId xmlns:p14="http://schemas.microsoft.com/office/powerpoint/2010/main" val="2769138681"/>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i="0" dirty="0">
                <a:solidFill>
                  <a:srgbClr val="273239"/>
                </a:solidFill>
                <a:effectLst/>
                <a:latin typeface="Source Sans 3"/>
              </a:rPr>
              <a:t>Path Testing</a:t>
            </a:r>
            <a:br>
              <a:rPr lang="en-IN" b="1" i="0" dirty="0">
                <a:solidFill>
                  <a:srgbClr val="273239"/>
                </a:solidFill>
                <a:effectLst/>
                <a:latin typeface="Source Sans 3"/>
              </a:rPr>
            </a:br>
            <a:endParaRPr lang="en-IN" dirty="0"/>
          </a:p>
        </p:txBody>
      </p:sp>
      <p:sp>
        <p:nvSpPr>
          <p:cNvPr id="3" name="Content Placeholder 2"/>
          <p:cNvSpPr>
            <a:spLocks noGrp="1"/>
          </p:cNvSpPr>
          <p:nvPr>
            <p:ph idx="1"/>
          </p:nvPr>
        </p:nvSpPr>
        <p:spPr>
          <a:xfrm>
            <a:off x="2589212" y="1532586"/>
            <a:ext cx="8915400" cy="4378636"/>
          </a:xfrm>
        </p:spPr>
        <p:txBody>
          <a:bodyPr/>
          <a:lstStyle/>
          <a:p>
            <a:pPr algn="l" rtl="0" fontAlgn="base">
              <a:lnSpc>
                <a:spcPct val="150000"/>
              </a:lnSpc>
            </a:pPr>
            <a:r>
              <a:rPr lang="en-US" b="1" i="0" dirty="0">
                <a:solidFill>
                  <a:srgbClr val="273239"/>
                </a:solidFill>
                <a:effectLst/>
                <a:latin typeface="Cambria" panose="02040503050406030204" pitchFamily="18" charset="0"/>
                <a:ea typeface="Cambria" panose="02040503050406030204" pitchFamily="18" charset="0"/>
              </a:rPr>
              <a:t>Path Testing</a:t>
            </a:r>
            <a:r>
              <a:rPr lang="en-US" b="0" i="0" dirty="0">
                <a:solidFill>
                  <a:srgbClr val="273239"/>
                </a:solidFill>
                <a:effectLst/>
                <a:latin typeface="Cambria" panose="02040503050406030204" pitchFamily="18" charset="0"/>
                <a:ea typeface="Cambria" panose="02040503050406030204" pitchFamily="18" charset="0"/>
              </a:rPr>
              <a:t> is a method that is used to design the test cases. In the path testing method, the control flow graph of a program is designed to find a set of linearly independent paths of execution. In this method, Cyclomatic Complexity is used to determine the number of linearly independent paths and then test cases are generated for each path. </a:t>
            </a:r>
          </a:p>
          <a:p>
            <a:pPr algn="l" rtl="0" fontAlgn="base">
              <a:lnSpc>
                <a:spcPct val="150000"/>
              </a:lnSpc>
            </a:pPr>
            <a:r>
              <a:rPr lang="en-US" b="0" i="0" dirty="0">
                <a:solidFill>
                  <a:srgbClr val="273239"/>
                </a:solidFill>
                <a:effectLst/>
                <a:latin typeface="Cambria" panose="02040503050406030204" pitchFamily="18" charset="0"/>
                <a:ea typeface="Cambria" panose="02040503050406030204" pitchFamily="18" charset="0"/>
              </a:rPr>
              <a:t>It gives complete branch coverage but achieves that without covering all possible paths of the control flow graph. McCabe’s Cyclomatic Complexity is used in path testing. It is a structural testing method that uses the source code of a program to find every possible executable path. </a:t>
            </a:r>
          </a:p>
          <a:p>
            <a:endParaRPr lang="en-IN" dirty="0"/>
          </a:p>
        </p:txBody>
      </p:sp>
      <p:pic>
        <p:nvPicPr>
          <p:cNvPr id="4" name="Picture 3">
            <a:extLst>
              <a:ext uri="{FF2B5EF4-FFF2-40B4-BE49-F238E27FC236}">
                <a16:creationId xmlns:a16="http://schemas.microsoft.com/office/drawing/2014/main" id="{ABFABD91-AA34-3F35-FD9C-9DD85566ED7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162050" cy="990600"/>
          </a:xfrm>
          <a:prstGeom prst="rect">
            <a:avLst/>
          </a:prstGeom>
        </p:spPr>
      </p:pic>
      <p:pic>
        <p:nvPicPr>
          <p:cNvPr id="5" name="Picture 4" title="Image">
            <a:extLst>
              <a:ext uri="{FF2B5EF4-FFF2-40B4-BE49-F238E27FC236}">
                <a16:creationId xmlns:a16="http://schemas.microsoft.com/office/drawing/2014/main" id="{2B342521-BA29-C9F4-03F7-10A79ADD5812}"/>
              </a:ext>
            </a:extLst>
          </p:cNvPr>
          <p:cNvPicPr/>
          <p:nvPr/>
        </p:nvPicPr>
        <p:blipFill>
          <a:blip r:embed="rId3" cstate="print"/>
          <a:stretch>
            <a:fillRect/>
          </a:stretch>
        </p:blipFill>
        <p:spPr>
          <a:xfrm>
            <a:off x="11234057" y="49344"/>
            <a:ext cx="957943" cy="692331"/>
          </a:xfrm>
          <a:prstGeom prst="rect">
            <a:avLst/>
          </a:prstGeom>
          <a:noFill/>
        </p:spPr>
      </p:pic>
    </p:spTree>
    <p:extLst>
      <p:ext uri="{BB962C8B-B14F-4D97-AF65-F5344CB8AC3E}">
        <p14:creationId xmlns:p14="http://schemas.microsoft.com/office/powerpoint/2010/main" val="4034974294"/>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Content Placeholder 6">
            <a:extLst>
              <a:ext uri="{FF2B5EF4-FFF2-40B4-BE49-F238E27FC236}">
                <a16:creationId xmlns:a16="http://schemas.microsoft.com/office/drawing/2014/main" id="{72FE3F27-94F2-F422-D0E5-06AA44E95382}"/>
              </a:ext>
            </a:extLst>
          </p:cNvPr>
          <p:cNvPicPr>
            <a:picLocks noGrp="1" noChangeAspect="1"/>
          </p:cNvPicPr>
          <p:nvPr>
            <p:ph idx="1"/>
          </p:nvPr>
        </p:nvPicPr>
        <p:blipFill>
          <a:blip r:embed="rId2"/>
          <a:stretch>
            <a:fillRect/>
          </a:stretch>
        </p:blipFill>
        <p:spPr>
          <a:xfrm>
            <a:off x="2665927" y="1437157"/>
            <a:ext cx="6645499" cy="4358336"/>
          </a:xfrm>
        </p:spPr>
      </p:pic>
      <p:pic>
        <p:nvPicPr>
          <p:cNvPr id="4" name="Picture 3">
            <a:extLst>
              <a:ext uri="{FF2B5EF4-FFF2-40B4-BE49-F238E27FC236}">
                <a16:creationId xmlns:a16="http://schemas.microsoft.com/office/drawing/2014/main" id="{ABFABD91-AA34-3F35-FD9C-9DD85566ED7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1162050" cy="990600"/>
          </a:xfrm>
          <a:prstGeom prst="rect">
            <a:avLst/>
          </a:prstGeom>
        </p:spPr>
      </p:pic>
      <p:pic>
        <p:nvPicPr>
          <p:cNvPr id="5" name="Picture 4" title="Image">
            <a:extLst>
              <a:ext uri="{FF2B5EF4-FFF2-40B4-BE49-F238E27FC236}">
                <a16:creationId xmlns:a16="http://schemas.microsoft.com/office/drawing/2014/main" id="{2B342521-BA29-C9F4-03F7-10A79ADD5812}"/>
              </a:ext>
            </a:extLst>
          </p:cNvPr>
          <p:cNvPicPr/>
          <p:nvPr/>
        </p:nvPicPr>
        <p:blipFill>
          <a:blip r:embed="rId4" cstate="print"/>
          <a:stretch>
            <a:fillRect/>
          </a:stretch>
        </p:blipFill>
        <p:spPr>
          <a:xfrm>
            <a:off x="11234057" y="49344"/>
            <a:ext cx="957943" cy="692331"/>
          </a:xfrm>
          <a:prstGeom prst="rect">
            <a:avLst/>
          </a:prstGeom>
          <a:noFill/>
        </p:spPr>
      </p:pic>
    </p:spTree>
    <p:extLst>
      <p:ext uri="{BB962C8B-B14F-4D97-AF65-F5344CB8AC3E}">
        <p14:creationId xmlns:p14="http://schemas.microsoft.com/office/powerpoint/2010/main" val="4156082244"/>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00011" y="990600"/>
            <a:ext cx="9804601" cy="4920622"/>
          </a:xfrm>
        </p:spPr>
        <p:txBody>
          <a:bodyPr/>
          <a:lstStyle/>
          <a:p>
            <a:pPr>
              <a:lnSpc>
                <a:spcPct val="150000"/>
              </a:lnSpc>
            </a:pPr>
            <a:r>
              <a:rPr lang="en-US" b="1" i="0" dirty="0">
                <a:solidFill>
                  <a:srgbClr val="273239"/>
                </a:solidFill>
                <a:effectLst/>
                <a:latin typeface="Cambria" panose="02040503050406030204" pitchFamily="18" charset="0"/>
                <a:ea typeface="Cambria" panose="02040503050406030204" pitchFamily="18" charset="0"/>
              </a:rPr>
              <a:t>Control Flow Graph:</a:t>
            </a:r>
            <a:r>
              <a:rPr lang="en-US" b="0" i="0" dirty="0">
                <a:solidFill>
                  <a:srgbClr val="273239"/>
                </a:solidFill>
                <a:effectLst/>
                <a:latin typeface="Cambria" panose="02040503050406030204" pitchFamily="18" charset="0"/>
                <a:ea typeface="Cambria" panose="02040503050406030204" pitchFamily="18" charset="0"/>
              </a:rPr>
              <a:t> </a:t>
            </a:r>
            <a:br>
              <a:rPr lang="en-US" b="0" i="0" dirty="0">
                <a:solidFill>
                  <a:srgbClr val="273239"/>
                </a:solidFill>
                <a:effectLst/>
                <a:latin typeface="Cambria" panose="02040503050406030204" pitchFamily="18" charset="0"/>
                <a:ea typeface="Cambria" panose="02040503050406030204" pitchFamily="18" charset="0"/>
              </a:rPr>
            </a:br>
            <a:r>
              <a:rPr lang="en-US" b="0" i="0" dirty="0">
                <a:solidFill>
                  <a:srgbClr val="273239"/>
                </a:solidFill>
                <a:effectLst/>
                <a:latin typeface="Cambria" panose="02040503050406030204" pitchFamily="18" charset="0"/>
                <a:ea typeface="Cambria" panose="02040503050406030204" pitchFamily="18" charset="0"/>
              </a:rPr>
              <a:t>Draw the corresponding control flow graph of the program in which all the executable paths are to be discovered.</a:t>
            </a:r>
          </a:p>
          <a:p>
            <a:pPr>
              <a:lnSpc>
                <a:spcPct val="150000"/>
              </a:lnSpc>
            </a:pPr>
            <a:r>
              <a:rPr lang="en-US" b="1" i="0" dirty="0">
                <a:solidFill>
                  <a:srgbClr val="273239"/>
                </a:solidFill>
                <a:effectLst/>
                <a:latin typeface="Cambria" panose="02040503050406030204" pitchFamily="18" charset="0"/>
                <a:ea typeface="Cambria" panose="02040503050406030204" pitchFamily="18" charset="0"/>
              </a:rPr>
              <a:t>Cyclomatic Complexity:</a:t>
            </a:r>
            <a:r>
              <a:rPr lang="en-US" b="0" i="0" dirty="0">
                <a:solidFill>
                  <a:srgbClr val="273239"/>
                </a:solidFill>
                <a:effectLst/>
                <a:latin typeface="Cambria" panose="02040503050406030204" pitchFamily="18" charset="0"/>
                <a:ea typeface="Cambria" panose="02040503050406030204" pitchFamily="18" charset="0"/>
              </a:rPr>
              <a:t> </a:t>
            </a:r>
            <a:br>
              <a:rPr lang="en-US" b="0" i="0" dirty="0">
                <a:solidFill>
                  <a:srgbClr val="273239"/>
                </a:solidFill>
                <a:effectLst/>
                <a:latin typeface="Cambria" panose="02040503050406030204" pitchFamily="18" charset="0"/>
                <a:ea typeface="Cambria" panose="02040503050406030204" pitchFamily="18" charset="0"/>
              </a:rPr>
            </a:br>
            <a:r>
              <a:rPr lang="en-US" b="0" i="0" dirty="0">
                <a:solidFill>
                  <a:srgbClr val="273239"/>
                </a:solidFill>
                <a:effectLst/>
                <a:latin typeface="Cambria" panose="02040503050406030204" pitchFamily="18" charset="0"/>
                <a:ea typeface="Cambria" panose="02040503050406030204" pitchFamily="18" charset="0"/>
              </a:rPr>
              <a:t>After the generation of the control flow graph, calculate the cyclomatic complexity of the program using the following formula.</a:t>
            </a:r>
          </a:p>
          <a:p>
            <a:endParaRPr lang="en-IN" dirty="0"/>
          </a:p>
        </p:txBody>
      </p:sp>
      <p:pic>
        <p:nvPicPr>
          <p:cNvPr id="4" name="Picture 3">
            <a:extLst>
              <a:ext uri="{FF2B5EF4-FFF2-40B4-BE49-F238E27FC236}">
                <a16:creationId xmlns:a16="http://schemas.microsoft.com/office/drawing/2014/main" id="{ABFABD91-AA34-3F35-FD9C-9DD85566ED7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162050" cy="990600"/>
          </a:xfrm>
          <a:prstGeom prst="rect">
            <a:avLst/>
          </a:prstGeom>
        </p:spPr>
      </p:pic>
      <p:pic>
        <p:nvPicPr>
          <p:cNvPr id="5" name="Picture 4" title="Image">
            <a:extLst>
              <a:ext uri="{FF2B5EF4-FFF2-40B4-BE49-F238E27FC236}">
                <a16:creationId xmlns:a16="http://schemas.microsoft.com/office/drawing/2014/main" id="{2B342521-BA29-C9F4-03F7-10A79ADD5812}"/>
              </a:ext>
            </a:extLst>
          </p:cNvPr>
          <p:cNvPicPr/>
          <p:nvPr/>
        </p:nvPicPr>
        <p:blipFill>
          <a:blip r:embed="rId3" cstate="print"/>
          <a:stretch>
            <a:fillRect/>
          </a:stretch>
        </p:blipFill>
        <p:spPr>
          <a:xfrm>
            <a:off x="11234057" y="49344"/>
            <a:ext cx="957943" cy="692331"/>
          </a:xfrm>
          <a:prstGeom prst="rect">
            <a:avLst/>
          </a:prstGeom>
          <a:noFill/>
        </p:spPr>
      </p:pic>
      <p:pic>
        <p:nvPicPr>
          <p:cNvPr id="9" name="Picture 8">
            <a:extLst>
              <a:ext uri="{FF2B5EF4-FFF2-40B4-BE49-F238E27FC236}">
                <a16:creationId xmlns:a16="http://schemas.microsoft.com/office/drawing/2014/main" id="{F2F64EA8-0A8E-16F4-06E4-3F993178FDB4}"/>
              </a:ext>
            </a:extLst>
          </p:cNvPr>
          <p:cNvPicPr>
            <a:picLocks noChangeAspect="1"/>
          </p:cNvPicPr>
          <p:nvPr/>
        </p:nvPicPr>
        <p:blipFill>
          <a:blip r:embed="rId4"/>
          <a:stretch>
            <a:fillRect/>
          </a:stretch>
        </p:blipFill>
        <p:spPr>
          <a:xfrm>
            <a:off x="3596693" y="3687405"/>
            <a:ext cx="5650337" cy="2472742"/>
          </a:xfrm>
          <a:prstGeom prst="rect">
            <a:avLst/>
          </a:prstGeom>
        </p:spPr>
      </p:pic>
    </p:spTree>
    <p:extLst>
      <p:ext uri="{BB962C8B-B14F-4D97-AF65-F5344CB8AC3E}">
        <p14:creationId xmlns:p14="http://schemas.microsoft.com/office/powerpoint/2010/main" val="1342107158"/>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89212" y="1609859"/>
            <a:ext cx="8915400" cy="4301363"/>
          </a:xfrm>
        </p:spPr>
        <p:txBody>
          <a:bodyPr/>
          <a:lstStyle/>
          <a:p>
            <a:pPr algn="l" fontAlgn="base">
              <a:lnSpc>
                <a:spcPct val="150000"/>
              </a:lnSpc>
              <a:buFont typeface="Arial" panose="020B0604020202020204" pitchFamily="34" charset="0"/>
              <a:buChar char="•"/>
            </a:pPr>
            <a:r>
              <a:rPr lang="en-US" b="1" i="0" dirty="0">
                <a:solidFill>
                  <a:srgbClr val="273239"/>
                </a:solidFill>
                <a:effectLst/>
                <a:latin typeface="Cambria" panose="02040503050406030204" pitchFamily="18" charset="0"/>
                <a:ea typeface="Cambria" panose="02040503050406030204" pitchFamily="18" charset="0"/>
              </a:rPr>
              <a:t>Make Set:</a:t>
            </a:r>
            <a:r>
              <a:rPr lang="en-US" b="0" i="0" dirty="0">
                <a:solidFill>
                  <a:srgbClr val="273239"/>
                </a:solidFill>
                <a:effectLst/>
                <a:latin typeface="Cambria" panose="02040503050406030204" pitchFamily="18" charset="0"/>
                <a:ea typeface="Cambria" panose="02040503050406030204" pitchFamily="18" charset="0"/>
              </a:rPr>
              <a:t> </a:t>
            </a:r>
            <a:br>
              <a:rPr lang="en-US" b="0" i="0" dirty="0">
                <a:solidFill>
                  <a:srgbClr val="273239"/>
                </a:solidFill>
                <a:effectLst/>
                <a:latin typeface="Cambria" panose="02040503050406030204" pitchFamily="18" charset="0"/>
                <a:ea typeface="Cambria" panose="02040503050406030204" pitchFamily="18" charset="0"/>
              </a:rPr>
            </a:br>
            <a:r>
              <a:rPr lang="en-US" b="0" i="0" dirty="0">
                <a:solidFill>
                  <a:srgbClr val="273239"/>
                </a:solidFill>
                <a:effectLst/>
                <a:latin typeface="Cambria" panose="02040503050406030204" pitchFamily="18" charset="0"/>
                <a:ea typeface="Cambria" panose="02040503050406030204" pitchFamily="18" charset="0"/>
              </a:rPr>
              <a:t>Make a set of all the paths according to the control flow graph and calculate cyclomatic complexity. The cardinality of the set is equal to the calculated cyclomatic complexity.</a:t>
            </a:r>
          </a:p>
          <a:p>
            <a:pPr algn="l" fontAlgn="base">
              <a:lnSpc>
                <a:spcPct val="150000"/>
              </a:lnSpc>
              <a:buFont typeface="Arial" panose="020B0604020202020204" pitchFamily="34" charset="0"/>
              <a:buChar char="•"/>
            </a:pPr>
            <a:r>
              <a:rPr lang="en-US" b="1" i="0" dirty="0">
                <a:solidFill>
                  <a:srgbClr val="273239"/>
                </a:solidFill>
                <a:effectLst/>
                <a:latin typeface="Cambria" panose="02040503050406030204" pitchFamily="18" charset="0"/>
                <a:ea typeface="Cambria" panose="02040503050406030204" pitchFamily="18" charset="0"/>
              </a:rPr>
              <a:t>Create Test Cases:</a:t>
            </a:r>
            <a:r>
              <a:rPr lang="en-US" b="0" i="0" dirty="0">
                <a:solidFill>
                  <a:srgbClr val="273239"/>
                </a:solidFill>
                <a:effectLst/>
                <a:latin typeface="Cambria" panose="02040503050406030204" pitchFamily="18" charset="0"/>
                <a:ea typeface="Cambria" panose="02040503050406030204" pitchFamily="18" charset="0"/>
              </a:rPr>
              <a:t> </a:t>
            </a:r>
            <a:br>
              <a:rPr lang="en-US" b="0" i="0" dirty="0">
                <a:solidFill>
                  <a:srgbClr val="273239"/>
                </a:solidFill>
                <a:effectLst/>
                <a:latin typeface="Cambria" panose="02040503050406030204" pitchFamily="18" charset="0"/>
                <a:ea typeface="Cambria" panose="02040503050406030204" pitchFamily="18" charset="0"/>
              </a:rPr>
            </a:br>
            <a:r>
              <a:rPr lang="en-US" b="0" i="0" dirty="0">
                <a:solidFill>
                  <a:srgbClr val="273239"/>
                </a:solidFill>
                <a:effectLst/>
                <a:latin typeface="Cambria" panose="02040503050406030204" pitchFamily="18" charset="0"/>
                <a:ea typeface="Cambria" panose="02040503050406030204" pitchFamily="18" charset="0"/>
              </a:rPr>
              <a:t>Create a test case for each path of the set obtained in the above step</a:t>
            </a:r>
          </a:p>
          <a:p>
            <a:endParaRPr lang="en-IN" dirty="0"/>
          </a:p>
        </p:txBody>
      </p:sp>
      <p:pic>
        <p:nvPicPr>
          <p:cNvPr id="4" name="Picture 3">
            <a:extLst>
              <a:ext uri="{FF2B5EF4-FFF2-40B4-BE49-F238E27FC236}">
                <a16:creationId xmlns:a16="http://schemas.microsoft.com/office/drawing/2014/main" id="{ABFABD91-AA34-3F35-FD9C-9DD85566ED7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162050" cy="990600"/>
          </a:xfrm>
          <a:prstGeom prst="rect">
            <a:avLst/>
          </a:prstGeom>
        </p:spPr>
      </p:pic>
      <p:pic>
        <p:nvPicPr>
          <p:cNvPr id="5" name="Picture 4" title="Image">
            <a:extLst>
              <a:ext uri="{FF2B5EF4-FFF2-40B4-BE49-F238E27FC236}">
                <a16:creationId xmlns:a16="http://schemas.microsoft.com/office/drawing/2014/main" id="{2B342521-BA29-C9F4-03F7-10A79ADD5812}"/>
              </a:ext>
            </a:extLst>
          </p:cNvPr>
          <p:cNvPicPr/>
          <p:nvPr/>
        </p:nvPicPr>
        <p:blipFill>
          <a:blip r:embed="rId3" cstate="print"/>
          <a:stretch>
            <a:fillRect/>
          </a:stretch>
        </p:blipFill>
        <p:spPr>
          <a:xfrm>
            <a:off x="11234057" y="49344"/>
            <a:ext cx="957943" cy="692331"/>
          </a:xfrm>
          <a:prstGeom prst="rect">
            <a:avLst/>
          </a:prstGeom>
          <a:noFill/>
        </p:spPr>
      </p:pic>
    </p:spTree>
    <p:extLst>
      <p:ext uri="{BB962C8B-B14F-4D97-AF65-F5344CB8AC3E}">
        <p14:creationId xmlns:p14="http://schemas.microsoft.com/office/powerpoint/2010/main" val="1441076496"/>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89212" y="1197735"/>
            <a:ext cx="8915400" cy="4713487"/>
          </a:xfrm>
        </p:spPr>
        <p:txBody>
          <a:bodyPr>
            <a:normAutofit/>
          </a:bodyPr>
          <a:lstStyle/>
          <a:p>
            <a:pPr algn="l" fontAlgn="base">
              <a:lnSpc>
                <a:spcPct val="150000"/>
              </a:lnSpc>
            </a:pPr>
            <a:r>
              <a:rPr lang="en-US" b="1" i="0" dirty="0">
                <a:solidFill>
                  <a:srgbClr val="273239"/>
                </a:solidFill>
                <a:effectLst/>
                <a:latin typeface="Cambria" panose="02040503050406030204" pitchFamily="18" charset="0"/>
                <a:ea typeface="Cambria" panose="02040503050406030204" pitchFamily="18" charset="0"/>
              </a:rPr>
              <a:t>Path Testing Techniques</a:t>
            </a:r>
          </a:p>
          <a:p>
            <a:pPr algn="l" fontAlgn="base">
              <a:lnSpc>
                <a:spcPct val="150000"/>
              </a:lnSpc>
              <a:buFont typeface="Arial" panose="020B0604020202020204" pitchFamily="34" charset="0"/>
              <a:buChar char="•"/>
            </a:pPr>
            <a:r>
              <a:rPr lang="en-US" b="1" i="0" dirty="0">
                <a:solidFill>
                  <a:srgbClr val="273239"/>
                </a:solidFill>
                <a:effectLst/>
                <a:latin typeface="Cambria" panose="02040503050406030204" pitchFamily="18" charset="0"/>
                <a:ea typeface="Cambria" panose="02040503050406030204" pitchFamily="18" charset="0"/>
              </a:rPr>
              <a:t>Control Flow Graph:</a:t>
            </a:r>
            <a:r>
              <a:rPr lang="en-US" b="0" i="0" dirty="0">
                <a:solidFill>
                  <a:srgbClr val="273239"/>
                </a:solidFill>
                <a:effectLst/>
                <a:latin typeface="Cambria" panose="02040503050406030204" pitchFamily="18" charset="0"/>
                <a:ea typeface="Cambria" panose="02040503050406030204" pitchFamily="18" charset="0"/>
              </a:rPr>
              <a:t> </a:t>
            </a:r>
            <a:br>
              <a:rPr lang="en-US" b="0" i="0" dirty="0">
                <a:solidFill>
                  <a:srgbClr val="273239"/>
                </a:solidFill>
                <a:effectLst/>
                <a:latin typeface="Cambria" panose="02040503050406030204" pitchFamily="18" charset="0"/>
                <a:ea typeface="Cambria" panose="02040503050406030204" pitchFamily="18" charset="0"/>
              </a:rPr>
            </a:br>
            <a:r>
              <a:rPr lang="en-US" b="0" i="0" dirty="0">
                <a:solidFill>
                  <a:srgbClr val="273239"/>
                </a:solidFill>
                <a:effectLst/>
                <a:latin typeface="Cambria" panose="02040503050406030204" pitchFamily="18" charset="0"/>
                <a:ea typeface="Cambria" panose="02040503050406030204" pitchFamily="18" charset="0"/>
              </a:rPr>
              <a:t>The program is converted into a control flow graph by representing the code into nodes and edges.</a:t>
            </a:r>
          </a:p>
          <a:p>
            <a:pPr algn="l" fontAlgn="base">
              <a:lnSpc>
                <a:spcPct val="150000"/>
              </a:lnSpc>
              <a:buFont typeface="Arial" panose="020B0604020202020204" pitchFamily="34" charset="0"/>
              <a:buChar char="•"/>
            </a:pPr>
            <a:r>
              <a:rPr lang="en-US" b="1" i="0" dirty="0">
                <a:solidFill>
                  <a:srgbClr val="273239"/>
                </a:solidFill>
                <a:effectLst/>
                <a:latin typeface="Cambria" panose="02040503050406030204" pitchFamily="18" charset="0"/>
                <a:ea typeface="Cambria" panose="02040503050406030204" pitchFamily="18" charset="0"/>
              </a:rPr>
              <a:t>Decision to Decision path:</a:t>
            </a:r>
            <a:r>
              <a:rPr lang="en-US" b="0" i="0" dirty="0">
                <a:solidFill>
                  <a:srgbClr val="273239"/>
                </a:solidFill>
                <a:effectLst/>
                <a:latin typeface="Cambria" panose="02040503050406030204" pitchFamily="18" charset="0"/>
                <a:ea typeface="Cambria" panose="02040503050406030204" pitchFamily="18" charset="0"/>
              </a:rPr>
              <a:t> </a:t>
            </a:r>
            <a:br>
              <a:rPr lang="en-US" b="0" i="0" dirty="0">
                <a:solidFill>
                  <a:srgbClr val="273239"/>
                </a:solidFill>
                <a:effectLst/>
                <a:latin typeface="Cambria" panose="02040503050406030204" pitchFamily="18" charset="0"/>
                <a:ea typeface="Cambria" panose="02040503050406030204" pitchFamily="18" charset="0"/>
              </a:rPr>
            </a:br>
            <a:r>
              <a:rPr lang="en-US" b="0" i="0" dirty="0">
                <a:solidFill>
                  <a:srgbClr val="273239"/>
                </a:solidFill>
                <a:effectLst/>
                <a:latin typeface="Cambria" panose="02040503050406030204" pitchFamily="18" charset="0"/>
                <a:ea typeface="Cambria" panose="02040503050406030204" pitchFamily="18" charset="0"/>
              </a:rPr>
              <a:t>The control flow graph can be broken into various Decision to Decision paths and then collapsed into individual nodes.</a:t>
            </a:r>
          </a:p>
          <a:p>
            <a:pPr algn="l" fontAlgn="base">
              <a:lnSpc>
                <a:spcPct val="150000"/>
              </a:lnSpc>
              <a:buFont typeface="Arial" panose="020B0604020202020204" pitchFamily="34" charset="0"/>
              <a:buChar char="•"/>
            </a:pPr>
            <a:r>
              <a:rPr lang="en-US" b="1" i="0" dirty="0">
                <a:solidFill>
                  <a:srgbClr val="273239"/>
                </a:solidFill>
                <a:effectLst/>
                <a:latin typeface="Cambria" panose="02040503050406030204" pitchFamily="18" charset="0"/>
                <a:ea typeface="Cambria" panose="02040503050406030204" pitchFamily="18" charset="0"/>
              </a:rPr>
              <a:t>Independent paths:</a:t>
            </a:r>
            <a:r>
              <a:rPr lang="en-US" b="0" i="0" dirty="0">
                <a:solidFill>
                  <a:srgbClr val="273239"/>
                </a:solidFill>
                <a:effectLst/>
                <a:latin typeface="Cambria" panose="02040503050406030204" pitchFamily="18" charset="0"/>
                <a:ea typeface="Cambria" panose="02040503050406030204" pitchFamily="18" charset="0"/>
              </a:rPr>
              <a:t> </a:t>
            </a:r>
            <a:br>
              <a:rPr lang="en-US" b="0" i="0" dirty="0">
                <a:solidFill>
                  <a:srgbClr val="273239"/>
                </a:solidFill>
                <a:effectLst/>
                <a:latin typeface="Cambria" panose="02040503050406030204" pitchFamily="18" charset="0"/>
                <a:ea typeface="Cambria" panose="02040503050406030204" pitchFamily="18" charset="0"/>
              </a:rPr>
            </a:br>
            <a:r>
              <a:rPr lang="en-US" b="0" i="0" dirty="0">
                <a:solidFill>
                  <a:srgbClr val="273239"/>
                </a:solidFill>
                <a:effectLst/>
                <a:latin typeface="Cambria" panose="02040503050406030204" pitchFamily="18" charset="0"/>
                <a:ea typeface="Cambria" panose="02040503050406030204" pitchFamily="18" charset="0"/>
              </a:rPr>
              <a:t>An Independent path is a path through a Decision to Decision path graph that cannot be reproduced from other paths by other methods.</a:t>
            </a:r>
          </a:p>
          <a:p>
            <a:endParaRPr lang="en-IN" dirty="0"/>
          </a:p>
        </p:txBody>
      </p:sp>
      <p:pic>
        <p:nvPicPr>
          <p:cNvPr id="4" name="Picture 3">
            <a:extLst>
              <a:ext uri="{FF2B5EF4-FFF2-40B4-BE49-F238E27FC236}">
                <a16:creationId xmlns:a16="http://schemas.microsoft.com/office/drawing/2014/main" id="{ABFABD91-AA34-3F35-FD9C-9DD85566ED7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162050" cy="990600"/>
          </a:xfrm>
          <a:prstGeom prst="rect">
            <a:avLst/>
          </a:prstGeom>
        </p:spPr>
      </p:pic>
      <p:pic>
        <p:nvPicPr>
          <p:cNvPr id="5" name="Picture 4" title="Image">
            <a:extLst>
              <a:ext uri="{FF2B5EF4-FFF2-40B4-BE49-F238E27FC236}">
                <a16:creationId xmlns:a16="http://schemas.microsoft.com/office/drawing/2014/main" id="{2B342521-BA29-C9F4-03F7-10A79ADD5812}"/>
              </a:ext>
            </a:extLst>
          </p:cNvPr>
          <p:cNvPicPr/>
          <p:nvPr/>
        </p:nvPicPr>
        <p:blipFill>
          <a:blip r:embed="rId3" cstate="print"/>
          <a:stretch>
            <a:fillRect/>
          </a:stretch>
        </p:blipFill>
        <p:spPr>
          <a:xfrm>
            <a:off x="11234057" y="49344"/>
            <a:ext cx="957943" cy="692331"/>
          </a:xfrm>
          <a:prstGeom prst="rect">
            <a:avLst/>
          </a:prstGeom>
          <a:noFill/>
        </p:spPr>
      </p:pic>
    </p:spTree>
    <p:extLst>
      <p:ext uri="{BB962C8B-B14F-4D97-AF65-F5344CB8AC3E}">
        <p14:creationId xmlns:p14="http://schemas.microsoft.com/office/powerpoint/2010/main" val="1163913496"/>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89212" y="1481070"/>
            <a:ext cx="8915400" cy="4430152"/>
          </a:xfrm>
        </p:spPr>
        <p:txBody>
          <a:bodyPr>
            <a:normAutofit fontScale="92500" lnSpcReduction="10000"/>
          </a:bodyPr>
          <a:lstStyle/>
          <a:p>
            <a:pPr algn="l" fontAlgn="base">
              <a:lnSpc>
                <a:spcPct val="150000"/>
              </a:lnSpc>
            </a:pPr>
            <a:r>
              <a:rPr lang="en-US" b="1" i="0" dirty="0">
                <a:solidFill>
                  <a:srgbClr val="273239"/>
                </a:solidFill>
                <a:effectLst/>
                <a:latin typeface="Cambria" panose="02040503050406030204" pitchFamily="18" charset="0"/>
                <a:ea typeface="Cambria" panose="02040503050406030204" pitchFamily="18" charset="0"/>
              </a:rPr>
              <a:t>Advantages of Path Testing</a:t>
            </a:r>
          </a:p>
          <a:p>
            <a:pPr algn="l" fontAlgn="base">
              <a:lnSpc>
                <a:spcPct val="150000"/>
              </a:lnSpc>
              <a:buFont typeface="+mj-lt"/>
              <a:buAutoNum type="arabicPeriod"/>
            </a:pPr>
            <a:r>
              <a:rPr lang="en-US" b="0" i="0" dirty="0">
                <a:solidFill>
                  <a:srgbClr val="273239"/>
                </a:solidFill>
                <a:effectLst/>
                <a:latin typeface="Cambria" panose="02040503050406030204" pitchFamily="18" charset="0"/>
                <a:ea typeface="Cambria" panose="02040503050406030204" pitchFamily="18" charset="0"/>
              </a:rPr>
              <a:t>The path testing method reduces the redundant tests.</a:t>
            </a:r>
          </a:p>
          <a:p>
            <a:pPr algn="l" fontAlgn="base">
              <a:lnSpc>
                <a:spcPct val="150000"/>
              </a:lnSpc>
              <a:buFont typeface="+mj-lt"/>
              <a:buAutoNum type="arabicPeriod" startAt="2"/>
            </a:pPr>
            <a:r>
              <a:rPr lang="en-US" b="0" i="0" dirty="0">
                <a:solidFill>
                  <a:srgbClr val="273239"/>
                </a:solidFill>
                <a:effectLst/>
                <a:latin typeface="Cambria" panose="02040503050406030204" pitchFamily="18" charset="0"/>
                <a:ea typeface="Cambria" panose="02040503050406030204" pitchFamily="18" charset="0"/>
              </a:rPr>
              <a:t>Path testing focuses on the logic of the programs.</a:t>
            </a:r>
          </a:p>
          <a:p>
            <a:pPr algn="l" fontAlgn="base">
              <a:lnSpc>
                <a:spcPct val="150000"/>
              </a:lnSpc>
              <a:buFont typeface="+mj-lt"/>
              <a:buAutoNum type="arabicPeriod" startAt="3"/>
            </a:pPr>
            <a:r>
              <a:rPr lang="en-US" b="0" i="0" dirty="0">
                <a:solidFill>
                  <a:srgbClr val="273239"/>
                </a:solidFill>
                <a:effectLst/>
                <a:latin typeface="Cambria" panose="02040503050406030204" pitchFamily="18" charset="0"/>
                <a:ea typeface="Cambria" panose="02040503050406030204" pitchFamily="18" charset="0"/>
              </a:rPr>
              <a:t>Path testing is used in test case design.</a:t>
            </a:r>
          </a:p>
          <a:p>
            <a:pPr algn="l" fontAlgn="base">
              <a:lnSpc>
                <a:spcPct val="150000"/>
              </a:lnSpc>
            </a:pPr>
            <a:r>
              <a:rPr lang="en-US" b="1" i="0" dirty="0">
                <a:solidFill>
                  <a:srgbClr val="273239"/>
                </a:solidFill>
                <a:effectLst/>
                <a:latin typeface="Cambria" panose="02040503050406030204" pitchFamily="18" charset="0"/>
                <a:ea typeface="Cambria" panose="02040503050406030204" pitchFamily="18" charset="0"/>
              </a:rPr>
              <a:t>Disadvantages of Path Testing</a:t>
            </a:r>
          </a:p>
          <a:p>
            <a:pPr algn="l" fontAlgn="base">
              <a:lnSpc>
                <a:spcPct val="150000"/>
              </a:lnSpc>
              <a:buFont typeface="+mj-lt"/>
              <a:buAutoNum type="arabicPeriod"/>
            </a:pPr>
            <a:r>
              <a:rPr lang="en-US" b="0" i="0" dirty="0">
                <a:solidFill>
                  <a:srgbClr val="273239"/>
                </a:solidFill>
                <a:effectLst/>
                <a:latin typeface="Cambria" panose="02040503050406030204" pitchFamily="18" charset="0"/>
                <a:ea typeface="Cambria" panose="02040503050406030204" pitchFamily="18" charset="0"/>
              </a:rPr>
              <a:t>A tester needs to have a good understanding of programming knowledge or code knowledge to execute the tests.</a:t>
            </a:r>
          </a:p>
          <a:p>
            <a:pPr algn="l" fontAlgn="base">
              <a:lnSpc>
                <a:spcPct val="150000"/>
              </a:lnSpc>
              <a:buFont typeface="+mj-lt"/>
              <a:buAutoNum type="arabicPeriod" startAt="2"/>
            </a:pPr>
            <a:r>
              <a:rPr lang="en-US" b="0" i="0" dirty="0">
                <a:solidFill>
                  <a:srgbClr val="273239"/>
                </a:solidFill>
                <a:effectLst/>
                <a:latin typeface="Cambria" panose="02040503050406030204" pitchFamily="18" charset="0"/>
                <a:ea typeface="Cambria" panose="02040503050406030204" pitchFamily="18" charset="0"/>
              </a:rPr>
              <a:t>The test case increases when the code complexity is increased.</a:t>
            </a:r>
          </a:p>
          <a:p>
            <a:pPr algn="l" fontAlgn="base">
              <a:lnSpc>
                <a:spcPct val="150000"/>
              </a:lnSpc>
              <a:buFont typeface="+mj-lt"/>
              <a:buAutoNum type="arabicPeriod" startAt="3"/>
            </a:pPr>
            <a:r>
              <a:rPr lang="en-US" b="0" i="0" dirty="0">
                <a:solidFill>
                  <a:srgbClr val="273239"/>
                </a:solidFill>
                <a:effectLst/>
                <a:latin typeface="Cambria" panose="02040503050406030204" pitchFamily="18" charset="0"/>
                <a:ea typeface="Cambria" panose="02040503050406030204" pitchFamily="18" charset="0"/>
              </a:rPr>
              <a:t>It will be difficult to create a test path if the application has a high complexity of code</a:t>
            </a:r>
          </a:p>
          <a:p>
            <a:endParaRPr lang="en-IN" dirty="0"/>
          </a:p>
        </p:txBody>
      </p:sp>
      <p:pic>
        <p:nvPicPr>
          <p:cNvPr id="4" name="Picture 3">
            <a:extLst>
              <a:ext uri="{FF2B5EF4-FFF2-40B4-BE49-F238E27FC236}">
                <a16:creationId xmlns:a16="http://schemas.microsoft.com/office/drawing/2014/main" id="{ABFABD91-AA34-3F35-FD9C-9DD85566ED7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162050" cy="990600"/>
          </a:xfrm>
          <a:prstGeom prst="rect">
            <a:avLst/>
          </a:prstGeom>
        </p:spPr>
      </p:pic>
      <p:pic>
        <p:nvPicPr>
          <p:cNvPr id="5" name="Picture 4" title="Image">
            <a:extLst>
              <a:ext uri="{FF2B5EF4-FFF2-40B4-BE49-F238E27FC236}">
                <a16:creationId xmlns:a16="http://schemas.microsoft.com/office/drawing/2014/main" id="{2B342521-BA29-C9F4-03F7-10A79ADD5812}"/>
              </a:ext>
            </a:extLst>
          </p:cNvPr>
          <p:cNvPicPr/>
          <p:nvPr/>
        </p:nvPicPr>
        <p:blipFill>
          <a:blip r:embed="rId3" cstate="print"/>
          <a:stretch>
            <a:fillRect/>
          </a:stretch>
        </p:blipFill>
        <p:spPr>
          <a:xfrm>
            <a:off x="11234057" y="49344"/>
            <a:ext cx="957943" cy="692331"/>
          </a:xfrm>
          <a:prstGeom prst="rect">
            <a:avLst/>
          </a:prstGeom>
          <a:noFill/>
        </p:spPr>
      </p:pic>
    </p:spTree>
    <p:extLst>
      <p:ext uri="{BB962C8B-B14F-4D97-AF65-F5344CB8AC3E}">
        <p14:creationId xmlns:p14="http://schemas.microsoft.com/office/powerpoint/2010/main" val="2639829918"/>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990600"/>
          </a:xfrm>
        </p:spPr>
        <p:txBody>
          <a:bodyPr>
            <a:normAutofit fontScale="90000"/>
          </a:bodyPr>
          <a:lstStyle/>
          <a:p>
            <a:r>
              <a:rPr lang="en-IN" b="1" i="0" dirty="0">
                <a:effectLst/>
                <a:latin typeface="Cambria" panose="02040503050406030204" pitchFamily="18" charset="0"/>
                <a:ea typeface="Cambria" panose="02040503050406030204" pitchFamily="18" charset="0"/>
              </a:rPr>
              <a:t>Code Complexity</a:t>
            </a:r>
            <a:br>
              <a:rPr lang="en-IN" b="1" i="0" dirty="0">
                <a:effectLst/>
                <a:latin typeface="Epilogue"/>
              </a:rPr>
            </a:br>
            <a:endParaRPr lang="en-IN" dirty="0"/>
          </a:p>
        </p:txBody>
      </p:sp>
      <p:sp>
        <p:nvSpPr>
          <p:cNvPr id="3" name="Content Placeholder 2"/>
          <p:cNvSpPr>
            <a:spLocks noGrp="1"/>
          </p:cNvSpPr>
          <p:nvPr>
            <p:ph idx="1"/>
          </p:nvPr>
        </p:nvSpPr>
        <p:spPr/>
        <p:txBody>
          <a:bodyPr/>
          <a:lstStyle/>
          <a:p>
            <a:pPr>
              <a:lnSpc>
                <a:spcPct val="150000"/>
              </a:lnSpc>
            </a:pPr>
            <a:r>
              <a:rPr lang="en-US" b="0" i="0" dirty="0">
                <a:solidFill>
                  <a:srgbClr val="374151"/>
                </a:solidFill>
                <a:effectLst/>
                <a:latin typeface="Cambria" panose="02040503050406030204" pitchFamily="18" charset="0"/>
                <a:ea typeface="Cambria" panose="02040503050406030204" pitchFamily="18" charset="0"/>
              </a:rPr>
              <a:t>refers to the level of difficulty in understanding and maintaining a piece of software code. It measures how much effort is required to comprehend the code, make modifications or fix bugs. Code complexity is affected by various factors, such as the number of lines of code, the number of conditional statements, the number of loops, the number of nested structures, the number of methods/functions, the amount of data being processed, and the level of abstraction used in the code</a:t>
            </a:r>
            <a:r>
              <a:rPr lang="en-US" b="0" i="0" dirty="0">
                <a:solidFill>
                  <a:srgbClr val="374151"/>
                </a:solidFill>
                <a:effectLst/>
                <a:latin typeface="ui-sans-serif"/>
              </a:rPr>
              <a:t>.</a:t>
            </a:r>
            <a:endParaRPr lang="en-IN" dirty="0"/>
          </a:p>
        </p:txBody>
      </p:sp>
      <p:pic>
        <p:nvPicPr>
          <p:cNvPr id="4" name="Picture 3">
            <a:extLst>
              <a:ext uri="{FF2B5EF4-FFF2-40B4-BE49-F238E27FC236}">
                <a16:creationId xmlns:a16="http://schemas.microsoft.com/office/drawing/2014/main" id="{ABFABD91-AA34-3F35-FD9C-9DD85566ED7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162050" cy="990600"/>
          </a:xfrm>
          <a:prstGeom prst="rect">
            <a:avLst/>
          </a:prstGeom>
        </p:spPr>
      </p:pic>
      <p:pic>
        <p:nvPicPr>
          <p:cNvPr id="5" name="Picture 4" title="Image">
            <a:extLst>
              <a:ext uri="{FF2B5EF4-FFF2-40B4-BE49-F238E27FC236}">
                <a16:creationId xmlns:a16="http://schemas.microsoft.com/office/drawing/2014/main" id="{2B342521-BA29-C9F4-03F7-10A79ADD5812}"/>
              </a:ext>
            </a:extLst>
          </p:cNvPr>
          <p:cNvPicPr/>
          <p:nvPr/>
        </p:nvPicPr>
        <p:blipFill>
          <a:blip r:embed="rId3" cstate="print"/>
          <a:stretch>
            <a:fillRect/>
          </a:stretch>
        </p:blipFill>
        <p:spPr>
          <a:xfrm>
            <a:off x="11234057" y="49344"/>
            <a:ext cx="957943" cy="692331"/>
          </a:xfrm>
          <a:prstGeom prst="rect">
            <a:avLst/>
          </a:prstGeom>
          <a:noFill/>
        </p:spPr>
      </p:pic>
    </p:spTree>
    <p:extLst>
      <p:ext uri="{BB962C8B-B14F-4D97-AF65-F5344CB8AC3E}">
        <p14:creationId xmlns:p14="http://schemas.microsoft.com/office/powerpoint/2010/main" val="1572638160"/>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62050" y="1905000"/>
            <a:ext cx="10342562" cy="4650346"/>
          </a:xfrm>
        </p:spPr>
        <p:txBody>
          <a:bodyPr>
            <a:normAutofit/>
          </a:bodyPr>
          <a:lstStyle/>
          <a:p>
            <a:pPr>
              <a:lnSpc>
                <a:spcPct val="150000"/>
              </a:lnSpc>
            </a:pPr>
            <a:r>
              <a:rPr lang="en-US" b="0" i="0" dirty="0">
                <a:solidFill>
                  <a:srgbClr val="333333"/>
                </a:solidFill>
                <a:effectLst/>
                <a:latin typeface="Cambria" panose="02040503050406030204" pitchFamily="18" charset="0"/>
                <a:ea typeface="Cambria" panose="02040503050406030204" pitchFamily="18" charset="0"/>
              </a:rPr>
              <a:t>Most of the white box testing approaches we have discussed so far are associated with application of an adequacy criterion. Testers are often faced with the decision of which criterion to apply to a given item under test given the nature of the item and the constraints of the test environment (time, costs, resources) One source of information the tester can use to select an appropriate criterion is the test adequacy criterion hierarchy as shown in Figure 5.5 which describes a subsumes relationship among the criteria. Satisfying an adequacy criterion at the higher levels of the hierarchy implies a greater thoroughness in testing The criteria at the top of the hierarchy are said to subsume those at the lower levels. For example, achieving all definition-use (def-use) path adequacy means the tester has also achieved both branch and statement adequacy. Note from the hierarchy that statement adequacy is the weakest of the test adequacy criteria. Unfortunately, in many organizations achieving a high level of statement coverage is not even included as a minimal testing goal</a:t>
            </a:r>
            <a:r>
              <a:rPr lang="en-US" b="0" i="0" dirty="0">
                <a:solidFill>
                  <a:srgbClr val="333333"/>
                </a:solidFill>
                <a:effectLst/>
                <a:latin typeface="Times New Roman" panose="02020603050405020304" pitchFamily="18" charset="0"/>
              </a:rPr>
              <a:t>.</a:t>
            </a:r>
            <a:endParaRPr lang="en-IN" dirty="0"/>
          </a:p>
        </p:txBody>
      </p:sp>
      <p:pic>
        <p:nvPicPr>
          <p:cNvPr id="4" name="Picture 3">
            <a:extLst>
              <a:ext uri="{FF2B5EF4-FFF2-40B4-BE49-F238E27FC236}">
                <a16:creationId xmlns:a16="http://schemas.microsoft.com/office/drawing/2014/main" id="{ABFABD91-AA34-3F35-FD9C-9DD85566ED7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162050" cy="990600"/>
          </a:xfrm>
          <a:prstGeom prst="rect">
            <a:avLst/>
          </a:prstGeom>
        </p:spPr>
      </p:pic>
      <p:pic>
        <p:nvPicPr>
          <p:cNvPr id="5" name="Picture 4" title="Image">
            <a:extLst>
              <a:ext uri="{FF2B5EF4-FFF2-40B4-BE49-F238E27FC236}">
                <a16:creationId xmlns:a16="http://schemas.microsoft.com/office/drawing/2014/main" id="{2B342521-BA29-C9F4-03F7-10A79ADD5812}"/>
              </a:ext>
            </a:extLst>
          </p:cNvPr>
          <p:cNvPicPr/>
          <p:nvPr/>
        </p:nvPicPr>
        <p:blipFill>
          <a:blip r:embed="rId3" cstate="print"/>
          <a:stretch>
            <a:fillRect/>
          </a:stretch>
        </p:blipFill>
        <p:spPr>
          <a:xfrm>
            <a:off x="11234057" y="49344"/>
            <a:ext cx="957943" cy="692331"/>
          </a:xfrm>
          <a:prstGeom prst="rect">
            <a:avLst/>
          </a:prstGeom>
          <a:noFill/>
        </p:spPr>
      </p:pic>
      <p:sp>
        <p:nvSpPr>
          <p:cNvPr id="6" name="Rectangle 1">
            <a:extLst>
              <a:ext uri="{FF2B5EF4-FFF2-40B4-BE49-F238E27FC236}">
                <a16:creationId xmlns:a16="http://schemas.microsoft.com/office/drawing/2014/main" id="{20EB6398-57B9-1B28-5E5B-EE3E04D44589}"/>
              </a:ext>
            </a:extLst>
          </p:cNvPr>
          <p:cNvSpPr>
            <a:spLocks noGrp="1" noChangeArrowheads="1"/>
          </p:cNvSpPr>
          <p:nvPr>
            <p:ph type="title"/>
          </p:nvPr>
        </p:nvSpPr>
        <p:spPr bwMode="auto">
          <a:xfrm>
            <a:off x="4106031" y="981906"/>
            <a:ext cx="3979936" cy="40011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sz="2000" b="1" i="0" u="none" strike="noStrike" cap="none" normalizeH="0" baseline="0" dirty="0">
                <a:ln>
                  <a:noFill/>
                </a:ln>
                <a:solidFill>
                  <a:srgbClr val="333333"/>
                </a:solidFill>
                <a:effectLst/>
                <a:latin typeface="Times New Roman" panose="02020603050405020304" pitchFamily="18" charset="0"/>
                <a:cs typeface="Times New Roman" panose="02020603050405020304" pitchFamily="18" charset="0"/>
              </a:rPr>
              <a:t>Evaluating Test Adequacy Criteria</a:t>
            </a:r>
            <a:endParaRPr kumimoji="0" lang="en-US" altLang="en-US" sz="1100" b="0" i="0" u="none" strike="noStrike" cap="none" normalizeH="0" baseline="0" dirty="0">
              <a:ln>
                <a:noFill/>
              </a:ln>
              <a:solidFill>
                <a:schemeClr val="tx1"/>
              </a:solidFill>
              <a:effectLst/>
            </a:endParaRPr>
          </a:p>
        </p:txBody>
      </p:sp>
    </p:spTree>
    <p:extLst>
      <p:ext uri="{BB962C8B-B14F-4D97-AF65-F5344CB8AC3E}">
        <p14:creationId xmlns:p14="http://schemas.microsoft.com/office/powerpoint/2010/main" val="730183095"/>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Content Placeholder 6">
            <a:extLst>
              <a:ext uri="{FF2B5EF4-FFF2-40B4-BE49-F238E27FC236}">
                <a16:creationId xmlns:a16="http://schemas.microsoft.com/office/drawing/2014/main" id="{DA50FE33-3CCD-2378-41F8-7C33B062C550}"/>
              </a:ext>
            </a:extLst>
          </p:cNvPr>
          <p:cNvPicPr>
            <a:picLocks noGrp="1" noChangeAspect="1"/>
          </p:cNvPicPr>
          <p:nvPr>
            <p:ph idx="1"/>
          </p:nvPr>
        </p:nvPicPr>
        <p:blipFill>
          <a:blip r:embed="rId2"/>
          <a:stretch>
            <a:fillRect/>
          </a:stretch>
        </p:blipFill>
        <p:spPr>
          <a:xfrm>
            <a:off x="2794715" y="1973173"/>
            <a:ext cx="6375043" cy="3564742"/>
          </a:xfrm>
        </p:spPr>
      </p:pic>
      <p:pic>
        <p:nvPicPr>
          <p:cNvPr id="4" name="Picture 3">
            <a:extLst>
              <a:ext uri="{FF2B5EF4-FFF2-40B4-BE49-F238E27FC236}">
                <a16:creationId xmlns:a16="http://schemas.microsoft.com/office/drawing/2014/main" id="{ABFABD91-AA34-3F35-FD9C-9DD85566ED7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1162050" cy="990600"/>
          </a:xfrm>
          <a:prstGeom prst="rect">
            <a:avLst/>
          </a:prstGeom>
        </p:spPr>
      </p:pic>
      <p:pic>
        <p:nvPicPr>
          <p:cNvPr id="5" name="Picture 4" title="Image">
            <a:extLst>
              <a:ext uri="{FF2B5EF4-FFF2-40B4-BE49-F238E27FC236}">
                <a16:creationId xmlns:a16="http://schemas.microsoft.com/office/drawing/2014/main" id="{2B342521-BA29-C9F4-03F7-10A79ADD5812}"/>
              </a:ext>
            </a:extLst>
          </p:cNvPr>
          <p:cNvPicPr/>
          <p:nvPr/>
        </p:nvPicPr>
        <p:blipFill>
          <a:blip r:embed="rId4" cstate="print"/>
          <a:stretch>
            <a:fillRect/>
          </a:stretch>
        </p:blipFill>
        <p:spPr>
          <a:xfrm>
            <a:off x="11234057" y="49344"/>
            <a:ext cx="957943" cy="692331"/>
          </a:xfrm>
          <a:prstGeom prst="rect">
            <a:avLst/>
          </a:prstGeom>
          <a:noFill/>
        </p:spPr>
      </p:pic>
    </p:spTree>
    <p:extLst>
      <p:ext uri="{BB962C8B-B14F-4D97-AF65-F5344CB8AC3E}">
        <p14:creationId xmlns:p14="http://schemas.microsoft.com/office/powerpoint/2010/main" val="21222358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7FC070F-B1EF-60F9-CD01-61D7643BB45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7110423-DEEA-C3F6-3D8D-E0F4FA9E4003}"/>
              </a:ext>
            </a:extLst>
          </p:cNvPr>
          <p:cNvSpPr>
            <a:spLocks noGrp="1"/>
          </p:cNvSpPr>
          <p:nvPr>
            <p:ph type="title"/>
          </p:nvPr>
        </p:nvSpPr>
        <p:spPr/>
        <p:txBody>
          <a:bodyPr/>
          <a:lstStyle/>
          <a:p>
            <a:r>
              <a:rPr lang="en-US" b="1" i="0" dirty="0">
                <a:solidFill>
                  <a:srgbClr val="0F2C22"/>
                </a:solidFill>
                <a:effectLst/>
                <a:latin typeface="Poppins" panose="00000500000000000000" pitchFamily="2" charset="0"/>
              </a:rPr>
              <a:t>Types of Black Box Testing</a:t>
            </a:r>
            <a:br>
              <a:rPr lang="en-US" b="0" i="0" dirty="0">
                <a:solidFill>
                  <a:srgbClr val="0F2C22"/>
                </a:solidFill>
                <a:effectLst/>
                <a:latin typeface="Poppins" panose="00000500000000000000" pitchFamily="2" charset="0"/>
              </a:rPr>
            </a:br>
            <a:endParaRPr lang="en-IN" dirty="0"/>
          </a:p>
        </p:txBody>
      </p:sp>
      <p:sp>
        <p:nvSpPr>
          <p:cNvPr id="3" name="Content Placeholder 2">
            <a:extLst>
              <a:ext uri="{FF2B5EF4-FFF2-40B4-BE49-F238E27FC236}">
                <a16:creationId xmlns:a16="http://schemas.microsoft.com/office/drawing/2014/main" id="{C250132B-8D58-6D09-D8EA-9D5ADD9F9C7F}"/>
              </a:ext>
            </a:extLst>
          </p:cNvPr>
          <p:cNvSpPr>
            <a:spLocks noGrp="1"/>
          </p:cNvSpPr>
          <p:nvPr>
            <p:ph idx="1"/>
          </p:nvPr>
        </p:nvSpPr>
        <p:spPr>
          <a:xfrm>
            <a:off x="1510145" y="2133599"/>
            <a:ext cx="9994467" cy="4294909"/>
          </a:xfrm>
        </p:spPr>
        <p:txBody>
          <a:bodyPr/>
          <a:lstStyle/>
          <a:p>
            <a:pPr algn="l">
              <a:lnSpc>
                <a:spcPct val="150000"/>
              </a:lnSpc>
              <a:buFont typeface="Arial" panose="020B0604020202020204" pitchFamily="34" charset="0"/>
              <a:buChar char="•"/>
            </a:pPr>
            <a:r>
              <a:rPr lang="en-US" b="1" i="0" dirty="0">
                <a:solidFill>
                  <a:srgbClr val="0F2C22"/>
                </a:solidFill>
                <a:effectLst/>
                <a:latin typeface="Cambria" panose="02040503050406030204" pitchFamily="18" charset="0"/>
                <a:ea typeface="Cambria" panose="02040503050406030204" pitchFamily="18" charset="0"/>
              </a:rPr>
              <a:t>Functional testing</a:t>
            </a:r>
            <a:r>
              <a:rPr lang="en-US" b="0" i="0" dirty="0">
                <a:solidFill>
                  <a:srgbClr val="0F2C22"/>
                </a:solidFill>
                <a:effectLst/>
                <a:latin typeface="Cambria" panose="02040503050406030204" pitchFamily="18" charset="0"/>
                <a:ea typeface="Cambria" panose="02040503050406030204" pitchFamily="18" charset="0"/>
              </a:rPr>
              <a:t> – This is a type of black box testing which is related to the functional requirements of a system; </a:t>
            </a:r>
            <a:r>
              <a:rPr lang="en-US" b="0" i="0" dirty="0">
                <a:solidFill>
                  <a:srgbClr val="0F2C22"/>
                </a:solidFill>
                <a:effectLst/>
                <a:latin typeface="Cambria" panose="02040503050406030204" pitchFamily="18" charset="0"/>
                <a:ea typeface="Cambria" panose="02040503050406030204" pitchFamily="18" charset="0"/>
                <a:hlinkClick r:id="rId2"/>
              </a:rPr>
              <a:t>Functional testing</a:t>
            </a:r>
            <a:r>
              <a:rPr lang="en-US" b="0" i="0" dirty="0">
                <a:solidFill>
                  <a:srgbClr val="0F2C22"/>
                </a:solidFill>
                <a:effectLst/>
                <a:latin typeface="Cambria" panose="02040503050406030204" pitchFamily="18" charset="0"/>
                <a:ea typeface="Cambria" panose="02040503050406030204" pitchFamily="18" charset="0"/>
              </a:rPr>
              <a:t> is concerned only with the functional requirements of a system and covers how well the system executes its functions.</a:t>
            </a:r>
          </a:p>
          <a:p>
            <a:pPr algn="l">
              <a:lnSpc>
                <a:spcPct val="150000"/>
              </a:lnSpc>
              <a:buFont typeface="Arial" panose="020B0604020202020204" pitchFamily="34" charset="0"/>
              <a:buChar char="•"/>
            </a:pPr>
            <a:r>
              <a:rPr lang="en-US" b="1" i="0" dirty="0">
                <a:solidFill>
                  <a:srgbClr val="0F2C22"/>
                </a:solidFill>
                <a:effectLst/>
                <a:latin typeface="Cambria" panose="02040503050406030204" pitchFamily="18" charset="0"/>
                <a:ea typeface="Cambria" panose="02040503050406030204" pitchFamily="18" charset="0"/>
              </a:rPr>
              <a:t>Non-functional testing </a:t>
            </a:r>
            <a:r>
              <a:rPr lang="en-US" b="0" i="0" dirty="0">
                <a:solidFill>
                  <a:srgbClr val="0F2C22"/>
                </a:solidFill>
                <a:effectLst/>
                <a:latin typeface="Cambria" panose="02040503050406030204" pitchFamily="18" charset="0"/>
                <a:ea typeface="Cambria" panose="02040503050406030204" pitchFamily="18" charset="0"/>
              </a:rPr>
              <a:t>– This black box testing type is not related to testing of specific functionality, Non functional testing is concerned with the non-functional requirements and is designed specifically to evaluate the readiness of a system according to the various criteria which are not covered by functional testing.</a:t>
            </a:r>
          </a:p>
          <a:p>
            <a:pPr algn="l">
              <a:lnSpc>
                <a:spcPct val="150000"/>
              </a:lnSpc>
              <a:buFont typeface="Arial" panose="020B0604020202020204" pitchFamily="34" charset="0"/>
              <a:buChar char="•"/>
            </a:pPr>
            <a:r>
              <a:rPr lang="en-US" b="1" i="0" dirty="0">
                <a:solidFill>
                  <a:srgbClr val="0F2C22"/>
                </a:solidFill>
                <a:effectLst/>
                <a:latin typeface="Cambria" panose="02040503050406030204" pitchFamily="18" charset="0"/>
                <a:ea typeface="Cambria" panose="02040503050406030204" pitchFamily="18" charset="0"/>
              </a:rPr>
              <a:t>Regression testing </a:t>
            </a:r>
            <a:r>
              <a:rPr lang="en-US" b="0" i="0" dirty="0">
                <a:solidFill>
                  <a:srgbClr val="0F2C22"/>
                </a:solidFill>
                <a:effectLst/>
                <a:latin typeface="Cambria" panose="02040503050406030204" pitchFamily="18" charset="0"/>
                <a:ea typeface="Cambria" panose="02040503050406030204" pitchFamily="18" charset="0"/>
              </a:rPr>
              <a:t>– Regression Testing is performed after code fixes, upgrades or any other system maintenance to check the new changes has not affected any existing functionality.</a:t>
            </a:r>
          </a:p>
          <a:p>
            <a:endParaRPr lang="en-IN" dirty="0"/>
          </a:p>
        </p:txBody>
      </p:sp>
      <p:pic>
        <p:nvPicPr>
          <p:cNvPr id="4" name="Picture 3">
            <a:extLst>
              <a:ext uri="{FF2B5EF4-FFF2-40B4-BE49-F238E27FC236}">
                <a16:creationId xmlns:a16="http://schemas.microsoft.com/office/drawing/2014/main" id="{C9C8D56C-A3F9-94BC-211E-0661D4F46BF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1162050" cy="990600"/>
          </a:xfrm>
          <a:prstGeom prst="rect">
            <a:avLst/>
          </a:prstGeom>
        </p:spPr>
      </p:pic>
      <p:pic>
        <p:nvPicPr>
          <p:cNvPr id="5" name="Picture 4" title="Image">
            <a:extLst>
              <a:ext uri="{FF2B5EF4-FFF2-40B4-BE49-F238E27FC236}">
                <a16:creationId xmlns:a16="http://schemas.microsoft.com/office/drawing/2014/main" id="{1CF6B919-3387-8E52-2A6E-763643503B14}"/>
              </a:ext>
            </a:extLst>
          </p:cNvPr>
          <p:cNvPicPr/>
          <p:nvPr/>
        </p:nvPicPr>
        <p:blipFill>
          <a:blip r:embed="rId4" cstate="print"/>
          <a:stretch>
            <a:fillRect/>
          </a:stretch>
        </p:blipFill>
        <p:spPr>
          <a:xfrm>
            <a:off x="11234057" y="0"/>
            <a:ext cx="957943" cy="692331"/>
          </a:xfrm>
          <a:prstGeom prst="rect">
            <a:avLst/>
          </a:prstGeom>
          <a:noFill/>
        </p:spPr>
      </p:pic>
    </p:spTree>
    <p:extLst>
      <p:ext uri="{BB962C8B-B14F-4D97-AF65-F5344CB8AC3E}">
        <p14:creationId xmlns:p14="http://schemas.microsoft.com/office/powerpoint/2010/main" val="279275192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9EEA1DA-FD19-0EB1-2DED-A45200ECB1F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BCF2D76-1920-390D-3F33-7CD166909869}"/>
              </a:ext>
            </a:extLst>
          </p:cNvPr>
          <p:cNvSpPr>
            <a:spLocks noGrp="1"/>
          </p:cNvSpPr>
          <p:nvPr>
            <p:ph type="title"/>
          </p:nvPr>
        </p:nvSpPr>
        <p:spPr/>
        <p:txBody>
          <a:bodyPr/>
          <a:lstStyle/>
          <a:p>
            <a:r>
              <a:rPr lang="en-IN" b="0" i="0" dirty="0">
                <a:solidFill>
                  <a:srgbClr val="0F2C22"/>
                </a:solidFill>
                <a:effectLst/>
                <a:latin typeface="Poppins" panose="00000500000000000000" pitchFamily="2" charset="0"/>
              </a:rPr>
              <a:t>Black box testing example:</a:t>
            </a:r>
            <a:br>
              <a:rPr lang="en-IN" b="0" i="0" dirty="0">
                <a:solidFill>
                  <a:srgbClr val="0F2C22"/>
                </a:solidFill>
                <a:effectLst/>
                <a:latin typeface="Poppins" panose="00000500000000000000" pitchFamily="2" charset="0"/>
              </a:rPr>
            </a:br>
            <a:endParaRPr lang="en-IN" dirty="0"/>
          </a:p>
        </p:txBody>
      </p:sp>
      <p:sp>
        <p:nvSpPr>
          <p:cNvPr id="3" name="Content Placeholder 2">
            <a:extLst>
              <a:ext uri="{FF2B5EF4-FFF2-40B4-BE49-F238E27FC236}">
                <a16:creationId xmlns:a16="http://schemas.microsoft.com/office/drawing/2014/main" id="{27D0FE59-1505-F06B-3C81-D6C671ED7AFB}"/>
              </a:ext>
            </a:extLst>
          </p:cNvPr>
          <p:cNvSpPr>
            <a:spLocks noGrp="1"/>
          </p:cNvSpPr>
          <p:nvPr>
            <p:ph idx="1"/>
          </p:nvPr>
        </p:nvSpPr>
        <p:spPr>
          <a:xfrm>
            <a:off x="1163782" y="1648691"/>
            <a:ext cx="10340830" cy="4262531"/>
          </a:xfrm>
        </p:spPr>
        <p:txBody>
          <a:bodyPr>
            <a:normAutofit/>
          </a:bodyPr>
          <a:lstStyle/>
          <a:p>
            <a:pPr algn="l">
              <a:lnSpc>
                <a:spcPct val="150000"/>
              </a:lnSpc>
            </a:pPr>
            <a:r>
              <a:rPr lang="en-US" b="0" i="0" dirty="0">
                <a:solidFill>
                  <a:srgbClr val="0F2C22"/>
                </a:solidFill>
                <a:effectLst/>
                <a:latin typeface="Cambria" panose="02040503050406030204" pitchFamily="18" charset="0"/>
                <a:ea typeface="Cambria" panose="02040503050406030204" pitchFamily="18" charset="0"/>
              </a:rPr>
              <a:t>A simple login screen of software or a web application will be tested for seamless user login. The login screen has two fields, username and password as an input and the output will be to enable access to the system.</a:t>
            </a:r>
          </a:p>
          <a:p>
            <a:pPr algn="l">
              <a:lnSpc>
                <a:spcPct val="150000"/>
              </a:lnSpc>
            </a:pPr>
            <a:r>
              <a:rPr lang="en-US" b="0" i="0" dirty="0">
                <a:solidFill>
                  <a:srgbClr val="0F2C22"/>
                </a:solidFill>
                <a:effectLst/>
                <a:latin typeface="Cambria" panose="02040503050406030204" pitchFamily="18" charset="0"/>
                <a:ea typeface="Cambria" panose="02040503050406030204" pitchFamily="18" charset="0"/>
              </a:rPr>
              <a:t>A black box testing will not consider the specifications of the code, and it will test the valid username and password to login to the right account.</a:t>
            </a:r>
          </a:p>
          <a:p>
            <a:pPr algn="l">
              <a:lnSpc>
                <a:spcPct val="150000"/>
              </a:lnSpc>
            </a:pPr>
            <a:r>
              <a:rPr lang="en-US" b="0" i="0" dirty="0">
                <a:solidFill>
                  <a:srgbClr val="0F2C22"/>
                </a:solidFill>
                <a:effectLst/>
                <a:latin typeface="Cambria" panose="02040503050406030204" pitchFamily="18" charset="0"/>
                <a:ea typeface="Cambria" panose="02040503050406030204" pitchFamily="18" charset="0"/>
              </a:rPr>
              <a:t>This form of testing technique will check the input and output.</a:t>
            </a:r>
          </a:p>
          <a:p>
            <a:pPr algn="l">
              <a:lnSpc>
                <a:spcPct val="150000"/>
              </a:lnSpc>
              <a:buFont typeface="Arial" panose="020B0604020202020204" pitchFamily="34" charset="0"/>
              <a:buChar char="•"/>
            </a:pPr>
            <a:r>
              <a:rPr lang="en-US" b="0" i="0" dirty="0">
                <a:solidFill>
                  <a:srgbClr val="0F2C22"/>
                </a:solidFill>
                <a:effectLst/>
                <a:latin typeface="Cambria" panose="02040503050406030204" pitchFamily="18" charset="0"/>
                <a:ea typeface="Cambria" panose="02040503050406030204" pitchFamily="18" charset="0"/>
              </a:rPr>
              <a:t>A user logged in when inputs a present username and correct password</a:t>
            </a:r>
          </a:p>
          <a:p>
            <a:pPr algn="l">
              <a:lnSpc>
                <a:spcPct val="150000"/>
              </a:lnSpc>
              <a:buFont typeface="Arial" panose="020B0604020202020204" pitchFamily="34" charset="0"/>
              <a:buChar char="•"/>
            </a:pPr>
            <a:r>
              <a:rPr lang="en-US" b="0" i="0" dirty="0">
                <a:solidFill>
                  <a:srgbClr val="0F2C22"/>
                </a:solidFill>
                <a:effectLst/>
                <a:latin typeface="Cambria" panose="02040503050406030204" pitchFamily="18" charset="0"/>
                <a:ea typeface="Cambria" panose="02040503050406030204" pitchFamily="18" charset="0"/>
              </a:rPr>
              <a:t>A user receives an error message when enters username and incorrect password</a:t>
            </a:r>
          </a:p>
          <a:p>
            <a:pPr marL="0" indent="0">
              <a:buNone/>
            </a:pPr>
            <a:endParaRPr lang="en-IN" dirty="0"/>
          </a:p>
        </p:txBody>
      </p:sp>
      <p:pic>
        <p:nvPicPr>
          <p:cNvPr id="4" name="Picture 3">
            <a:extLst>
              <a:ext uri="{FF2B5EF4-FFF2-40B4-BE49-F238E27FC236}">
                <a16:creationId xmlns:a16="http://schemas.microsoft.com/office/drawing/2014/main" id="{0D787CD3-CEA7-2056-9C99-1C7803357F1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162050" cy="990600"/>
          </a:xfrm>
          <a:prstGeom prst="rect">
            <a:avLst/>
          </a:prstGeom>
        </p:spPr>
      </p:pic>
      <p:pic>
        <p:nvPicPr>
          <p:cNvPr id="5" name="Picture 4" title="Image">
            <a:extLst>
              <a:ext uri="{FF2B5EF4-FFF2-40B4-BE49-F238E27FC236}">
                <a16:creationId xmlns:a16="http://schemas.microsoft.com/office/drawing/2014/main" id="{CA60F784-89CF-9DF1-91FE-BF07FE73D03C}"/>
              </a:ext>
            </a:extLst>
          </p:cNvPr>
          <p:cNvPicPr/>
          <p:nvPr/>
        </p:nvPicPr>
        <p:blipFill>
          <a:blip r:embed="rId3" cstate="print"/>
          <a:stretch>
            <a:fillRect/>
          </a:stretch>
        </p:blipFill>
        <p:spPr>
          <a:xfrm>
            <a:off x="11234057" y="0"/>
            <a:ext cx="957943" cy="692331"/>
          </a:xfrm>
          <a:prstGeom prst="rect">
            <a:avLst/>
          </a:prstGeom>
          <a:noFill/>
        </p:spPr>
      </p:pic>
    </p:spTree>
    <p:extLst>
      <p:ext uri="{BB962C8B-B14F-4D97-AF65-F5344CB8AC3E}">
        <p14:creationId xmlns:p14="http://schemas.microsoft.com/office/powerpoint/2010/main" val="1009707218"/>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TM02892315[[fn=Wisp]]</Template>
  <TotalTime>412</TotalTime>
  <Words>6560</Words>
  <Application>Microsoft Office PowerPoint</Application>
  <PresentationFormat>Widescreen</PresentationFormat>
  <Paragraphs>288</Paragraphs>
  <Slides>79</Slides>
  <Notes>0</Notes>
  <HiddenSlides>0</HiddenSlides>
  <MMClips>0</MMClips>
  <ScaleCrop>false</ScaleCrop>
  <HeadingPairs>
    <vt:vector size="6" baseType="variant">
      <vt:variant>
        <vt:lpstr>Fonts Used</vt:lpstr>
      </vt:variant>
      <vt:variant>
        <vt:i4>16</vt:i4>
      </vt:variant>
      <vt:variant>
        <vt:lpstr>Theme</vt:lpstr>
      </vt:variant>
      <vt:variant>
        <vt:i4>1</vt:i4>
      </vt:variant>
      <vt:variant>
        <vt:lpstr>Slide Titles</vt:lpstr>
      </vt:variant>
      <vt:variant>
        <vt:i4>79</vt:i4>
      </vt:variant>
    </vt:vector>
  </HeadingPairs>
  <TitlesOfParts>
    <vt:vector size="96" baseType="lpstr">
      <vt:lpstr>Arial</vt:lpstr>
      <vt:lpstr>Cambria</vt:lpstr>
      <vt:lpstr>Century Gothic</vt:lpstr>
      <vt:lpstr>Epilogue</vt:lpstr>
      <vt:lpstr>erdana</vt:lpstr>
      <vt:lpstr>inter-bold</vt:lpstr>
      <vt:lpstr>inter-regular</vt:lpstr>
      <vt:lpstr>Muli</vt:lpstr>
      <vt:lpstr>Nunito</vt:lpstr>
      <vt:lpstr>Poppins</vt:lpstr>
      <vt:lpstr>Source Sans 3</vt:lpstr>
      <vt:lpstr>Times New Roman</vt:lpstr>
      <vt:lpstr>ui-sans-serif</vt:lpstr>
      <vt:lpstr>var(--ff-lato)</vt:lpstr>
      <vt:lpstr>var(--font-secondary)</vt:lpstr>
      <vt:lpstr>Wingdings 3</vt:lpstr>
      <vt:lpstr>Wisp</vt:lpstr>
      <vt:lpstr>      unit -2 TEST CASE DESIGN</vt:lpstr>
      <vt:lpstr>Test case Design Strategies</vt:lpstr>
      <vt:lpstr>PowerPoint Presentation</vt:lpstr>
      <vt:lpstr>PowerPoint Presentation</vt:lpstr>
      <vt:lpstr>Using Black Bod Approach to Test Case Design</vt:lpstr>
      <vt:lpstr>PowerPoint Presentation</vt:lpstr>
      <vt:lpstr>PowerPoint Presentation</vt:lpstr>
      <vt:lpstr>Types of Black Box Testing </vt:lpstr>
      <vt:lpstr>Black box testing example: </vt:lpstr>
      <vt:lpstr>PowerPoint Presentation</vt:lpstr>
      <vt:lpstr>Random Testing </vt:lpstr>
      <vt:lpstr>Working Random Testing: </vt:lpstr>
      <vt:lpstr>Requirements based testing</vt:lpstr>
      <vt:lpstr>PowerPoint Presentation</vt:lpstr>
      <vt:lpstr>Requirements Testing process: </vt:lpstr>
      <vt:lpstr>PowerPoint Presentation</vt:lpstr>
      <vt:lpstr>Boundary Value Analysis </vt:lpstr>
      <vt:lpstr>PowerPoint Presentation</vt:lpstr>
      <vt:lpstr>PowerPoint Presentation</vt:lpstr>
      <vt:lpstr>PowerPoint Presentation</vt:lpstr>
      <vt:lpstr>Equivalence Partitioning Method </vt:lpstr>
      <vt:lpstr>PowerPoint Presentation</vt:lpstr>
      <vt:lpstr>PowerPoint Presentation</vt:lpstr>
      <vt:lpstr>PowerPoint Presentation</vt:lpstr>
      <vt:lpstr>PowerPoint Presentation</vt:lpstr>
      <vt:lpstr>State Transition Testing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Cause and Effect Graph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Compatibility testing</vt:lpstr>
      <vt:lpstr>PowerPoint Presentation</vt:lpstr>
      <vt:lpstr>PowerPoint Presentation</vt:lpstr>
      <vt:lpstr>user documentation testing</vt:lpstr>
      <vt:lpstr>PowerPoint Presentation</vt:lpstr>
      <vt:lpstr>PowerPoint Presentation</vt:lpstr>
      <vt:lpstr>PowerPoint Presentation</vt:lpstr>
      <vt:lpstr>PowerPoint Presentation</vt:lpstr>
      <vt:lpstr>PowerPoint Presentation</vt:lpstr>
      <vt:lpstr>PowerPoint Presentation</vt:lpstr>
      <vt:lpstr>Why documentation is needed </vt:lpstr>
      <vt:lpstr>PowerPoint Presentation</vt:lpstr>
      <vt:lpstr>PowerPoint Presentation</vt:lpstr>
      <vt:lpstr>Domain Testing : </vt:lpstr>
      <vt:lpstr>PowerPoint Presentation</vt:lpstr>
      <vt:lpstr>Test adequacy criteria</vt:lpstr>
      <vt:lpstr>PowerPoint Presentation</vt:lpstr>
      <vt:lpstr>Functional Testing </vt:lpstr>
      <vt:lpstr>Purpose of Functional Testing </vt:lpstr>
      <vt:lpstr>Coverage and Control Flow Graphs</vt:lpstr>
      <vt:lpstr>Code Coverage </vt:lpstr>
      <vt:lpstr>PowerPoint Presentation</vt:lpstr>
      <vt:lpstr>Code Coverage Criteria </vt:lpstr>
      <vt:lpstr>PowerPoint Presentation</vt:lpstr>
      <vt:lpstr>Advantages of Using Code Coverage </vt:lpstr>
      <vt:lpstr>Disadvantages of Using Code Coverage </vt:lpstr>
      <vt:lpstr>Path Testing </vt:lpstr>
      <vt:lpstr>PowerPoint Presentation</vt:lpstr>
      <vt:lpstr>PowerPoint Presentation</vt:lpstr>
      <vt:lpstr>PowerPoint Presentation</vt:lpstr>
      <vt:lpstr>PowerPoint Presentation</vt:lpstr>
      <vt:lpstr>PowerPoint Presentation</vt:lpstr>
      <vt:lpstr>Code Complexity </vt:lpstr>
      <vt:lpstr>Evaluating Test Adequacy Criteria</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unit -2 TEST CASE DESIGN</dc:title>
  <dc:creator>Student</dc:creator>
  <cp:lastModifiedBy>Student</cp:lastModifiedBy>
  <cp:revision>11</cp:revision>
  <dcterms:created xsi:type="dcterms:W3CDTF">2024-02-19T04:33:24Z</dcterms:created>
  <dcterms:modified xsi:type="dcterms:W3CDTF">2024-03-23T04:42:13Z</dcterms:modified>
</cp:coreProperties>
</file>