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16" r:id="rId53"/>
    <p:sldId id="309" r:id="rId54"/>
    <p:sldId id="310" r:id="rId55"/>
    <p:sldId id="311" r:id="rId56"/>
    <p:sldId id="312" r:id="rId57"/>
    <p:sldId id="313" r:id="rId58"/>
    <p:sldId id="314" r:id="rId59"/>
    <p:sldId id="315"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4660"/>
  </p:normalViewPr>
  <p:slideViewPr>
    <p:cSldViewPr>
      <p:cViewPr varScale="1">
        <p:scale>
          <a:sx n="70" d="100"/>
          <a:sy n="70" d="100"/>
        </p:scale>
        <p:origin x="139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744416E1-C9CF-4530-8DD6-1B2D3C74E369}" type="datetimeFigureOut">
              <a:rPr lang="en-US" smtClean="0"/>
              <a:t>4/1/2024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019462F-71EC-43E1-BF67-5384985712A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4416E1-C9CF-4530-8DD6-1B2D3C74E369}"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9462F-71EC-43E1-BF67-5384985712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4416E1-C9CF-4530-8DD6-1B2D3C74E369}"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9462F-71EC-43E1-BF67-5384985712A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744416E1-C9CF-4530-8DD6-1B2D3C74E369}" type="datetimeFigureOut">
              <a:rPr lang="en-US" smtClean="0"/>
              <a:t>4/1/2024</a:t>
            </a:fld>
            <a:endParaRPr lang="en-US"/>
          </a:p>
        </p:txBody>
      </p:sp>
      <p:sp>
        <p:nvSpPr>
          <p:cNvPr id="9" name="Slide Number Placeholder 8"/>
          <p:cNvSpPr>
            <a:spLocks noGrp="1"/>
          </p:cNvSpPr>
          <p:nvPr>
            <p:ph type="sldNum" sz="quarter" idx="15"/>
          </p:nvPr>
        </p:nvSpPr>
        <p:spPr/>
        <p:txBody>
          <a:bodyPr rtlCol="0"/>
          <a:lstStyle/>
          <a:p>
            <a:fld id="{9019462F-71EC-43E1-BF67-5384985712A1}"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44416E1-C9CF-4530-8DD6-1B2D3C74E369}" type="datetimeFigureOut">
              <a:rPr lang="en-US" smtClean="0"/>
              <a:t>4/1/2024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019462F-71EC-43E1-BF67-5384985712A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744416E1-C9CF-4530-8DD6-1B2D3C74E369}"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19462F-71EC-43E1-BF67-5384985712A1}"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744416E1-C9CF-4530-8DD6-1B2D3C74E369}" type="datetimeFigureOut">
              <a:rPr lang="en-US" smtClean="0"/>
              <a:t>4/1/2024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19462F-71EC-43E1-BF67-5384985712A1}"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744416E1-C9CF-4530-8DD6-1B2D3C74E369}" type="datetimeFigureOut">
              <a:rPr lang="en-US" smtClean="0"/>
              <a:t>4/1/2024</a:t>
            </a:fld>
            <a:endParaRPr lang="en-US"/>
          </a:p>
        </p:txBody>
      </p:sp>
      <p:sp>
        <p:nvSpPr>
          <p:cNvPr id="7" name="Slide Number Placeholder 6"/>
          <p:cNvSpPr>
            <a:spLocks noGrp="1"/>
          </p:cNvSpPr>
          <p:nvPr>
            <p:ph type="sldNum" sz="quarter" idx="11"/>
          </p:nvPr>
        </p:nvSpPr>
        <p:spPr/>
        <p:txBody>
          <a:bodyPr rtlCol="0"/>
          <a:lstStyle/>
          <a:p>
            <a:fld id="{9019462F-71EC-43E1-BF67-5384985712A1}"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416E1-C9CF-4530-8DD6-1B2D3C74E369}" type="datetimeFigureOut">
              <a:rPr lang="en-US" smtClean="0"/>
              <a:t>4/1/2024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19462F-71EC-43E1-BF67-5384985712A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744416E1-C9CF-4530-8DD6-1B2D3C74E369}" type="datetimeFigureOut">
              <a:rPr lang="en-US" smtClean="0"/>
              <a:t>4/1/2024</a:t>
            </a:fld>
            <a:endParaRPr lang="en-US"/>
          </a:p>
        </p:txBody>
      </p:sp>
      <p:sp>
        <p:nvSpPr>
          <p:cNvPr id="22" name="Slide Number Placeholder 21"/>
          <p:cNvSpPr>
            <a:spLocks noGrp="1"/>
          </p:cNvSpPr>
          <p:nvPr>
            <p:ph type="sldNum" sz="quarter" idx="15"/>
          </p:nvPr>
        </p:nvSpPr>
        <p:spPr/>
        <p:txBody>
          <a:bodyPr rtlCol="0"/>
          <a:lstStyle/>
          <a:p>
            <a:fld id="{9019462F-71EC-43E1-BF67-5384985712A1}"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44416E1-C9CF-4530-8DD6-1B2D3C74E369}" type="datetimeFigureOut">
              <a:rPr lang="en-US" smtClean="0"/>
              <a:t>4/1/2024</a:t>
            </a:fld>
            <a:endParaRPr lang="en-US"/>
          </a:p>
        </p:txBody>
      </p:sp>
      <p:sp>
        <p:nvSpPr>
          <p:cNvPr id="18" name="Slide Number Placeholder 17"/>
          <p:cNvSpPr>
            <a:spLocks noGrp="1"/>
          </p:cNvSpPr>
          <p:nvPr>
            <p:ph type="sldNum" sz="quarter" idx="11"/>
          </p:nvPr>
        </p:nvSpPr>
        <p:spPr/>
        <p:txBody>
          <a:bodyPr rtlCol="0"/>
          <a:lstStyle/>
          <a:p>
            <a:fld id="{9019462F-71EC-43E1-BF67-5384985712A1}"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44416E1-C9CF-4530-8DD6-1B2D3C74E369}" type="datetimeFigureOut">
              <a:rPr lang="en-US" smtClean="0"/>
              <a:t>4/1/2024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019462F-71EC-43E1-BF67-5384985712A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eeksforgeeks.org/software-engineering-integration-testing/" TargetMode="External"/><Relationship Id="rId2" Type="http://schemas.openxmlformats.org/officeDocument/2006/relationships/hyperlink" Target="https://www.geeksforgeeks.org/unit-testing-software-testin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eeksforgeeks.org/acceptance-testing-software-testing/" TargetMode="External"/><Relationship Id="rId2" Type="http://schemas.openxmlformats.org/officeDocument/2006/relationships/hyperlink" Target="https://www.geeksforgeeks.org/system-testin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geeksforgeeks.org/software-testing-basic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www.geeksforgeeks.org/unit-testing-software-testing/"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www.geeksforgeeks.org/alpha-testing-software-testing/"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www.geeksforgeeks.org/beta-testing-software-testing/"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www.geeksforgeeks.org/software-development-life-cycle-sdlc/" TargetMode="External"/><Relationship Id="rId2" Type="http://schemas.openxmlformats.org/officeDocument/2006/relationships/hyperlink" Target="https://www.geeksforgeeks.org/how-to-write-a-good-srs-for-your-project/"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www.geeksforgeeks.org/software-engineering-integration-testing/" TargetMode="External"/><Relationship Id="rId2" Type="http://schemas.openxmlformats.org/officeDocument/2006/relationships/hyperlink" Target="https://www.geeksforgeeks.org/unit-testing-software-testing/" TargetMode="External"/><Relationship Id="rId1" Type="http://schemas.openxmlformats.org/officeDocument/2006/relationships/slideLayout" Target="../slideLayouts/slideLayout2.xml"/><Relationship Id="rId5" Type="http://schemas.openxmlformats.org/officeDocument/2006/relationships/hyperlink" Target="https://www.geeksforgeeks.org/acceptance-testing-software-testing/" TargetMode="External"/><Relationship Id="rId4" Type="http://schemas.openxmlformats.org/officeDocument/2006/relationships/hyperlink" Target="https://www.geeksforgeeks.org/system-testing/" TargetMode="External"/></Relationships>
</file>

<file path=ppt/slides/_rels/slide92.xml.rels><?xml version="1.0" encoding="UTF-8" standalone="yes"?>
<Relationships xmlns="http://schemas.openxmlformats.org/package/2006/relationships"><Relationship Id="rId2" Type="http://schemas.openxmlformats.org/officeDocument/2006/relationships/hyperlink" Target="https://www.geeksforgeeks.org/courses/complete-guide-to-software-testing-automation?utm_source=geeksforgeeks&amp;utm_medium=article_bottom_text&amp;utm_campaign=courses"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www.geeksforgeeks.org/software-testing-basics/"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990600"/>
          </a:xfrm>
        </p:spPr>
        <p:txBody>
          <a:bodyPr/>
          <a:lstStyle/>
          <a:p>
            <a:pPr algn="ctr"/>
            <a:r>
              <a:rPr lang="en-US" dirty="0">
                <a:latin typeface="Cambria" pitchFamily="18" charset="0"/>
                <a:ea typeface="Cambria" pitchFamily="18" charset="0"/>
              </a:rPr>
              <a:t>Unit 3 – Levels of testing</a:t>
            </a:r>
          </a:p>
        </p:txBody>
      </p:sp>
    </p:spTree>
    <p:extLst>
      <p:ext uri="{BB962C8B-B14F-4D97-AF65-F5344CB8AC3E}">
        <p14:creationId xmlns:p14="http://schemas.microsoft.com/office/powerpoint/2010/main" val="3046796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a:t>test harness</a:t>
            </a:r>
          </a:p>
        </p:txBody>
      </p:sp>
      <p:sp>
        <p:nvSpPr>
          <p:cNvPr id="3" name="Content Placeholder 2"/>
          <p:cNvSpPr>
            <a:spLocks noGrp="1"/>
          </p:cNvSpPr>
          <p:nvPr>
            <p:ph sz="quarter" idx="1"/>
          </p:nvPr>
        </p:nvSpPr>
        <p:spPr>
          <a:xfrm>
            <a:off x="457200" y="1219200"/>
            <a:ext cx="7467600" cy="5254752"/>
          </a:xfrm>
        </p:spPr>
        <p:txBody>
          <a:bodyPr>
            <a:normAutofit lnSpcReduction="10000"/>
          </a:bodyPr>
          <a:lstStyle/>
          <a:p>
            <a:pPr>
              <a:lnSpc>
                <a:spcPct val="150000"/>
              </a:lnSpc>
            </a:pPr>
            <a:r>
              <a:rPr lang="en-US" dirty="0">
                <a:latin typeface="Cambria" pitchFamily="18" charset="0"/>
                <a:ea typeface="Cambria" pitchFamily="18" charset="0"/>
              </a:rPr>
              <a:t>The test harness is a collection of stubs, drivers, and other supporting tools that are required to automate test execution. Test harnesses are exterior to the software being under test and replicate resources or performance which are not available in a test environment. Suppose, when trying to design software that needs to combine with the software on a mainframe computer, but if no mainframe is there during the development phase, then a test harness should be created to use as a replacement.</a:t>
            </a:r>
          </a:p>
        </p:txBody>
      </p:sp>
    </p:spTree>
    <p:extLst>
      <p:ext uri="{BB962C8B-B14F-4D97-AF65-F5344CB8AC3E}">
        <p14:creationId xmlns:p14="http://schemas.microsoft.com/office/powerpoint/2010/main" val="979954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7467600" cy="5407152"/>
          </a:xfrm>
        </p:spPr>
        <p:txBody>
          <a:bodyPr>
            <a:normAutofit fontScale="85000" lnSpcReduction="20000"/>
          </a:bodyPr>
          <a:lstStyle/>
          <a:p>
            <a:pPr fontAlgn="base">
              <a:lnSpc>
                <a:spcPct val="160000"/>
              </a:lnSpc>
            </a:pPr>
            <a:r>
              <a:rPr lang="en-US" dirty="0">
                <a:latin typeface="Cambria" pitchFamily="18" charset="0"/>
                <a:ea typeface="Cambria" pitchFamily="18" charset="0"/>
              </a:rPr>
              <a:t>A test harness has two important parts, a test execution engine, and a test script repository.</a:t>
            </a:r>
          </a:p>
          <a:p>
            <a:pPr fontAlgn="base">
              <a:lnSpc>
                <a:spcPct val="160000"/>
              </a:lnSpc>
            </a:pPr>
            <a:r>
              <a:rPr lang="en-US" dirty="0">
                <a:latin typeface="Cambria" pitchFamily="18" charset="0"/>
                <a:ea typeface="Cambria" pitchFamily="18" charset="0"/>
              </a:rPr>
              <a:t>The test execution engine is the software that is used to perform the test and the test script repository is the location where test scripts and test cases are stored.</a:t>
            </a:r>
          </a:p>
          <a:p>
            <a:pPr fontAlgn="base">
              <a:lnSpc>
                <a:spcPct val="160000"/>
              </a:lnSpc>
            </a:pPr>
            <a:r>
              <a:rPr lang="en-US" dirty="0">
                <a:latin typeface="Cambria" pitchFamily="18" charset="0"/>
                <a:ea typeface="Cambria" pitchFamily="18" charset="0"/>
              </a:rPr>
              <a:t>It contains all information that is needed to compile and run a test like test cases, target deployment port, etc.</a:t>
            </a:r>
          </a:p>
          <a:p>
            <a:pPr fontAlgn="base">
              <a:lnSpc>
                <a:spcPct val="160000"/>
              </a:lnSpc>
            </a:pPr>
            <a:r>
              <a:rPr lang="en-US" dirty="0">
                <a:latin typeface="Cambria" pitchFamily="18" charset="0"/>
                <a:ea typeface="Cambria" pitchFamily="18" charset="0"/>
              </a:rPr>
              <a:t>Test harnesses are used in two main areas, automation testing, and integration testing.</a:t>
            </a:r>
          </a:p>
          <a:p>
            <a:pPr fontAlgn="base">
              <a:lnSpc>
                <a:spcPct val="160000"/>
              </a:lnSpc>
            </a:pPr>
            <a:r>
              <a:rPr lang="en-US" dirty="0">
                <a:latin typeface="Cambria" pitchFamily="18" charset="0"/>
                <a:ea typeface="Cambria" pitchFamily="18" charset="0"/>
              </a:rPr>
              <a:t>One of the benefits of test harnesses includes the automation of the testing process, support of debugging modes, etc. </a:t>
            </a:r>
          </a:p>
          <a:p>
            <a:endParaRPr lang="en-US" dirty="0"/>
          </a:p>
        </p:txBody>
      </p:sp>
    </p:spTree>
    <p:extLst>
      <p:ext uri="{BB962C8B-B14F-4D97-AF65-F5344CB8AC3E}">
        <p14:creationId xmlns:p14="http://schemas.microsoft.com/office/powerpoint/2010/main" val="979954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Features of Test Harness</a:t>
            </a:r>
            <a:br>
              <a:rPr lang="en-US" b="1" dirty="0"/>
            </a:br>
            <a:endParaRPr lang="en-US" dirty="0"/>
          </a:p>
        </p:txBody>
      </p:sp>
      <p:sp>
        <p:nvSpPr>
          <p:cNvPr id="3" name="Content Placeholder 2"/>
          <p:cNvSpPr>
            <a:spLocks noGrp="1"/>
          </p:cNvSpPr>
          <p:nvPr>
            <p:ph sz="quarter" idx="1"/>
          </p:nvPr>
        </p:nvSpPr>
        <p:spPr>
          <a:xfrm>
            <a:off x="457200" y="1143000"/>
            <a:ext cx="7467600" cy="5330952"/>
          </a:xfrm>
        </p:spPr>
        <p:txBody>
          <a:bodyPr>
            <a:normAutofit fontScale="92500"/>
          </a:bodyPr>
          <a:lstStyle/>
          <a:p>
            <a:pPr fontAlgn="base">
              <a:lnSpc>
                <a:spcPct val="150000"/>
              </a:lnSpc>
            </a:pPr>
            <a:r>
              <a:rPr lang="en-US" b="1" dirty="0">
                <a:latin typeface="Cambria" pitchFamily="18" charset="0"/>
                <a:ea typeface="Cambria" pitchFamily="18" charset="0"/>
              </a:rPr>
              <a:t>Support test automation: </a:t>
            </a:r>
            <a:r>
              <a:rPr lang="en-US" dirty="0">
                <a:latin typeface="Cambria" pitchFamily="18" charset="0"/>
                <a:ea typeface="Cambria" pitchFamily="18" charset="0"/>
              </a:rPr>
              <a:t>Test harnesses support the automation of tests. They can call functions with donated limits and compare the output to the estimated result. </a:t>
            </a:r>
          </a:p>
          <a:p>
            <a:pPr fontAlgn="base">
              <a:lnSpc>
                <a:spcPct val="150000"/>
              </a:lnSpc>
            </a:pPr>
            <a:r>
              <a:rPr lang="en-US" b="1" dirty="0">
                <a:latin typeface="Cambria" pitchFamily="18" charset="0"/>
                <a:ea typeface="Cambria" pitchFamily="18" charset="0"/>
              </a:rPr>
              <a:t>The test harness is a holder to the developed code:</a:t>
            </a:r>
            <a:r>
              <a:rPr lang="en-US" dirty="0">
                <a:latin typeface="Cambria" pitchFamily="18" charset="0"/>
                <a:ea typeface="Cambria" pitchFamily="18" charset="0"/>
              </a:rPr>
              <a:t> It can be tested by an automation framework. It should permit particular tests to work, adapt a run-time condition, and provide a capacity to scan output.</a:t>
            </a:r>
          </a:p>
          <a:p>
            <a:pPr fontAlgn="base">
              <a:lnSpc>
                <a:spcPct val="150000"/>
              </a:lnSpc>
            </a:pPr>
            <a:r>
              <a:rPr lang="en-US" b="1" dirty="0">
                <a:latin typeface="Cambria" pitchFamily="18" charset="0"/>
                <a:ea typeface="Cambria" pitchFamily="18" charset="0"/>
              </a:rPr>
              <a:t>Test harness may be a portion of deliverable software:</a:t>
            </a:r>
            <a:r>
              <a:rPr lang="en-US" dirty="0">
                <a:latin typeface="Cambria" pitchFamily="18" charset="0"/>
                <a:ea typeface="Cambria" pitchFamily="18" charset="0"/>
              </a:rPr>
              <a:t> It is distinguished from the application source code and may be replicated on various projects.</a:t>
            </a:r>
          </a:p>
          <a:p>
            <a:endParaRPr lang="en-US" dirty="0"/>
          </a:p>
        </p:txBody>
      </p:sp>
    </p:spTree>
    <p:extLst>
      <p:ext uri="{BB962C8B-B14F-4D97-AF65-F5344CB8AC3E}">
        <p14:creationId xmlns:p14="http://schemas.microsoft.com/office/powerpoint/2010/main" val="2945733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normAutofit lnSpcReduction="10000"/>
          </a:bodyPr>
          <a:lstStyle/>
          <a:p>
            <a:pPr fontAlgn="base">
              <a:lnSpc>
                <a:spcPct val="150000"/>
              </a:lnSpc>
            </a:pPr>
            <a:r>
              <a:rPr lang="en-US" b="1" dirty="0">
                <a:latin typeface="Cambria" pitchFamily="18" charset="0"/>
                <a:ea typeface="Cambria" pitchFamily="18" charset="0"/>
              </a:rPr>
              <a:t>Test harness replicates software operation:</a:t>
            </a:r>
            <a:r>
              <a:rPr lang="en-US" dirty="0">
                <a:latin typeface="Cambria" pitchFamily="18" charset="0"/>
                <a:ea typeface="Cambria" pitchFamily="18" charset="0"/>
              </a:rPr>
              <a:t> It will not have awareness of test suites, test cases, or test reports. Those things are given by a testing framework and corresponding automated testing tools. The test harness task is to arrange the right test matches. </a:t>
            </a:r>
          </a:p>
          <a:p>
            <a:pPr fontAlgn="base">
              <a:lnSpc>
                <a:spcPct val="150000"/>
              </a:lnSpc>
            </a:pPr>
            <a:r>
              <a:rPr lang="en-US" b="1" dirty="0">
                <a:latin typeface="Cambria" pitchFamily="18" charset="0"/>
                <a:ea typeface="Cambria" pitchFamily="18" charset="0"/>
              </a:rPr>
              <a:t>Integrate test harness for composite frameworks: </a:t>
            </a:r>
            <a:r>
              <a:rPr lang="en-US" dirty="0">
                <a:latin typeface="Cambria" pitchFamily="18" charset="0"/>
                <a:ea typeface="Cambria" pitchFamily="18" charset="0"/>
              </a:rPr>
              <a:t>The test harness will normally be particular to a development environment like Java. But, integration test harnesses have been developed for use in more composite frameworks.</a:t>
            </a:r>
          </a:p>
          <a:p>
            <a:pPr>
              <a:lnSpc>
                <a:spcPct val="150000"/>
              </a:lnSpc>
            </a:pPr>
            <a:endParaRPr lang="en-US" dirty="0">
              <a:latin typeface="Cambria" pitchFamily="18" charset="0"/>
              <a:ea typeface="Cambria" pitchFamily="18" charset="0"/>
            </a:endParaRPr>
          </a:p>
        </p:txBody>
      </p:sp>
    </p:spTree>
    <p:extLst>
      <p:ext uri="{BB962C8B-B14F-4D97-AF65-F5344CB8AC3E}">
        <p14:creationId xmlns:p14="http://schemas.microsoft.com/office/powerpoint/2010/main" val="1510327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Use Test Harness</a:t>
            </a:r>
            <a:br>
              <a:rPr lang="en-US" b="1" dirty="0"/>
            </a:br>
            <a:endParaRPr lang="en-US" dirty="0"/>
          </a:p>
        </p:txBody>
      </p:sp>
      <p:sp>
        <p:nvSpPr>
          <p:cNvPr id="3" name="Content Placeholder 2"/>
          <p:cNvSpPr>
            <a:spLocks noGrp="1"/>
          </p:cNvSpPr>
          <p:nvPr>
            <p:ph sz="quarter" idx="1"/>
          </p:nvPr>
        </p:nvSpPr>
        <p:spPr/>
        <p:txBody>
          <a:bodyPr>
            <a:normAutofit fontScale="85000" lnSpcReduction="20000"/>
          </a:bodyPr>
          <a:lstStyle/>
          <a:p>
            <a:pPr fontAlgn="base">
              <a:lnSpc>
                <a:spcPct val="160000"/>
              </a:lnSpc>
            </a:pPr>
            <a:r>
              <a:rPr lang="en-US" b="1" dirty="0">
                <a:latin typeface="Cambria" pitchFamily="18" charset="0"/>
                <a:ea typeface="Cambria" pitchFamily="18" charset="0"/>
              </a:rPr>
              <a:t>Automate testing process: </a:t>
            </a:r>
            <a:r>
              <a:rPr lang="en-US" dirty="0">
                <a:latin typeface="Cambria" pitchFamily="18" charset="0"/>
                <a:ea typeface="Cambria" pitchFamily="18" charset="0"/>
              </a:rPr>
              <a:t>Test Harness helps automate the testing procedures and thus increases the productivity of the system through automation.</a:t>
            </a:r>
          </a:p>
          <a:p>
            <a:pPr fontAlgn="base">
              <a:lnSpc>
                <a:spcPct val="160000"/>
              </a:lnSpc>
            </a:pPr>
            <a:r>
              <a:rPr lang="en-US" b="1" dirty="0">
                <a:latin typeface="Cambria" pitchFamily="18" charset="0"/>
                <a:ea typeface="Cambria" pitchFamily="18" charset="0"/>
              </a:rPr>
              <a:t>Execute test suites: </a:t>
            </a:r>
            <a:r>
              <a:rPr lang="en-US" dirty="0">
                <a:latin typeface="Cambria" pitchFamily="18" charset="0"/>
                <a:ea typeface="Cambria" pitchFamily="18" charset="0"/>
              </a:rPr>
              <a:t>Test cases and test suites execution.</a:t>
            </a:r>
          </a:p>
          <a:p>
            <a:pPr fontAlgn="base">
              <a:lnSpc>
                <a:spcPct val="160000"/>
              </a:lnSpc>
            </a:pPr>
            <a:r>
              <a:rPr lang="en-US" b="1" dirty="0">
                <a:latin typeface="Cambria" pitchFamily="18" charset="0"/>
                <a:ea typeface="Cambria" pitchFamily="18" charset="0"/>
              </a:rPr>
              <a:t>Print test results: The test</a:t>
            </a:r>
            <a:r>
              <a:rPr lang="en-US" dirty="0">
                <a:latin typeface="Cambria" pitchFamily="18" charset="0"/>
                <a:ea typeface="Cambria" pitchFamily="18" charset="0"/>
              </a:rPr>
              <a:t> harness is useful in generating test reports.</a:t>
            </a:r>
          </a:p>
          <a:p>
            <a:pPr fontAlgn="base">
              <a:lnSpc>
                <a:spcPct val="160000"/>
              </a:lnSpc>
            </a:pPr>
            <a:r>
              <a:rPr lang="en-US" b="1" dirty="0">
                <a:latin typeface="Cambria" pitchFamily="18" charset="0"/>
                <a:ea typeface="Cambria" pitchFamily="18" charset="0"/>
              </a:rPr>
              <a:t>Helps to measure code coverage: </a:t>
            </a:r>
            <a:r>
              <a:rPr lang="en-US" dirty="0">
                <a:latin typeface="Cambria" pitchFamily="18" charset="0"/>
                <a:ea typeface="Cambria" pitchFamily="18" charset="0"/>
              </a:rPr>
              <a:t>It helps developers to measure the cove coverage at a code level.</a:t>
            </a:r>
          </a:p>
          <a:p>
            <a:pPr fontAlgn="base">
              <a:lnSpc>
                <a:spcPct val="160000"/>
              </a:lnSpc>
            </a:pPr>
            <a:r>
              <a:rPr lang="en-US" b="1" dirty="0">
                <a:latin typeface="Cambria" pitchFamily="18" charset="0"/>
                <a:ea typeface="Cambria" pitchFamily="18" charset="0"/>
              </a:rPr>
              <a:t>Helps to simulate complex conditions: </a:t>
            </a:r>
            <a:r>
              <a:rPr lang="en-US" dirty="0">
                <a:latin typeface="Cambria" pitchFamily="18" charset="0"/>
                <a:ea typeface="Cambria" pitchFamily="18" charset="0"/>
              </a:rPr>
              <a:t>It helps to simulate and handle complex conditions that testers find difficult to handle.</a:t>
            </a:r>
          </a:p>
          <a:p>
            <a:endParaRPr lang="en-US" dirty="0"/>
          </a:p>
        </p:txBody>
      </p:sp>
    </p:spTree>
    <p:extLst>
      <p:ext uri="{BB962C8B-B14F-4D97-AF65-F5344CB8AC3E}">
        <p14:creationId xmlns:p14="http://schemas.microsoft.com/office/powerpoint/2010/main" val="1010425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lstStyle/>
          <a:p>
            <a:pPr fontAlgn="base">
              <a:lnSpc>
                <a:spcPct val="150000"/>
              </a:lnSpc>
            </a:pPr>
            <a:r>
              <a:rPr lang="en-US" b="1" dirty="0">
                <a:latin typeface="Cambria" pitchFamily="18" charset="0"/>
                <a:ea typeface="Cambria" pitchFamily="18" charset="0"/>
              </a:rPr>
              <a:t>Support debugging: </a:t>
            </a:r>
            <a:r>
              <a:rPr lang="en-US" dirty="0">
                <a:latin typeface="Cambria" pitchFamily="18" charset="0"/>
                <a:ea typeface="Cambria" pitchFamily="18" charset="0"/>
              </a:rPr>
              <a:t>Test harness helps to support debugging activities.</a:t>
            </a:r>
          </a:p>
          <a:p>
            <a:pPr fontAlgn="base">
              <a:lnSpc>
                <a:spcPct val="150000"/>
              </a:lnSpc>
            </a:pPr>
            <a:r>
              <a:rPr lang="en-US" b="1" dirty="0">
                <a:latin typeface="Cambria" pitchFamily="18" charset="0"/>
                <a:ea typeface="Cambria" pitchFamily="18" charset="0"/>
              </a:rPr>
              <a:t>Analyze test results: A test</a:t>
            </a:r>
            <a:r>
              <a:rPr lang="en-US" dirty="0">
                <a:latin typeface="Cambria" pitchFamily="18" charset="0"/>
                <a:ea typeface="Cambria" pitchFamily="18" charset="0"/>
              </a:rPr>
              <a:t> harness helps to analyze test results.</a:t>
            </a:r>
          </a:p>
          <a:p>
            <a:pPr fontAlgn="base">
              <a:lnSpc>
                <a:spcPct val="150000"/>
              </a:lnSpc>
            </a:pPr>
            <a:r>
              <a:rPr lang="en-US" b="1" dirty="0">
                <a:latin typeface="Cambria" pitchFamily="18" charset="0"/>
                <a:ea typeface="Cambria" pitchFamily="18" charset="0"/>
              </a:rPr>
              <a:t>Enhance software quality:</a:t>
            </a:r>
            <a:r>
              <a:rPr lang="en-US" dirty="0">
                <a:latin typeface="Cambria" pitchFamily="18" charset="0"/>
                <a:ea typeface="Cambria" pitchFamily="18" charset="0"/>
              </a:rPr>
              <a:t> It helps to enhance the quality of the software components and applications.</a:t>
            </a:r>
          </a:p>
          <a:p>
            <a:pPr fontAlgn="base">
              <a:lnSpc>
                <a:spcPct val="150000"/>
              </a:lnSpc>
            </a:pPr>
            <a:r>
              <a:rPr lang="en-US" b="1" dirty="0">
                <a:latin typeface="Cambria" pitchFamily="18" charset="0"/>
                <a:ea typeface="Cambria" pitchFamily="18" charset="0"/>
              </a:rPr>
              <a:t>Increased productivity:</a:t>
            </a:r>
            <a:r>
              <a:rPr lang="en-US" dirty="0">
                <a:latin typeface="Cambria" pitchFamily="18" charset="0"/>
                <a:ea typeface="Cambria" pitchFamily="18" charset="0"/>
              </a:rPr>
              <a:t> Test harness helps to increase productivity through automation</a:t>
            </a:r>
          </a:p>
          <a:p>
            <a:endParaRPr lang="en-US" dirty="0"/>
          </a:p>
        </p:txBody>
      </p:sp>
    </p:spTree>
    <p:extLst>
      <p:ext uri="{BB962C8B-B14F-4D97-AF65-F5344CB8AC3E}">
        <p14:creationId xmlns:p14="http://schemas.microsoft.com/office/powerpoint/2010/main" val="2657963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01762"/>
          </a:xfrm>
        </p:spPr>
        <p:txBody>
          <a:bodyPr>
            <a:normAutofit fontScale="90000"/>
          </a:bodyPr>
          <a:lstStyle/>
          <a:p>
            <a:r>
              <a:rPr lang="en-US" b="1" dirty="0"/>
              <a:t>Running the unit tests and recording results</a:t>
            </a:r>
            <a:br>
              <a:rPr lang="en-US" dirty="0"/>
            </a:br>
            <a:endParaRPr lang="en-US" dirty="0"/>
          </a:p>
        </p:txBody>
      </p:sp>
      <p:sp>
        <p:nvSpPr>
          <p:cNvPr id="3" name="Content Placeholder 2"/>
          <p:cNvSpPr>
            <a:spLocks noGrp="1"/>
          </p:cNvSpPr>
          <p:nvPr>
            <p:ph sz="quarter" idx="1"/>
          </p:nvPr>
        </p:nvSpPr>
        <p:spPr>
          <a:xfrm>
            <a:off x="457200" y="1828800"/>
            <a:ext cx="7467600" cy="4419600"/>
          </a:xfrm>
        </p:spPr>
        <p:txBody>
          <a:bodyPr/>
          <a:lstStyle/>
          <a:p>
            <a:pPr>
              <a:lnSpc>
                <a:spcPct val="150000"/>
              </a:lnSpc>
            </a:pPr>
            <a:r>
              <a:rPr lang="en-US" dirty="0">
                <a:latin typeface="Cambria" pitchFamily="18" charset="0"/>
                <a:ea typeface="Cambria" pitchFamily="18" charset="0"/>
              </a:rPr>
              <a:t>Unit tests can begin when </a:t>
            </a:r>
          </a:p>
          <a:p>
            <a:pPr>
              <a:lnSpc>
                <a:spcPct val="150000"/>
              </a:lnSpc>
            </a:pPr>
            <a:r>
              <a:rPr lang="en-US" dirty="0">
                <a:latin typeface="Cambria" pitchFamily="18" charset="0"/>
                <a:ea typeface="Cambria" pitchFamily="18" charset="0"/>
              </a:rPr>
              <a:t>(i) the units becomes available from the developers (an estimation of availability is part of the test plan), (ii) the test cases have been designed and reviewed, and</a:t>
            </a:r>
          </a:p>
          <a:p>
            <a:pPr>
              <a:lnSpc>
                <a:spcPct val="150000"/>
              </a:lnSpc>
            </a:pPr>
            <a:r>
              <a:rPr lang="en-US" dirty="0">
                <a:latin typeface="Cambria" pitchFamily="18" charset="0"/>
                <a:ea typeface="Cambria" pitchFamily="18" charset="0"/>
              </a:rPr>
              <a:t> (iii) the test harness, and any other supplemental supporting tools, are available.</a:t>
            </a:r>
          </a:p>
        </p:txBody>
      </p:sp>
    </p:spTree>
    <p:extLst>
      <p:ext uri="{BB962C8B-B14F-4D97-AF65-F5344CB8AC3E}">
        <p14:creationId xmlns:p14="http://schemas.microsoft.com/office/powerpoint/2010/main" val="3554748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Integration Testing </a:t>
            </a:r>
            <a:br>
              <a:rPr lang="en-US" b="1" dirty="0"/>
            </a:br>
            <a:endParaRPr lang="en-US" dirty="0"/>
          </a:p>
        </p:txBody>
      </p:sp>
      <p:sp>
        <p:nvSpPr>
          <p:cNvPr id="3" name="Content Placeholder 2"/>
          <p:cNvSpPr>
            <a:spLocks noGrp="1"/>
          </p:cNvSpPr>
          <p:nvPr>
            <p:ph sz="quarter" idx="1"/>
          </p:nvPr>
        </p:nvSpPr>
        <p:spPr>
          <a:xfrm>
            <a:off x="457200" y="1219200"/>
            <a:ext cx="7467600" cy="5254752"/>
          </a:xfrm>
        </p:spPr>
        <p:txBody>
          <a:bodyPr>
            <a:normAutofit fontScale="85000" lnSpcReduction="10000"/>
          </a:bodyPr>
          <a:lstStyle/>
          <a:p>
            <a:pPr>
              <a:lnSpc>
                <a:spcPct val="160000"/>
              </a:lnSpc>
            </a:pPr>
            <a:r>
              <a:rPr lang="en-US" dirty="0"/>
              <a:t> </a:t>
            </a:r>
            <a:r>
              <a:rPr lang="en-US" dirty="0">
                <a:latin typeface="Cambria" pitchFamily="18" charset="0"/>
                <a:ea typeface="Cambria" pitchFamily="18" charset="0"/>
              </a:rPr>
              <a:t>is the process of testing the interface between two software units or modules. It focuses on determining the correctness of the interface. The purpose of integration testing is to expose faults in the interaction between integrated units. Once all the modules have been unit-tested, integration testing is performed.</a:t>
            </a:r>
          </a:p>
          <a:p>
            <a:pPr>
              <a:lnSpc>
                <a:spcPct val="160000"/>
              </a:lnSpc>
            </a:pPr>
            <a:r>
              <a:rPr lang="en-US" dirty="0">
                <a:latin typeface="Cambria" pitchFamily="18" charset="0"/>
                <a:ea typeface="Cambria" pitchFamily="18" charset="0"/>
              </a:rPr>
              <a:t>is a software testing technique that focuses on verifying the interactions and data exchange between different components or modules of a software application. The goal of integration testing is to identify any problems or bugs that arise when different components are combined and interact with each other</a:t>
            </a:r>
          </a:p>
        </p:txBody>
      </p:sp>
    </p:spTree>
    <p:extLst>
      <p:ext uri="{BB962C8B-B14F-4D97-AF65-F5344CB8AC3E}">
        <p14:creationId xmlns:p14="http://schemas.microsoft.com/office/powerpoint/2010/main" val="3058467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7467600" cy="5635752"/>
          </a:xfrm>
        </p:spPr>
        <p:txBody>
          <a:bodyPr>
            <a:normAutofit fontScale="77500" lnSpcReduction="20000"/>
          </a:bodyPr>
          <a:lstStyle/>
          <a:p>
            <a:pPr fontAlgn="base">
              <a:lnSpc>
                <a:spcPct val="160000"/>
              </a:lnSpc>
            </a:pPr>
            <a:r>
              <a:rPr lang="en-US" b="1" dirty="0">
                <a:latin typeface="Cambria" pitchFamily="18" charset="0"/>
                <a:ea typeface="Cambria" pitchFamily="18" charset="0"/>
              </a:rPr>
              <a:t>Integration test approaches –</a:t>
            </a:r>
            <a:r>
              <a:rPr lang="en-US" dirty="0">
                <a:latin typeface="Cambria" pitchFamily="18" charset="0"/>
                <a:ea typeface="Cambria" pitchFamily="18" charset="0"/>
              </a:rPr>
              <a:t> There are four types of integration testing approaches. Those approaches are the following: </a:t>
            </a:r>
          </a:p>
          <a:p>
            <a:pPr>
              <a:lnSpc>
                <a:spcPct val="160000"/>
              </a:lnSpc>
            </a:pPr>
            <a:br>
              <a:rPr lang="en-US" dirty="0">
                <a:latin typeface="Cambria" pitchFamily="18" charset="0"/>
                <a:ea typeface="Cambria" pitchFamily="18" charset="0"/>
              </a:rPr>
            </a:br>
            <a:r>
              <a:rPr lang="en-US" b="1" dirty="0">
                <a:latin typeface="Cambria" pitchFamily="18" charset="0"/>
                <a:ea typeface="Cambria" pitchFamily="18" charset="0"/>
              </a:rPr>
              <a:t>Big-Bang Integration Testing –</a:t>
            </a:r>
            <a:r>
              <a:rPr lang="en-US" dirty="0">
                <a:latin typeface="Cambria" pitchFamily="18" charset="0"/>
                <a:ea typeface="Cambria" pitchFamily="18" charset="0"/>
              </a:rPr>
              <a:t> It is the simplest integration testing approach, where all the modules are combined and the functionality is verified after the completion of individual module testing. In simple words, all the modules of the system are simply put together and tested. This approach is practicable only for very small systems. If an error is found during the integration testing, it is very difficult to localize the error as the error may potentially belong to any of the modules being integrated. So, debugging errors reported during Big Bang integration testing is very expensive to fix.</a:t>
            </a:r>
          </a:p>
        </p:txBody>
      </p:sp>
    </p:spTree>
    <p:extLst>
      <p:ext uri="{BB962C8B-B14F-4D97-AF65-F5344CB8AC3E}">
        <p14:creationId xmlns:p14="http://schemas.microsoft.com/office/powerpoint/2010/main" val="280288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7467600" cy="5330952"/>
          </a:xfrm>
        </p:spPr>
        <p:txBody>
          <a:bodyPr>
            <a:normAutofit fontScale="77500" lnSpcReduction="20000"/>
          </a:bodyPr>
          <a:lstStyle/>
          <a:p>
            <a:pPr>
              <a:lnSpc>
                <a:spcPct val="150000"/>
              </a:lnSpc>
            </a:pPr>
            <a:r>
              <a:rPr lang="en-US" dirty="0">
                <a:latin typeface="Cambria" pitchFamily="18" charset="0"/>
                <a:ea typeface="Cambria" pitchFamily="18" charset="0"/>
              </a:rPr>
              <a:t>Big-bang integration testing is a software testing approach in which all components or modules of a software application are combined and tested at once. This approach is typically used when the software components have a low degree of interdependence or when there are constraints in the development environment that prevent testing individual components. The goal of big-bang integration testing is to verify the overall functionality of the system and to identify any integration problems that arise when the components are combined. While big-bang integration testing can be useful in some situations, it can also be a high-risk approach, as the complexity of the system and the number of interactions between components can make it difficult to identify and diagnose problems.</a:t>
            </a:r>
          </a:p>
        </p:txBody>
      </p:sp>
    </p:spTree>
    <p:extLst>
      <p:ext uri="{BB962C8B-B14F-4D97-AF65-F5344CB8AC3E}">
        <p14:creationId xmlns:p14="http://schemas.microsoft.com/office/powerpoint/2010/main" val="1264045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need for levers of testing </a:t>
            </a:r>
          </a:p>
        </p:txBody>
      </p:sp>
      <p:sp>
        <p:nvSpPr>
          <p:cNvPr id="3" name="Content Placeholder 2"/>
          <p:cNvSpPr>
            <a:spLocks noGrp="1"/>
          </p:cNvSpPr>
          <p:nvPr>
            <p:ph sz="quarter" idx="1"/>
          </p:nvPr>
        </p:nvSpPr>
        <p:spPr/>
        <p:txBody>
          <a:bodyPr>
            <a:normAutofit fontScale="92500" lnSpcReduction="10000"/>
          </a:bodyPr>
          <a:lstStyle/>
          <a:p>
            <a:pPr fontAlgn="base">
              <a:lnSpc>
                <a:spcPct val="150000"/>
              </a:lnSpc>
            </a:pPr>
            <a:r>
              <a:rPr lang="en-US" b="1" u="sng" dirty="0">
                <a:latin typeface="Cambria" pitchFamily="18" charset="0"/>
                <a:ea typeface="Cambria" pitchFamily="18" charset="0"/>
                <a:hlinkClick r:id="rId2"/>
              </a:rPr>
              <a:t>Unit Testing</a:t>
            </a:r>
            <a:r>
              <a:rPr lang="en-US" b="1" dirty="0">
                <a:latin typeface="Cambria" pitchFamily="18" charset="0"/>
                <a:ea typeface="Cambria" pitchFamily="18" charset="0"/>
              </a:rPr>
              <a:t>:</a:t>
            </a:r>
            <a:r>
              <a:rPr lang="en-US" dirty="0">
                <a:latin typeface="Cambria" pitchFamily="18" charset="0"/>
                <a:ea typeface="Cambria" pitchFamily="18" charset="0"/>
              </a:rPr>
              <a:t> In this type of testing, errors are detected individually from every component or unit by individually testing the components or units of software to ensure that they are fit for use by the developers. It is the smallest testable part of the software.</a:t>
            </a:r>
          </a:p>
          <a:p>
            <a:pPr fontAlgn="base">
              <a:lnSpc>
                <a:spcPct val="150000"/>
              </a:lnSpc>
            </a:pPr>
            <a:r>
              <a:rPr lang="en-US" b="1" u="sng" dirty="0">
                <a:latin typeface="Cambria" pitchFamily="18" charset="0"/>
                <a:ea typeface="Cambria" pitchFamily="18" charset="0"/>
                <a:hlinkClick r:id="rId3"/>
              </a:rPr>
              <a:t>Integration Testing</a:t>
            </a:r>
            <a:r>
              <a:rPr lang="en-US" b="1" dirty="0">
                <a:latin typeface="Cambria" pitchFamily="18" charset="0"/>
                <a:ea typeface="Cambria" pitchFamily="18" charset="0"/>
              </a:rPr>
              <a:t>:</a:t>
            </a:r>
            <a:r>
              <a:rPr lang="en-US" dirty="0">
                <a:latin typeface="Cambria" pitchFamily="18" charset="0"/>
                <a:ea typeface="Cambria" pitchFamily="18" charset="0"/>
              </a:rPr>
              <a:t> In this testing, two or more modules which are unit tested are integrated to test i.e., technique interacting components, and are then verified if these integrated modules work as per the expectation or not, and interface errors are also detected</a:t>
            </a:r>
          </a:p>
          <a:p>
            <a:endParaRPr lang="en-US" dirty="0"/>
          </a:p>
        </p:txBody>
      </p:sp>
    </p:spTree>
    <p:extLst>
      <p:ext uri="{BB962C8B-B14F-4D97-AF65-F5344CB8AC3E}">
        <p14:creationId xmlns:p14="http://schemas.microsoft.com/office/powerpoint/2010/main" val="1396105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7467600" cy="5330952"/>
          </a:xfrm>
        </p:spPr>
        <p:txBody>
          <a:bodyPr/>
          <a:lstStyle/>
          <a:p>
            <a:pPr fontAlgn="base">
              <a:lnSpc>
                <a:spcPct val="150000"/>
              </a:lnSpc>
            </a:pPr>
            <a:r>
              <a:rPr lang="en-US" b="1" dirty="0">
                <a:latin typeface="Cambria" pitchFamily="18" charset="0"/>
                <a:ea typeface="Cambria" pitchFamily="18" charset="0"/>
              </a:rPr>
              <a:t>Advantages:</a:t>
            </a:r>
            <a:endParaRPr lang="en-US" dirty="0">
              <a:latin typeface="Cambria" pitchFamily="18" charset="0"/>
              <a:ea typeface="Cambria" pitchFamily="18" charset="0"/>
            </a:endParaRPr>
          </a:p>
          <a:p>
            <a:pPr fontAlgn="base">
              <a:lnSpc>
                <a:spcPct val="150000"/>
              </a:lnSpc>
            </a:pPr>
            <a:r>
              <a:rPr lang="en-US" dirty="0">
                <a:latin typeface="Cambria" pitchFamily="18" charset="0"/>
                <a:ea typeface="Cambria" pitchFamily="18" charset="0"/>
              </a:rPr>
              <a:t>It is convenient for small systems.</a:t>
            </a:r>
          </a:p>
          <a:p>
            <a:pPr fontAlgn="base">
              <a:lnSpc>
                <a:spcPct val="150000"/>
              </a:lnSpc>
            </a:pPr>
            <a:r>
              <a:rPr lang="en-US" dirty="0">
                <a:latin typeface="Cambria" pitchFamily="18" charset="0"/>
                <a:ea typeface="Cambria" pitchFamily="18" charset="0"/>
              </a:rPr>
              <a:t>Simple and straightforward approach.</a:t>
            </a:r>
          </a:p>
          <a:p>
            <a:pPr fontAlgn="base">
              <a:lnSpc>
                <a:spcPct val="150000"/>
              </a:lnSpc>
            </a:pPr>
            <a:r>
              <a:rPr lang="en-US" dirty="0">
                <a:latin typeface="Cambria" pitchFamily="18" charset="0"/>
                <a:ea typeface="Cambria" pitchFamily="18" charset="0"/>
              </a:rPr>
              <a:t>Can be completed quickly.</a:t>
            </a:r>
          </a:p>
          <a:p>
            <a:pPr fontAlgn="base">
              <a:lnSpc>
                <a:spcPct val="150000"/>
              </a:lnSpc>
            </a:pPr>
            <a:r>
              <a:rPr lang="en-US" dirty="0">
                <a:latin typeface="Cambria" pitchFamily="18" charset="0"/>
                <a:ea typeface="Cambria" pitchFamily="18" charset="0"/>
              </a:rPr>
              <a:t>Does not require a lot of planning or coordination.</a:t>
            </a:r>
          </a:p>
          <a:p>
            <a:pPr fontAlgn="base">
              <a:lnSpc>
                <a:spcPct val="150000"/>
              </a:lnSpc>
            </a:pPr>
            <a:r>
              <a:rPr lang="en-US" dirty="0">
                <a:latin typeface="Cambria" pitchFamily="18" charset="0"/>
                <a:ea typeface="Cambria" pitchFamily="18" charset="0"/>
              </a:rPr>
              <a:t>May be suitable for small systems or projects with a low degree of interdependence between components.</a:t>
            </a:r>
          </a:p>
          <a:p>
            <a:pPr>
              <a:lnSpc>
                <a:spcPct val="150000"/>
              </a:lnSpc>
            </a:pPr>
            <a:endParaRPr lang="en-US" dirty="0">
              <a:latin typeface="Cambria" pitchFamily="18" charset="0"/>
              <a:ea typeface="Cambria" pitchFamily="18" charset="0"/>
            </a:endParaRPr>
          </a:p>
        </p:txBody>
      </p:sp>
    </p:spTree>
    <p:extLst>
      <p:ext uri="{BB962C8B-B14F-4D97-AF65-F5344CB8AC3E}">
        <p14:creationId xmlns:p14="http://schemas.microsoft.com/office/powerpoint/2010/main" val="617938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839724"/>
            <a:ext cx="7467600" cy="5178552"/>
          </a:xfrm>
        </p:spPr>
        <p:txBody>
          <a:bodyPr>
            <a:normAutofit/>
          </a:bodyPr>
          <a:lstStyle/>
          <a:p>
            <a:pPr fontAlgn="base"/>
            <a:r>
              <a:rPr lang="en-US" b="1" dirty="0">
                <a:latin typeface="Cambria" panose="02040503050406030204" pitchFamily="18" charset="0"/>
                <a:ea typeface="Cambria" panose="02040503050406030204" pitchFamily="18" charset="0"/>
              </a:rPr>
              <a:t>Disadvantages:</a:t>
            </a:r>
            <a:endParaRPr lang="en-US" dirty="0">
              <a:latin typeface="Cambria" panose="02040503050406030204" pitchFamily="18" charset="0"/>
              <a:ea typeface="Cambria" panose="02040503050406030204" pitchFamily="18" charset="0"/>
            </a:endParaRPr>
          </a:p>
          <a:p>
            <a:pPr fontAlgn="base"/>
            <a:r>
              <a:rPr lang="en-US" dirty="0">
                <a:latin typeface="Cambria" panose="02040503050406030204" pitchFamily="18" charset="0"/>
                <a:ea typeface="Cambria" panose="02040503050406030204" pitchFamily="18" charset="0"/>
              </a:rPr>
              <a:t>There will be quite a lot of delay because you would have to wait for all the modules to be integrated.</a:t>
            </a:r>
          </a:p>
          <a:p>
            <a:pPr fontAlgn="base"/>
            <a:r>
              <a:rPr lang="en-US" dirty="0">
                <a:latin typeface="Cambria" panose="02040503050406030204" pitchFamily="18" charset="0"/>
                <a:ea typeface="Cambria" panose="02040503050406030204" pitchFamily="18" charset="0"/>
              </a:rPr>
              <a:t>High-risk critical modules are not isolated and tested on priority since all modules are tested at once.</a:t>
            </a:r>
          </a:p>
          <a:p>
            <a:pPr fontAlgn="base"/>
            <a:r>
              <a:rPr lang="en-US" dirty="0">
                <a:latin typeface="Cambria" panose="02040503050406030204" pitchFamily="18" charset="0"/>
                <a:ea typeface="Cambria" panose="02040503050406030204" pitchFamily="18" charset="0"/>
              </a:rPr>
              <a:t>Not Good for long projects.</a:t>
            </a:r>
          </a:p>
          <a:p>
            <a:pPr fontAlgn="base"/>
            <a:r>
              <a:rPr lang="en-US" dirty="0">
                <a:latin typeface="Cambria" panose="02040503050406030204" pitchFamily="18" charset="0"/>
                <a:ea typeface="Cambria" panose="02040503050406030204" pitchFamily="18" charset="0"/>
              </a:rPr>
              <a:t>High risk of integration problems that are difficult to identify and diagnose.</a:t>
            </a:r>
          </a:p>
          <a:p>
            <a:pPr fontAlgn="base"/>
            <a:r>
              <a:rPr lang="en-US" dirty="0">
                <a:latin typeface="Cambria" panose="02040503050406030204" pitchFamily="18" charset="0"/>
                <a:ea typeface="Cambria" panose="02040503050406030204" pitchFamily="18" charset="0"/>
              </a:rPr>
              <a:t>This can result in long and complex debugging and troubleshooting efforts.</a:t>
            </a:r>
          </a:p>
          <a:p>
            <a:pPr fontAlgn="base"/>
            <a:r>
              <a:rPr lang="en-US" dirty="0">
                <a:latin typeface="Cambria" panose="02040503050406030204" pitchFamily="18" charset="0"/>
                <a:ea typeface="Cambria" panose="02040503050406030204" pitchFamily="18" charset="0"/>
              </a:rPr>
              <a:t>This can lead to system downtime and increased development costs.</a:t>
            </a:r>
          </a:p>
          <a:p>
            <a:endParaRPr lang="en-US" dirty="0"/>
          </a:p>
        </p:txBody>
      </p:sp>
    </p:spTree>
    <p:extLst>
      <p:ext uri="{BB962C8B-B14F-4D97-AF65-F5344CB8AC3E}">
        <p14:creationId xmlns:p14="http://schemas.microsoft.com/office/powerpoint/2010/main" val="1443181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7467600" cy="5254752"/>
          </a:xfrm>
        </p:spPr>
        <p:txBody>
          <a:bodyPr>
            <a:normAutofit fontScale="62500" lnSpcReduction="20000"/>
          </a:bodyPr>
          <a:lstStyle/>
          <a:p>
            <a:pPr fontAlgn="base">
              <a:lnSpc>
                <a:spcPct val="160000"/>
              </a:lnSpc>
            </a:pPr>
            <a:r>
              <a:rPr lang="en-US" b="1" dirty="0">
                <a:latin typeface="Cambria" pitchFamily="18" charset="0"/>
                <a:ea typeface="Cambria" pitchFamily="18" charset="0"/>
              </a:rPr>
              <a:t>Advantages:</a:t>
            </a:r>
            <a:endParaRPr lang="en-US" dirty="0">
              <a:latin typeface="Cambria" pitchFamily="18" charset="0"/>
              <a:ea typeface="Cambria" pitchFamily="18" charset="0"/>
            </a:endParaRPr>
          </a:p>
          <a:p>
            <a:pPr fontAlgn="base">
              <a:lnSpc>
                <a:spcPct val="160000"/>
              </a:lnSpc>
            </a:pPr>
            <a:r>
              <a:rPr lang="en-US" dirty="0">
                <a:latin typeface="Cambria" pitchFamily="18" charset="0"/>
                <a:ea typeface="Cambria" pitchFamily="18" charset="0"/>
              </a:rPr>
              <a:t>In bottom-up testing, no stubs are required.</a:t>
            </a:r>
          </a:p>
          <a:p>
            <a:pPr fontAlgn="base">
              <a:lnSpc>
                <a:spcPct val="160000"/>
              </a:lnSpc>
            </a:pPr>
            <a:r>
              <a:rPr lang="en-US" dirty="0">
                <a:latin typeface="Cambria" pitchFamily="18" charset="0"/>
                <a:ea typeface="Cambria" pitchFamily="18" charset="0"/>
              </a:rPr>
              <a:t>A principal advantage of this integration testing is that several disjoint subsystems can be tested simultaneously.</a:t>
            </a:r>
          </a:p>
          <a:p>
            <a:pPr fontAlgn="base">
              <a:lnSpc>
                <a:spcPct val="160000"/>
              </a:lnSpc>
            </a:pPr>
            <a:r>
              <a:rPr lang="en-US" dirty="0">
                <a:latin typeface="Cambria" pitchFamily="18" charset="0"/>
                <a:ea typeface="Cambria" pitchFamily="18" charset="0"/>
              </a:rPr>
              <a:t>It is easy to create the test conditions.</a:t>
            </a:r>
          </a:p>
          <a:p>
            <a:pPr fontAlgn="base">
              <a:lnSpc>
                <a:spcPct val="160000"/>
              </a:lnSpc>
            </a:pPr>
            <a:r>
              <a:rPr lang="en-US" dirty="0">
                <a:latin typeface="Cambria" pitchFamily="18" charset="0"/>
                <a:ea typeface="Cambria" pitchFamily="18" charset="0"/>
              </a:rPr>
              <a:t>Best for applications that uses bottom up design approach.</a:t>
            </a:r>
          </a:p>
          <a:p>
            <a:pPr fontAlgn="base">
              <a:lnSpc>
                <a:spcPct val="160000"/>
              </a:lnSpc>
            </a:pPr>
            <a:r>
              <a:rPr lang="en-US" dirty="0">
                <a:latin typeface="Cambria" pitchFamily="18" charset="0"/>
                <a:ea typeface="Cambria" pitchFamily="18" charset="0"/>
              </a:rPr>
              <a:t>It is Easy to observe the test results.</a:t>
            </a:r>
          </a:p>
          <a:p>
            <a:pPr fontAlgn="base">
              <a:lnSpc>
                <a:spcPct val="160000"/>
              </a:lnSpc>
            </a:pPr>
            <a:r>
              <a:rPr lang="en-US" b="1" dirty="0">
                <a:latin typeface="Cambria" pitchFamily="18" charset="0"/>
                <a:ea typeface="Cambria" pitchFamily="18" charset="0"/>
              </a:rPr>
              <a:t>Disadvantages:</a:t>
            </a:r>
            <a:endParaRPr lang="en-US" dirty="0">
              <a:latin typeface="Cambria" pitchFamily="18" charset="0"/>
              <a:ea typeface="Cambria" pitchFamily="18" charset="0"/>
            </a:endParaRPr>
          </a:p>
          <a:p>
            <a:pPr fontAlgn="base">
              <a:lnSpc>
                <a:spcPct val="160000"/>
              </a:lnSpc>
            </a:pPr>
            <a:r>
              <a:rPr lang="en-US" dirty="0">
                <a:latin typeface="Cambria" pitchFamily="18" charset="0"/>
                <a:ea typeface="Cambria" pitchFamily="18" charset="0"/>
              </a:rPr>
              <a:t>Driver modules must be produced.</a:t>
            </a:r>
          </a:p>
          <a:p>
            <a:pPr fontAlgn="base">
              <a:lnSpc>
                <a:spcPct val="160000"/>
              </a:lnSpc>
            </a:pPr>
            <a:r>
              <a:rPr lang="en-US" dirty="0">
                <a:latin typeface="Cambria" pitchFamily="18" charset="0"/>
                <a:ea typeface="Cambria" pitchFamily="18" charset="0"/>
              </a:rPr>
              <a:t>In this testing, the complexity that occurs when the system is made up of a large number of small subsystems.</a:t>
            </a:r>
          </a:p>
          <a:p>
            <a:pPr fontAlgn="base">
              <a:lnSpc>
                <a:spcPct val="160000"/>
              </a:lnSpc>
            </a:pPr>
            <a:r>
              <a:rPr lang="en-US" dirty="0">
                <a:latin typeface="Cambria" pitchFamily="18" charset="0"/>
                <a:ea typeface="Cambria" pitchFamily="18" charset="0"/>
              </a:rPr>
              <a:t>As Far modules have been created, there is no working model can be represented.</a:t>
            </a:r>
          </a:p>
          <a:p>
            <a:endParaRPr lang="en-US" dirty="0"/>
          </a:p>
        </p:txBody>
      </p:sp>
    </p:spTree>
    <p:extLst>
      <p:ext uri="{BB962C8B-B14F-4D97-AF65-F5344CB8AC3E}">
        <p14:creationId xmlns:p14="http://schemas.microsoft.com/office/powerpoint/2010/main" val="715801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normAutofit/>
          </a:bodyPr>
          <a:lstStyle/>
          <a:p>
            <a:pPr>
              <a:lnSpc>
                <a:spcPct val="150000"/>
              </a:lnSpc>
            </a:pPr>
            <a:r>
              <a:rPr lang="en-US" b="1" dirty="0">
                <a:latin typeface="Cambria" pitchFamily="18" charset="0"/>
                <a:ea typeface="Cambria" pitchFamily="18" charset="0"/>
              </a:rPr>
              <a:t>Top-Down Integration Testing –</a:t>
            </a:r>
          </a:p>
          <a:p>
            <a:pPr>
              <a:lnSpc>
                <a:spcPct val="150000"/>
              </a:lnSpc>
            </a:pPr>
            <a:endParaRPr lang="en-US" b="1" dirty="0">
              <a:latin typeface="Cambria" pitchFamily="18" charset="0"/>
              <a:ea typeface="Cambria" pitchFamily="18" charset="0"/>
            </a:endParaRPr>
          </a:p>
          <a:p>
            <a:pPr>
              <a:lnSpc>
                <a:spcPct val="150000"/>
              </a:lnSpc>
            </a:pPr>
            <a:r>
              <a:rPr lang="en-US" dirty="0">
                <a:latin typeface="Cambria" pitchFamily="18" charset="0"/>
                <a:ea typeface="Cambria" pitchFamily="18" charset="0"/>
              </a:rPr>
              <a:t> Top-down integration testing technique is used in order to simulate the </a:t>
            </a:r>
            <a:r>
              <a:rPr lang="en-US" dirty="0" err="1">
                <a:latin typeface="Cambria" pitchFamily="18" charset="0"/>
                <a:ea typeface="Cambria" pitchFamily="18" charset="0"/>
              </a:rPr>
              <a:t>behaviour</a:t>
            </a:r>
            <a:r>
              <a:rPr lang="en-US" dirty="0">
                <a:latin typeface="Cambria" pitchFamily="18" charset="0"/>
                <a:ea typeface="Cambria" pitchFamily="18" charset="0"/>
              </a:rPr>
              <a:t> of the lower-level modules that are not yet integrated. In this integration testing, testing takes place from top to bottom. First, high-level modules are tested and then low-level modules and finally integrating the low-level modules to a high level to ensure the system is working as intended.</a:t>
            </a:r>
          </a:p>
        </p:txBody>
      </p:sp>
    </p:spTree>
    <p:extLst>
      <p:ext uri="{BB962C8B-B14F-4D97-AF65-F5344CB8AC3E}">
        <p14:creationId xmlns:p14="http://schemas.microsoft.com/office/powerpoint/2010/main" val="574140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7467600" cy="5559552"/>
          </a:xfrm>
        </p:spPr>
        <p:txBody>
          <a:bodyPr>
            <a:normAutofit/>
          </a:bodyPr>
          <a:lstStyle/>
          <a:p>
            <a:pPr fontAlgn="base"/>
            <a:r>
              <a:rPr lang="en-US" b="1" dirty="0">
                <a:latin typeface="Cambria" panose="02040503050406030204" pitchFamily="18" charset="0"/>
                <a:ea typeface="Cambria" panose="02040503050406030204" pitchFamily="18" charset="0"/>
              </a:rPr>
              <a:t>Advantages:</a:t>
            </a:r>
            <a:endParaRPr lang="en-US" dirty="0">
              <a:latin typeface="Cambria" panose="02040503050406030204" pitchFamily="18" charset="0"/>
              <a:ea typeface="Cambria" panose="02040503050406030204" pitchFamily="18" charset="0"/>
            </a:endParaRPr>
          </a:p>
          <a:p>
            <a:pPr fontAlgn="base"/>
            <a:r>
              <a:rPr lang="en-US" dirty="0">
                <a:latin typeface="Cambria" panose="02040503050406030204" pitchFamily="18" charset="0"/>
                <a:ea typeface="Cambria" panose="02040503050406030204" pitchFamily="18" charset="0"/>
              </a:rPr>
              <a:t>Separately debugged module.</a:t>
            </a:r>
          </a:p>
          <a:p>
            <a:pPr fontAlgn="base"/>
            <a:r>
              <a:rPr lang="en-US" dirty="0">
                <a:latin typeface="Cambria" panose="02040503050406030204" pitchFamily="18" charset="0"/>
                <a:ea typeface="Cambria" panose="02040503050406030204" pitchFamily="18" charset="0"/>
              </a:rPr>
              <a:t>Few or no drivers needed.</a:t>
            </a:r>
          </a:p>
          <a:p>
            <a:pPr fontAlgn="base"/>
            <a:r>
              <a:rPr lang="en-US" dirty="0">
                <a:latin typeface="Cambria" panose="02040503050406030204" pitchFamily="18" charset="0"/>
                <a:ea typeface="Cambria" panose="02040503050406030204" pitchFamily="18" charset="0"/>
              </a:rPr>
              <a:t>It is more stable and accurate at the aggregate level.</a:t>
            </a:r>
          </a:p>
          <a:p>
            <a:pPr fontAlgn="base"/>
            <a:r>
              <a:rPr lang="en-US" dirty="0">
                <a:latin typeface="Cambria" panose="02040503050406030204" pitchFamily="18" charset="0"/>
                <a:ea typeface="Cambria" panose="02040503050406030204" pitchFamily="18" charset="0"/>
              </a:rPr>
              <a:t>Easier isolation of interface errors.</a:t>
            </a:r>
          </a:p>
          <a:p>
            <a:pPr fontAlgn="base"/>
            <a:r>
              <a:rPr lang="en-US" dirty="0">
                <a:latin typeface="Cambria" panose="02040503050406030204" pitchFamily="18" charset="0"/>
                <a:ea typeface="Cambria" panose="02040503050406030204" pitchFamily="18" charset="0"/>
              </a:rPr>
              <a:t>In this, design defects can be found in the early stages.</a:t>
            </a:r>
          </a:p>
          <a:p>
            <a:pPr fontAlgn="base"/>
            <a:r>
              <a:rPr lang="en-US" b="1" dirty="0">
                <a:latin typeface="Cambria" panose="02040503050406030204" pitchFamily="18" charset="0"/>
                <a:ea typeface="Cambria" panose="02040503050406030204" pitchFamily="18" charset="0"/>
              </a:rPr>
              <a:t>Disadvantages:</a:t>
            </a:r>
            <a:endParaRPr lang="en-US" dirty="0">
              <a:latin typeface="Cambria" panose="02040503050406030204" pitchFamily="18" charset="0"/>
              <a:ea typeface="Cambria" panose="02040503050406030204" pitchFamily="18" charset="0"/>
            </a:endParaRPr>
          </a:p>
          <a:p>
            <a:pPr fontAlgn="base"/>
            <a:r>
              <a:rPr lang="en-US" dirty="0">
                <a:latin typeface="Cambria" panose="02040503050406030204" pitchFamily="18" charset="0"/>
                <a:ea typeface="Cambria" panose="02040503050406030204" pitchFamily="18" charset="0"/>
              </a:rPr>
              <a:t>Needs many Stubs.</a:t>
            </a:r>
          </a:p>
          <a:p>
            <a:pPr fontAlgn="base"/>
            <a:r>
              <a:rPr lang="en-US" dirty="0">
                <a:latin typeface="Cambria" panose="02040503050406030204" pitchFamily="18" charset="0"/>
                <a:ea typeface="Cambria" panose="02040503050406030204" pitchFamily="18" charset="0"/>
              </a:rPr>
              <a:t>Modules at lower level are tested inadequately.</a:t>
            </a:r>
          </a:p>
          <a:p>
            <a:pPr fontAlgn="base"/>
            <a:r>
              <a:rPr lang="en-US" dirty="0">
                <a:latin typeface="Cambria" panose="02040503050406030204" pitchFamily="18" charset="0"/>
                <a:ea typeface="Cambria" panose="02040503050406030204" pitchFamily="18" charset="0"/>
              </a:rPr>
              <a:t>It is difficult to observe the test output.</a:t>
            </a:r>
          </a:p>
          <a:p>
            <a:pPr fontAlgn="base"/>
            <a:r>
              <a:rPr lang="en-US" dirty="0">
                <a:latin typeface="Cambria" panose="02040503050406030204" pitchFamily="18" charset="0"/>
                <a:ea typeface="Cambria" panose="02040503050406030204" pitchFamily="18" charset="0"/>
              </a:rPr>
              <a:t>It is difficult to stub design.  </a:t>
            </a:r>
          </a:p>
          <a:p>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75517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nSpc>
                <a:spcPct val="150000"/>
              </a:lnSpc>
            </a:pPr>
            <a:r>
              <a:rPr lang="en-US" b="1" dirty="0">
                <a:latin typeface="Cambria" pitchFamily="18" charset="0"/>
                <a:ea typeface="Cambria" pitchFamily="18" charset="0"/>
              </a:rPr>
              <a:t>Mixed Integration Testing –</a:t>
            </a:r>
            <a:r>
              <a:rPr lang="en-US" dirty="0">
                <a:latin typeface="Cambria" pitchFamily="18" charset="0"/>
                <a:ea typeface="Cambria" pitchFamily="18" charset="0"/>
              </a:rPr>
              <a:t> A mixed integration testing is also called sandwiched integration testing. A mixed integration testing follows a combination of top down and bottom-up testing approaches. In top-down approach, testing can start only after the top-level module have been coded and unit tested. In bottom-up approach, testing can start only after the bottom level modules are ready. This sandwich or mixed approach overcomes this shortcoming of the top-down and bottom-up approaches. It is also called the hybrid integration testing. also, stubs and drivers are used  in mixed integration testing.</a:t>
            </a:r>
          </a:p>
        </p:txBody>
      </p:sp>
    </p:spTree>
    <p:extLst>
      <p:ext uri="{BB962C8B-B14F-4D97-AF65-F5344CB8AC3E}">
        <p14:creationId xmlns:p14="http://schemas.microsoft.com/office/powerpoint/2010/main" val="4015355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19200"/>
            <a:ext cx="7467600" cy="4873752"/>
          </a:xfrm>
        </p:spPr>
        <p:txBody>
          <a:bodyPr>
            <a:normAutofit fontScale="70000" lnSpcReduction="20000"/>
          </a:bodyPr>
          <a:lstStyle/>
          <a:p>
            <a:pPr fontAlgn="base">
              <a:lnSpc>
                <a:spcPct val="160000"/>
              </a:lnSpc>
            </a:pPr>
            <a:r>
              <a:rPr lang="en-US" b="1" dirty="0">
                <a:latin typeface="Cambria" pitchFamily="18" charset="0"/>
                <a:ea typeface="Cambria" pitchFamily="18" charset="0"/>
              </a:rPr>
              <a:t>Advantages:</a:t>
            </a:r>
            <a:endParaRPr lang="en-US" dirty="0">
              <a:latin typeface="Cambria" pitchFamily="18" charset="0"/>
              <a:ea typeface="Cambria" pitchFamily="18" charset="0"/>
            </a:endParaRPr>
          </a:p>
          <a:p>
            <a:pPr fontAlgn="base">
              <a:lnSpc>
                <a:spcPct val="160000"/>
              </a:lnSpc>
            </a:pPr>
            <a:r>
              <a:rPr lang="en-US" dirty="0">
                <a:latin typeface="Cambria" pitchFamily="18" charset="0"/>
                <a:ea typeface="Cambria" pitchFamily="18" charset="0"/>
              </a:rPr>
              <a:t>Mixed approach is useful for very large projects having several sub projects.</a:t>
            </a:r>
          </a:p>
          <a:p>
            <a:pPr fontAlgn="base">
              <a:lnSpc>
                <a:spcPct val="160000"/>
              </a:lnSpc>
            </a:pPr>
            <a:r>
              <a:rPr lang="en-US" dirty="0">
                <a:latin typeface="Cambria" pitchFamily="18" charset="0"/>
                <a:ea typeface="Cambria" pitchFamily="18" charset="0"/>
              </a:rPr>
              <a:t>This Sandwich approach overcomes this shortcoming of the top-down and bottom-up approaches.</a:t>
            </a:r>
          </a:p>
          <a:p>
            <a:pPr fontAlgn="base">
              <a:lnSpc>
                <a:spcPct val="160000"/>
              </a:lnSpc>
            </a:pPr>
            <a:r>
              <a:rPr lang="en-US" dirty="0">
                <a:latin typeface="Cambria" pitchFamily="18" charset="0"/>
                <a:ea typeface="Cambria" pitchFamily="18" charset="0"/>
              </a:rPr>
              <a:t>Parallel test can be performed in top and bottom layer tests.</a:t>
            </a:r>
          </a:p>
          <a:p>
            <a:pPr fontAlgn="base">
              <a:lnSpc>
                <a:spcPct val="160000"/>
              </a:lnSpc>
            </a:pPr>
            <a:r>
              <a:rPr lang="en-US" b="1" dirty="0">
                <a:latin typeface="Cambria" pitchFamily="18" charset="0"/>
                <a:ea typeface="Cambria" pitchFamily="18" charset="0"/>
              </a:rPr>
              <a:t>Disadvantages:</a:t>
            </a:r>
            <a:endParaRPr lang="en-US" dirty="0">
              <a:latin typeface="Cambria" pitchFamily="18" charset="0"/>
              <a:ea typeface="Cambria" pitchFamily="18" charset="0"/>
            </a:endParaRPr>
          </a:p>
          <a:p>
            <a:pPr fontAlgn="base">
              <a:lnSpc>
                <a:spcPct val="160000"/>
              </a:lnSpc>
            </a:pPr>
            <a:r>
              <a:rPr lang="en-US" dirty="0">
                <a:latin typeface="Cambria" pitchFamily="18" charset="0"/>
                <a:ea typeface="Cambria" pitchFamily="18" charset="0"/>
              </a:rPr>
              <a:t>For mixed integration testing, it requires very high cost because one part has a Top-down approach while another part has a bottom-up approach.</a:t>
            </a:r>
          </a:p>
          <a:p>
            <a:pPr fontAlgn="base">
              <a:lnSpc>
                <a:spcPct val="160000"/>
              </a:lnSpc>
            </a:pPr>
            <a:r>
              <a:rPr lang="en-US" dirty="0">
                <a:latin typeface="Cambria" pitchFamily="18" charset="0"/>
                <a:ea typeface="Cambria" pitchFamily="18" charset="0"/>
              </a:rPr>
              <a:t>This integration testing cannot be used for smaller systems with huge interdependence between different modules.</a:t>
            </a:r>
          </a:p>
          <a:p>
            <a:endParaRPr lang="en-US" dirty="0"/>
          </a:p>
        </p:txBody>
      </p:sp>
    </p:spTree>
    <p:extLst>
      <p:ext uri="{BB962C8B-B14F-4D97-AF65-F5344CB8AC3E}">
        <p14:creationId xmlns:p14="http://schemas.microsoft.com/office/powerpoint/2010/main" val="2796083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7467600" cy="5635752"/>
          </a:xfrm>
        </p:spPr>
        <p:txBody>
          <a:bodyPr>
            <a:normAutofit fontScale="62500" lnSpcReduction="20000"/>
          </a:bodyPr>
          <a:lstStyle/>
          <a:p>
            <a:pPr fontAlgn="base">
              <a:lnSpc>
                <a:spcPct val="170000"/>
              </a:lnSpc>
            </a:pPr>
            <a:r>
              <a:rPr lang="en-US" b="1" dirty="0">
                <a:latin typeface="Cambria" pitchFamily="18" charset="0"/>
                <a:ea typeface="Cambria" pitchFamily="18" charset="0"/>
              </a:rPr>
              <a:t>Applications:</a:t>
            </a:r>
          </a:p>
          <a:p>
            <a:pPr fontAlgn="base">
              <a:lnSpc>
                <a:spcPct val="170000"/>
              </a:lnSpc>
            </a:pPr>
            <a:r>
              <a:rPr lang="en-US" b="1" dirty="0">
                <a:latin typeface="Cambria" pitchFamily="18" charset="0"/>
                <a:ea typeface="Cambria" pitchFamily="18" charset="0"/>
              </a:rPr>
              <a:t>Identify the components:</a:t>
            </a:r>
            <a:r>
              <a:rPr lang="en-US" dirty="0">
                <a:latin typeface="Cambria" pitchFamily="18" charset="0"/>
                <a:ea typeface="Cambria" pitchFamily="18" charset="0"/>
              </a:rPr>
              <a:t> Identify the individual components of your application that need to be integrated. This could include the frontend, backend, database, and any third-party services.</a:t>
            </a:r>
          </a:p>
          <a:p>
            <a:pPr fontAlgn="base">
              <a:lnSpc>
                <a:spcPct val="170000"/>
              </a:lnSpc>
            </a:pPr>
            <a:r>
              <a:rPr lang="en-US" b="1" dirty="0">
                <a:latin typeface="Cambria" pitchFamily="18" charset="0"/>
                <a:ea typeface="Cambria" pitchFamily="18" charset="0"/>
              </a:rPr>
              <a:t>Create a test plan:</a:t>
            </a:r>
            <a:r>
              <a:rPr lang="en-US" dirty="0">
                <a:latin typeface="Cambria" pitchFamily="18" charset="0"/>
                <a:ea typeface="Cambria" pitchFamily="18" charset="0"/>
              </a:rPr>
              <a:t> Develop a test plan that outlines the scenarios and test cases that need to be executed to validate the integration points between the different components. This could include testing data flow, communication protocols, and error handling.</a:t>
            </a:r>
          </a:p>
          <a:p>
            <a:pPr fontAlgn="base">
              <a:lnSpc>
                <a:spcPct val="170000"/>
              </a:lnSpc>
            </a:pPr>
            <a:r>
              <a:rPr lang="en-US" b="1" dirty="0">
                <a:latin typeface="Cambria" pitchFamily="18" charset="0"/>
                <a:ea typeface="Cambria" pitchFamily="18" charset="0"/>
              </a:rPr>
              <a:t>Set up test environment:</a:t>
            </a:r>
            <a:r>
              <a:rPr lang="en-US" dirty="0">
                <a:latin typeface="Cambria" pitchFamily="18" charset="0"/>
                <a:ea typeface="Cambria" pitchFamily="18" charset="0"/>
              </a:rPr>
              <a:t> Set up a test environment that mirrors the production environment as closely as possible. This will help ensure that the results of your integration tests are accurate and reliable.</a:t>
            </a:r>
          </a:p>
          <a:p>
            <a:pPr fontAlgn="base">
              <a:lnSpc>
                <a:spcPct val="170000"/>
              </a:lnSpc>
            </a:pPr>
            <a:r>
              <a:rPr lang="en-US" b="1" dirty="0">
                <a:latin typeface="Cambria" pitchFamily="18" charset="0"/>
                <a:ea typeface="Cambria" pitchFamily="18" charset="0"/>
              </a:rPr>
              <a:t>Execute the tests:</a:t>
            </a:r>
            <a:r>
              <a:rPr lang="en-US" dirty="0">
                <a:latin typeface="Cambria" pitchFamily="18" charset="0"/>
                <a:ea typeface="Cambria" pitchFamily="18" charset="0"/>
              </a:rPr>
              <a:t> Execute the tests outlined in your test plan, starting with the most critical and complex scenarios. Be sure to log any defects or issues that you encounter during testing.</a:t>
            </a:r>
          </a:p>
          <a:p>
            <a:pPr>
              <a:lnSpc>
                <a:spcPct val="170000"/>
              </a:lnSpc>
            </a:pPr>
            <a:endParaRPr lang="en-US" dirty="0">
              <a:latin typeface="Cambria" pitchFamily="18" charset="0"/>
              <a:ea typeface="Cambria" pitchFamily="18" charset="0"/>
            </a:endParaRPr>
          </a:p>
        </p:txBody>
      </p:sp>
    </p:spTree>
    <p:extLst>
      <p:ext uri="{BB962C8B-B14F-4D97-AF65-F5344CB8AC3E}">
        <p14:creationId xmlns:p14="http://schemas.microsoft.com/office/powerpoint/2010/main" val="4292009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a:xfrm>
            <a:off x="457200" y="274638"/>
            <a:ext cx="7467600" cy="944562"/>
          </a:xfrm>
        </p:spPr>
        <p:txBody>
          <a:bodyPr>
            <a:normAutofit/>
          </a:bodyPr>
          <a:lstStyle/>
          <a:p>
            <a:r>
              <a:rPr lang="en-IN" sz="4000" b="1" i="0" dirty="0">
                <a:solidFill>
                  <a:srgbClr val="333333"/>
                </a:solidFill>
                <a:effectLst/>
                <a:latin typeface="Cambria" panose="02040503050406030204" pitchFamily="18" charset="0"/>
                <a:ea typeface="Cambria" panose="02040503050406030204" pitchFamily="18" charset="0"/>
              </a:rPr>
              <a:t>Designing integration tests</a:t>
            </a:r>
            <a:endParaRPr lang="en-IN" sz="4000"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1371600"/>
            <a:ext cx="7467600" cy="5102352"/>
          </a:xfrm>
        </p:spPr>
        <p:txBody>
          <a:bodyPr/>
          <a:lstStyle/>
          <a:p>
            <a:r>
              <a:rPr lang="en-US" dirty="0">
                <a:solidFill>
                  <a:srgbClr val="333333"/>
                </a:solidFill>
                <a:latin typeface="Times New Roman" panose="02020603050405020304" pitchFamily="18" charset="0"/>
              </a:rPr>
              <a:t>I</a:t>
            </a:r>
            <a:r>
              <a:rPr lang="en-US" b="0" i="0" dirty="0">
                <a:solidFill>
                  <a:srgbClr val="333333"/>
                </a:solidFill>
                <a:effectLst/>
                <a:latin typeface="Times New Roman" panose="02020603050405020304" pitchFamily="18" charset="0"/>
              </a:rPr>
              <a:t>ntegration tests for procedural software can be designed using a black or white box approach. Both are recommended. Some unit tests can be reused. Since many errors occur at module interfaces, test designers need to focus on exercising all input/output parameter pairs, and all calling relationships. </a:t>
            </a:r>
          </a:p>
          <a:p>
            <a:r>
              <a:rPr lang="en-US" b="0" i="0" dirty="0">
                <a:solidFill>
                  <a:srgbClr val="333333"/>
                </a:solidFill>
                <a:effectLst/>
                <a:latin typeface="Times New Roman" panose="02020603050405020304" pitchFamily="18" charset="0"/>
              </a:rPr>
              <a:t>The tester needs to insure the parameters are of the correct type and in the correct order. The author has had the personal experience of spending many hours trying to locate a fault that was due to an incorrect ordering of parameters in the calling routine. The tester must also insure that once the parameters are passed to a routine they are used correctly. </a:t>
            </a:r>
            <a:endParaRPr lang="en-IN" dirty="0"/>
          </a:p>
        </p:txBody>
      </p:sp>
    </p:spTree>
    <p:extLst>
      <p:ext uri="{BB962C8B-B14F-4D97-AF65-F5344CB8AC3E}">
        <p14:creationId xmlns:p14="http://schemas.microsoft.com/office/powerpoint/2010/main" val="3054539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p:txBody>
          <a:bodyPr/>
          <a:lstStyle/>
          <a:p>
            <a:r>
              <a:rPr lang="en-IN" dirty="0"/>
              <a:t>Integration test planning</a:t>
            </a:r>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p:txBody>
          <a:bodyPr/>
          <a:lstStyle/>
          <a:p>
            <a:r>
              <a:rPr lang="en-US" dirty="0"/>
              <a:t>Testing takes place throughout the software life cycle. </a:t>
            </a:r>
          </a:p>
          <a:p>
            <a:r>
              <a:rPr lang="en-US" dirty="0"/>
              <a:t>Testing can apply to: </a:t>
            </a:r>
          </a:p>
          <a:p>
            <a:r>
              <a:rPr lang="en-US" dirty="0"/>
              <a:t> design; </a:t>
            </a:r>
          </a:p>
          <a:p>
            <a:r>
              <a:rPr lang="en-US" dirty="0"/>
              <a:t> source code; </a:t>
            </a:r>
          </a:p>
          <a:p>
            <a:r>
              <a:rPr lang="en-US" dirty="0"/>
              <a:t>manuals; and </a:t>
            </a:r>
          </a:p>
          <a:p>
            <a:r>
              <a:rPr lang="en-US" dirty="0"/>
              <a:t> tests themselves (choice of test data, etc.). Integration test planning is carried out during the design stage. An integration test plan is a collection of integration tests that focus on functionality.</a:t>
            </a:r>
            <a:endParaRPr lang="en-IN" dirty="0"/>
          </a:p>
        </p:txBody>
      </p:sp>
    </p:spTree>
    <p:extLst>
      <p:ext uri="{BB962C8B-B14F-4D97-AF65-F5344CB8AC3E}">
        <p14:creationId xmlns:p14="http://schemas.microsoft.com/office/powerpoint/2010/main" val="1612176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7467600" cy="5407152"/>
          </a:xfrm>
        </p:spPr>
        <p:txBody>
          <a:bodyPr/>
          <a:lstStyle/>
          <a:p>
            <a:pPr fontAlgn="base">
              <a:lnSpc>
                <a:spcPct val="150000"/>
              </a:lnSpc>
            </a:pPr>
            <a:r>
              <a:rPr lang="en-US" b="1" u="sng" dirty="0">
                <a:latin typeface="Cambria" pitchFamily="18" charset="0"/>
                <a:ea typeface="Cambria" pitchFamily="18" charset="0"/>
                <a:hlinkClick r:id="rId2"/>
              </a:rPr>
              <a:t>System Testing</a:t>
            </a:r>
            <a:r>
              <a:rPr lang="en-US" b="1" dirty="0">
                <a:latin typeface="Cambria" pitchFamily="18" charset="0"/>
                <a:ea typeface="Cambria" pitchFamily="18" charset="0"/>
              </a:rPr>
              <a:t>:</a:t>
            </a:r>
            <a:r>
              <a:rPr lang="en-US" dirty="0">
                <a:latin typeface="Cambria" pitchFamily="18" charset="0"/>
                <a:ea typeface="Cambria" pitchFamily="18" charset="0"/>
              </a:rPr>
              <a:t> In system testing, complete and integrated </a:t>
            </a:r>
            <a:r>
              <a:rPr lang="en-US" dirty="0" err="1">
                <a:latin typeface="Cambria" pitchFamily="18" charset="0"/>
                <a:ea typeface="Cambria" pitchFamily="18" charset="0"/>
              </a:rPr>
              <a:t>Softwares</a:t>
            </a:r>
            <a:r>
              <a:rPr lang="en-US" dirty="0">
                <a:latin typeface="Cambria" pitchFamily="18" charset="0"/>
                <a:ea typeface="Cambria" pitchFamily="18" charset="0"/>
              </a:rPr>
              <a:t> are tested i.e., all the system elements forming the system are tested as a whole to meet the requirements of the system.</a:t>
            </a:r>
          </a:p>
          <a:p>
            <a:pPr fontAlgn="base">
              <a:lnSpc>
                <a:spcPct val="150000"/>
              </a:lnSpc>
            </a:pPr>
            <a:r>
              <a:rPr lang="en-US" b="1" u="sng" dirty="0">
                <a:latin typeface="Cambria" pitchFamily="18" charset="0"/>
                <a:ea typeface="Cambria" pitchFamily="18" charset="0"/>
                <a:hlinkClick r:id="rId3"/>
              </a:rPr>
              <a:t>Acceptance Testing</a:t>
            </a:r>
            <a:r>
              <a:rPr lang="en-US" b="1" dirty="0">
                <a:latin typeface="Cambria" pitchFamily="18" charset="0"/>
                <a:ea typeface="Cambria" pitchFamily="18" charset="0"/>
              </a:rPr>
              <a:t>:</a:t>
            </a:r>
            <a:r>
              <a:rPr lang="en-US" dirty="0">
                <a:latin typeface="Cambria" pitchFamily="18" charset="0"/>
                <a:ea typeface="Cambria" pitchFamily="18" charset="0"/>
              </a:rPr>
              <a:t> This is a kind of testing conducted to ensure that the requirements of the users are fulfilled before its delivery and that the software works correctly in the user’s working environment</a:t>
            </a:r>
          </a:p>
          <a:p>
            <a:endParaRPr lang="en-US" dirty="0"/>
          </a:p>
        </p:txBody>
      </p:sp>
    </p:spTree>
    <p:extLst>
      <p:ext uri="{BB962C8B-B14F-4D97-AF65-F5344CB8AC3E}">
        <p14:creationId xmlns:p14="http://schemas.microsoft.com/office/powerpoint/2010/main" val="9799549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a:xfrm>
            <a:off x="457200" y="457200"/>
            <a:ext cx="7467600" cy="1143000"/>
          </a:xfrm>
        </p:spPr>
        <p:txBody>
          <a:bodyPr>
            <a:normAutofit fontScale="90000"/>
          </a:bodyPr>
          <a:lstStyle/>
          <a:p>
            <a:r>
              <a:rPr lang="en-IN" sz="4000" b="1" i="0" dirty="0">
                <a:solidFill>
                  <a:srgbClr val="273239"/>
                </a:solidFill>
                <a:effectLst/>
                <a:latin typeface="Cambria" panose="02040503050406030204" pitchFamily="18" charset="0"/>
                <a:ea typeface="Cambria" panose="02040503050406030204" pitchFamily="18" charset="0"/>
              </a:rPr>
              <a:t>Scenario Testing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1616122"/>
            <a:ext cx="7467600" cy="4492752"/>
          </a:xfrm>
        </p:spPr>
        <p:txBody>
          <a:bodyPr>
            <a:normAutofit fontScale="92500"/>
          </a:bodyPr>
          <a:lstStyle/>
          <a:p>
            <a:pPr>
              <a:lnSpc>
                <a:spcPct val="150000"/>
              </a:lnSpc>
            </a:pPr>
            <a:r>
              <a:rPr lang="en-US" b="0" i="0" dirty="0">
                <a:solidFill>
                  <a:srgbClr val="273239"/>
                </a:solidFill>
                <a:effectLst/>
                <a:latin typeface="Cambria" panose="02040503050406030204" pitchFamily="18" charset="0"/>
                <a:ea typeface="Cambria" panose="02040503050406030204" pitchFamily="18" charset="0"/>
              </a:rPr>
              <a:t>Scenario Testing is a </a:t>
            </a:r>
            <a:r>
              <a:rPr lang="en-US" b="0" i="0" u="sng" dirty="0">
                <a:effectLst/>
                <a:latin typeface="Cambria" panose="02040503050406030204" pitchFamily="18" charset="0"/>
                <a:ea typeface="Cambria" panose="02040503050406030204" pitchFamily="18" charset="0"/>
                <a:hlinkClick r:id="rId2"/>
              </a:rPr>
              <a:t>Software Testing Technique</a:t>
            </a:r>
            <a:r>
              <a:rPr lang="en-US" b="0" i="0" dirty="0">
                <a:solidFill>
                  <a:srgbClr val="273239"/>
                </a:solidFill>
                <a:effectLst/>
                <a:latin typeface="Cambria" panose="02040503050406030204" pitchFamily="18" charset="0"/>
                <a:ea typeface="Cambria" panose="02040503050406030204" pitchFamily="18" charset="0"/>
              </a:rPr>
              <a:t> that uses scenarios i.e. speculative stories to help the tester work through a complicated problem or test system. </a:t>
            </a:r>
          </a:p>
          <a:p>
            <a:pPr>
              <a:lnSpc>
                <a:spcPct val="150000"/>
              </a:lnSpc>
            </a:pPr>
            <a:r>
              <a:rPr lang="en-US" b="0" i="0" dirty="0">
                <a:solidFill>
                  <a:srgbClr val="273239"/>
                </a:solidFill>
                <a:effectLst/>
                <a:latin typeface="Cambria" panose="02040503050406030204" pitchFamily="18" charset="0"/>
                <a:ea typeface="Cambria" panose="02040503050406030204" pitchFamily="18" charset="0"/>
              </a:rPr>
              <a:t>The ideal scenario test is a reliable, complicated, convincing or motivating story the outcome of which is easy to assess. It is performed to ensure that the end to end functioning of software and all the process flow of the software are working properly</a:t>
            </a:r>
            <a:r>
              <a:rPr lang="en-US" b="0" i="0" dirty="0">
                <a:solidFill>
                  <a:srgbClr val="273239"/>
                </a:solidFill>
                <a:effectLst/>
                <a:latin typeface="Nunito" pitchFamily="2" charset="0"/>
              </a:rPr>
              <a:t>.</a:t>
            </a:r>
            <a:endParaRPr lang="en-IN" dirty="0"/>
          </a:p>
        </p:txBody>
      </p:sp>
    </p:spTree>
    <p:extLst>
      <p:ext uri="{BB962C8B-B14F-4D97-AF65-F5344CB8AC3E}">
        <p14:creationId xmlns:p14="http://schemas.microsoft.com/office/powerpoint/2010/main" val="32598946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992124"/>
            <a:ext cx="7467600" cy="4873752"/>
          </a:xfrm>
        </p:spPr>
        <p:txBody>
          <a:bodyPr/>
          <a:lstStyle/>
          <a:p>
            <a:pPr algn="l"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In scenario testing:</a:t>
            </a:r>
          </a:p>
          <a:p>
            <a:pPr algn="l" fontAlgn="base">
              <a:lnSpc>
                <a:spcPct val="150000"/>
              </a:lnSpc>
              <a:buFont typeface="+mj-lt"/>
              <a:buAutoNum type="arabicPeriod"/>
            </a:pPr>
            <a:r>
              <a:rPr lang="en-US" b="0" i="0" dirty="0">
                <a:solidFill>
                  <a:srgbClr val="273239"/>
                </a:solidFill>
                <a:effectLst/>
                <a:latin typeface="Cambria" panose="02040503050406030204" pitchFamily="18" charset="0"/>
                <a:ea typeface="Cambria" panose="02040503050406030204" pitchFamily="18" charset="0"/>
              </a:rPr>
              <a:t>The testers assume themselves to be the end users and find the real world scenarios or use cases which can be carried out on the software by the end user.</a:t>
            </a:r>
          </a:p>
          <a:p>
            <a:pPr algn="l" fontAlgn="base">
              <a:lnSpc>
                <a:spcPct val="150000"/>
              </a:lnSpc>
              <a:buFont typeface="+mj-lt"/>
              <a:buAutoNum type="arabicPeriod" startAt="2"/>
            </a:pPr>
            <a:r>
              <a:rPr lang="en-US" b="0" i="0" dirty="0">
                <a:solidFill>
                  <a:srgbClr val="273239"/>
                </a:solidFill>
                <a:effectLst/>
                <a:latin typeface="Cambria" panose="02040503050406030204" pitchFamily="18" charset="0"/>
                <a:ea typeface="Cambria" panose="02040503050406030204" pitchFamily="18" charset="0"/>
              </a:rPr>
              <a:t>The testers take help from clients, stakeholders and developers to create test scenarios. A test scenario is a story which describes the usage of the software by an end user</a:t>
            </a:r>
          </a:p>
          <a:p>
            <a:endParaRPr lang="en-IN" dirty="0"/>
          </a:p>
        </p:txBody>
      </p:sp>
    </p:spTree>
    <p:extLst>
      <p:ext uri="{BB962C8B-B14F-4D97-AF65-F5344CB8AC3E}">
        <p14:creationId xmlns:p14="http://schemas.microsoft.com/office/powerpoint/2010/main" val="16672721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6966351-5AED-9827-B49F-25D888DA91D4}"/>
              </a:ext>
            </a:extLst>
          </p:cNvPr>
          <p:cNvPicPr>
            <a:picLocks noGrp="1" noChangeAspect="1"/>
          </p:cNvPicPr>
          <p:nvPr>
            <p:ph sz="quarter" idx="1"/>
          </p:nvPr>
        </p:nvPicPr>
        <p:blipFill>
          <a:blip r:embed="rId2"/>
          <a:stretch>
            <a:fillRect/>
          </a:stretch>
        </p:blipFill>
        <p:spPr>
          <a:xfrm>
            <a:off x="609600" y="990600"/>
            <a:ext cx="7696200" cy="4953000"/>
          </a:xfrm>
        </p:spPr>
      </p:pic>
    </p:spTree>
    <p:extLst>
      <p:ext uri="{BB962C8B-B14F-4D97-AF65-F5344CB8AC3E}">
        <p14:creationId xmlns:p14="http://schemas.microsoft.com/office/powerpoint/2010/main" val="12823572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p:txBody>
          <a:bodyPr/>
          <a:lstStyle/>
          <a:p>
            <a:r>
              <a:rPr lang="en-IN" b="1" i="0" dirty="0">
                <a:solidFill>
                  <a:srgbClr val="273239"/>
                </a:solidFill>
                <a:effectLst/>
                <a:latin typeface="Nunito" pitchFamily="2" charset="0"/>
              </a:rPr>
              <a:t>Methods in Scenario Testing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1219200"/>
            <a:ext cx="7467600" cy="4873752"/>
          </a:xfrm>
        </p:spPr>
        <p:txBody>
          <a:bodyPr>
            <a:normAutofit fontScale="85000" lnSpcReduction="10000"/>
          </a:bodyPr>
          <a:lstStyle/>
          <a:p>
            <a:pPr algn="l" fontAlgn="base">
              <a:lnSpc>
                <a:spcPct val="160000"/>
              </a:lnSpc>
              <a:buFont typeface="+mj-lt"/>
              <a:buAutoNum type="arabicPeriod"/>
            </a:pPr>
            <a:r>
              <a:rPr lang="en-US" b="1" i="0" dirty="0">
                <a:solidFill>
                  <a:srgbClr val="273239"/>
                </a:solidFill>
                <a:effectLst/>
                <a:latin typeface="Cambria" panose="02040503050406030204" pitchFamily="18" charset="0"/>
                <a:ea typeface="Cambria" panose="02040503050406030204" pitchFamily="18" charset="0"/>
              </a:rPr>
              <a:t>System scenarios:</a:t>
            </a:r>
            <a:r>
              <a:rPr lang="en-US" b="0" i="0" dirty="0">
                <a:solidFill>
                  <a:srgbClr val="273239"/>
                </a:solidFill>
                <a:effectLst/>
                <a:latin typeface="Cambria" panose="02040503050406030204" pitchFamily="18" charset="0"/>
                <a:ea typeface="Cambria" panose="02040503050406030204" pitchFamily="18" charset="0"/>
              </a:rPr>
              <a:t> Scenario tests used in this method are only those sets of realistic, user activities that cover various components in the system.</a:t>
            </a:r>
          </a:p>
          <a:p>
            <a:pPr algn="l" fontAlgn="base">
              <a:lnSpc>
                <a:spcPct val="160000"/>
              </a:lnSpc>
              <a:buFont typeface="+mj-lt"/>
              <a:buAutoNum type="arabicPeriod" startAt="2"/>
            </a:pPr>
            <a:r>
              <a:rPr lang="en-US" b="1" i="0" dirty="0">
                <a:solidFill>
                  <a:srgbClr val="273239"/>
                </a:solidFill>
                <a:effectLst/>
                <a:latin typeface="Cambria" panose="02040503050406030204" pitchFamily="18" charset="0"/>
                <a:ea typeface="Cambria" panose="02040503050406030204" pitchFamily="18" charset="0"/>
              </a:rPr>
              <a:t>Use-case and role-based scenarios</a:t>
            </a:r>
            <a:r>
              <a:rPr lang="en-US" b="0" i="0" dirty="0">
                <a:solidFill>
                  <a:srgbClr val="273239"/>
                </a:solidFill>
                <a:effectLst/>
                <a:latin typeface="Cambria" panose="02040503050406030204" pitchFamily="18" charset="0"/>
                <a:ea typeface="Cambria" panose="02040503050406030204" pitchFamily="18" charset="0"/>
              </a:rPr>
              <a:t> In the use-case and role-based scenario method the focus is specifically on how the system is used by a user with different roles and environment.</a:t>
            </a:r>
          </a:p>
          <a:p>
            <a:pPr algn="l" fontAlgn="base">
              <a:lnSpc>
                <a:spcPct val="160000"/>
              </a:lnSpc>
              <a:buFont typeface="+mj-lt"/>
              <a:buAutoNum type="arabicPeriod" startAt="3"/>
            </a:pPr>
            <a:r>
              <a:rPr lang="en-US" b="1" i="0" dirty="0">
                <a:solidFill>
                  <a:srgbClr val="273239"/>
                </a:solidFill>
                <a:effectLst/>
                <a:latin typeface="Cambria" panose="02040503050406030204" pitchFamily="18" charset="0"/>
                <a:ea typeface="Cambria" panose="02040503050406030204" pitchFamily="18" charset="0"/>
              </a:rPr>
              <a:t>Recovery Scenarios:</a:t>
            </a:r>
            <a:r>
              <a:rPr lang="en-US" b="0" i="0" dirty="0">
                <a:solidFill>
                  <a:srgbClr val="273239"/>
                </a:solidFill>
                <a:effectLst/>
                <a:latin typeface="Cambria" panose="02040503050406030204" pitchFamily="18" charset="0"/>
                <a:ea typeface="Cambria" panose="02040503050406030204" pitchFamily="18" charset="0"/>
              </a:rPr>
              <a:t> Test scenarios for data backup, restoration and recovery are called recovery scenarios. Additionally, it assesses how the system would function in the case of a server or component failure.</a:t>
            </a:r>
          </a:p>
          <a:p>
            <a:endParaRPr lang="en-IN" dirty="0"/>
          </a:p>
        </p:txBody>
      </p:sp>
    </p:spTree>
    <p:extLst>
      <p:ext uri="{BB962C8B-B14F-4D97-AF65-F5344CB8AC3E}">
        <p14:creationId xmlns:p14="http://schemas.microsoft.com/office/powerpoint/2010/main" val="41489930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1219200"/>
            <a:ext cx="7467600" cy="5254752"/>
          </a:xfrm>
        </p:spPr>
        <p:txBody>
          <a:bodyPr>
            <a:normAutofit fontScale="92500" lnSpcReduction="10000"/>
          </a:bodyPr>
          <a:lstStyle/>
          <a:p>
            <a:pPr algn="l" fontAlgn="base">
              <a:lnSpc>
                <a:spcPct val="150000"/>
              </a:lnSpc>
              <a:buFont typeface="+mj-lt"/>
              <a:buAutoNum type="arabicPeriod" startAt="4"/>
            </a:pPr>
            <a:r>
              <a:rPr lang="en-US" b="1" i="0" dirty="0">
                <a:solidFill>
                  <a:srgbClr val="273239"/>
                </a:solidFill>
                <a:effectLst/>
                <a:latin typeface="Cambria" panose="02040503050406030204" pitchFamily="18" charset="0"/>
                <a:ea typeface="Cambria" panose="02040503050406030204" pitchFamily="18" charset="0"/>
              </a:rPr>
              <a:t>Positive Scenarios:</a:t>
            </a:r>
            <a:r>
              <a:rPr lang="en-US" b="0" i="0" dirty="0">
                <a:solidFill>
                  <a:srgbClr val="273239"/>
                </a:solidFill>
                <a:effectLst/>
                <a:latin typeface="Cambria" panose="02040503050406030204" pitchFamily="18" charset="0"/>
                <a:ea typeface="Cambria" panose="02040503050406030204" pitchFamily="18" charset="0"/>
              </a:rPr>
              <a:t> Examining the system in conditions that are common and expected.</a:t>
            </a:r>
          </a:p>
          <a:p>
            <a:pPr algn="l" fontAlgn="base">
              <a:lnSpc>
                <a:spcPct val="150000"/>
              </a:lnSpc>
              <a:buFont typeface="+mj-lt"/>
              <a:buAutoNum type="arabicPeriod" startAt="5"/>
            </a:pPr>
            <a:r>
              <a:rPr lang="en-US" b="1" i="0" dirty="0">
                <a:solidFill>
                  <a:srgbClr val="273239"/>
                </a:solidFill>
                <a:effectLst/>
                <a:latin typeface="Cambria" panose="02040503050406030204" pitchFamily="18" charset="0"/>
                <a:ea typeface="Cambria" panose="02040503050406030204" pitchFamily="18" charset="0"/>
              </a:rPr>
              <a:t>Negative Scenarios: </a:t>
            </a:r>
            <a:r>
              <a:rPr lang="en-US" b="0" i="0" dirty="0">
                <a:solidFill>
                  <a:srgbClr val="273239"/>
                </a:solidFill>
                <a:effectLst/>
                <a:latin typeface="Cambria" panose="02040503050406030204" pitchFamily="18" charset="0"/>
                <a:ea typeface="Cambria" panose="02040503050406030204" pitchFamily="18" charset="0"/>
              </a:rPr>
              <a:t>Assessing the way the system responds to incorrect or unexpected inputs and circumstances.</a:t>
            </a:r>
          </a:p>
          <a:p>
            <a:pPr algn="l" fontAlgn="base">
              <a:lnSpc>
                <a:spcPct val="150000"/>
              </a:lnSpc>
              <a:buFont typeface="+mj-lt"/>
              <a:buAutoNum type="arabicPeriod" startAt="6"/>
            </a:pPr>
            <a:r>
              <a:rPr lang="en-US" b="1" i="0" dirty="0">
                <a:solidFill>
                  <a:srgbClr val="273239"/>
                </a:solidFill>
                <a:effectLst/>
                <a:latin typeface="Cambria" panose="02040503050406030204" pitchFamily="18" charset="0"/>
                <a:ea typeface="Cambria" panose="02040503050406030204" pitchFamily="18" charset="0"/>
              </a:rPr>
              <a:t>Boundary Scenarios: </a:t>
            </a:r>
            <a:r>
              <a:rPr lang="en-US" b="0" i="0" dirty="0">
                <a:solidFill>
                  <a:srgbClr val="273239"/>
                </a:solidFill>
                <a:effectLst/>
                <a:latin typeface="Cambria" panose="02040503050406030204" pitchFamily="18" charset="0"/>
                <a:ea typeface="Cambria" panose="02040503050406030204" pitchFamily="18" charset="0"/>
              </a:rPr>
              <a:t>Testing the system at the boundaries of its inputs and outputs is known as boundary scenario.</a:t>
            </a:r>
          </a:p>
          <a:p>
            <a:pPr algn="l" fontAlgn="base">
              <a:lnSpc>
                <a:spcPct val="150000"/>
              </a:lnSpc>
              <a:buFont typeface="+mj-lt"/>
              <a:buAutoNum type="arabicPeriod" startAt="7"/>
            </a:pPr>
            <a:r>
              <a:rPr lang="en-US" b="1" i="0" dirty="0">
                <a:solidFill>
                  <a:srgbClr val="273239"/>
                </a:solidFill>
                <a:effectLst/>
                <a:latin typeface="Cambria" panose="02040503050406030204" pitchFamily="18" charset="0"/>
                <a:ea typeface="Cambria" panose="02040503050406030204" pitchFamily="18" charset="0"/>
              </a:rPr>
              <a:t>Error scenarios: </a:t>
            </a:r>
            <a:r>
              <a:rPr lang="en-US" b="0" i="0" dirty="0">
                <a:solidFill>
                  <a:srgbClr val="273239"/>
                </a:solidFill>
                <a:effectLst/>
                <a:latin typeface="Cambria" panose="02040503050406030204" pitchFamily="18" charset="0"/>
                <a:ea typeface="Cambria" panose="02040503050406030204" pitchFamily="18" charset="0"/>
              </a:rPr>
              <a:t>These involve generating error scenarios and testing that the system reacts correctly.</a:t>
            </a:r>
          </a:p>
          <a:p>
            <a:endParaRPr lang="en-IN" dirty="0"/>
          </a:p>
        </p:txBody>
      </p:sp>
    </p:spTree>
    <p:extLst>
      <p:ext uri="{BB962C8B-B14F-4D97-AF65-F5344CB8AC3E}">
        <p14:creationId xmlns:p14="http://schemas.microsoft.com/office/powerpoint/2010/main" val="2014564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a:xfrm>
            <a:off x="457200" y="274638"/>
            <a:ext cx="7467600" cy="792162"/>
          </a:xfrm>
        </p:spPr>
        <p:txBody>
          <a:bodyPr/>
          <a:lstStyle/>
          <a:p>
            <a:r>
              <a:rPr lang="en-US" b="1" dirty="0">
                <a:latin typeface="Cambria" panose="02040503050406030204" pitchFamily="18" charset="0"/>
                <a:ea typeface="Cambria" panose="02040503050406030204" pitchFamily="18" charset="0"/>
              </a:rPr>
              <a:t>Defect bash elimination System Testing</a:t>
            </a:r>
            <a:endParaRPr lang="en-IN" b="1"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1371600"/>
            <a:ext cx="7467600" cy="4724400"/>
          </a:xfrm>
        </p:spPr>
        <p:txBody>
          <a:bodyPr>
            <a:normAutofit fontScale="92500"/>
          </a:bodyPr>
          <a:lstStyle/>
          <a:p>
            <a:pPr>
              <a:lnSpc>
                <a:spcPct val="150000"/>
              </a:lnSpc>
            </a:pPr>
            <a:r>
              <a:rPr lang="en-US" dirty="0">
                <a:latin typeface="Cambria" panose="02040503050406030204" pitchFamily="18" charset="0"/>
                <a:ea typeface="Cambria" panose="02040503050406030204" pitchFamily="18" charset="0"/>
              </a:rPr>
              <a:t>A defect bash is an ad hoc testing ,done by people performing different roles in the same time duration during the integration testing phase , to bring out all types of defects that may have been left out by planned testing</a:t>
            </a:r>
          </a:p>
          <a:p>
            <a:pPr>
              <a:lnSpc>
                <a:spcPct val="150000"/>
              </a:lnSpc>
            </a:pPr>
            <a:r>
              <a:rPr lang="en-US" dirty="0">
                <a:latin typeface="Cambria" panose="02040503050406030204" pitchFamily="18" charset="0"/>
                <a:ea typeface="Cambria" panose="02040503050406030204" pitchFamily="18" charset="0"/>
              </a:rPr>
              <a:t>The testing by all the participants during defect bash is not based on written test cases.  What is to be tested is left to individual’s decision  All the activities in the defect bash are planned activities, except for what to be tested</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653977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992124"/>
            <a:ext cx="7467600" cy="4873752"/>
          </a:xfrm>
        </p:spPr>
        <p:txBody>
          <a:bodyPr/>
          <a:lstStyle/>
          <a:p>
            <a:r>
              <a:rPr lang="en-US" dirty="0"/>
              <a:t>It involve several steps </a:t>
            </a:r>
          </a:p>
          <a:p>
            <a:r>
              <a:rPr lang="en-US" dirty="0"/>
              <a:t>1. Choosing the frequency and duration of defect bash </a:t>
            </a:r>
          </a:p>
          <a:p>
            <a:r>
              <a:rPr lang="en-US" dirty="0"/>
              <a:t>2. Selecting the right product build</a:t>
            </a:r>
          </a:p>
          <a:p>
            <a:r>
              <a:rPr lang="en-US" dirty="0"/>
              <a:t> 3. Communicating the objective of each defect bash to everyone</a:t>
            </a:r>
          </a:p>
          <a:p>
            <a:r>
              <a:rPr lang="en-US" dirty="0"/>
              <a:t> 4. Setting up and monitoring the lab for defect bash </a:t>
            </a:r>
          </a:p>
          <a:p>
            <a:r>
              <a:rPr lang="en-US" dirty="0"/>
              <a:t>5. Taking actions and fixing issues </a:t>
            </a:r>
          </a:p>
          <a:p>
            <a:r>
              <a:rPr lang="en-US" dirty="0"/>
              <a:t>6. Optimizing the effort involved in defect bash</a:t>
            </a:r>
            <a:endParaRPr lang="en-IN" dirty="0"/>
          </a:p>
        </p:txBody>
      </p:sp>
    </p:spTree>
    <p:extLst>
      <p:ext uri="{BB962C8B-B14F-4D97-AF65-F5344CB8AC3E}">
        <p14:creationId xmlns:p14="http://schemas.microsoft.com/office/powerpoint/2010/main" val="26804644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p:txBody>
          <a:bodyPr/>
          <a:lstStyle/>
          <a:p>
            <a:r>
              <a:rPr lang="en-IN" b="1" i="0" dirty="0">
                <a:solidFill>
                  <a:srgbClr val="273239"/>
                </a:solidFill>
                <a:effectLst/>
                <a:latin typeface="Source Sans 3"/>
              </a:rPr>
              <a:t>Acceptance Testing </a:t>
            </a:r>
            <a:br>
              <a:rPr lang="en-IN" b="1" i="0" dirty="0">
                <a:solidFill>
                  <a:srgbClr val="273239"/>
                </a:solidFill>
                <a:effectLst/>
                <a:latin typeface="Source Sans 3"/>
              </a:rPr>
            </a:br>
            <a:endParaRPr lang="en-IN" dirty="0"/>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20806" y="1385793"/>
            <a:ext cx="7467600" cy="4873752"/>
          </a:xfrm>
        </p:spPr>
        <p:txBody>
          <a:bodyPr>
            <a:normAutofit lnSpcReduction="10000"/>
          </a:bodyPr>
          <a:lstStyle/>
          <a:p>
            <a:r>
              <a:rPr lang="en-US" b="0" i="0" dirty="0">
                <a:solidFill>
                  <a:srgbClr val="273239"/>
                </a:solidFill>
                <a:effectLst/>
                <a:latin typeface="Nunito" pitchFamily="2" charset="0"/>
              </a:rPr>
              <a:t>Acceptance Testing is a method of software testing where a system is tested for acceptability. The major aim of this test is to evaluate the compliance of the system with the business requirements and assess whether it is acceptable for delivery or not.</a:t>
            </a:r>
          </a:p>
          <a:p>
            <a:pPr algn="l" fontAlgn="base"/>
            <a:r>
              <a:rPr lang="en-US" b="1" i="0" dirty="0">
                <a:solidFill>
                  <a:srgbClr val="273239"/>
                </a:solidFill>
                <a:effectLst/>
                <a:latin typeface="Nunito" pitchFamily="2" charset="0"/>
              </a:rPr>
              <a:t>Standard Definition of Acceptance Testing</a:t>
            </a:r>
          </a:p>
          <a:p>
            <a:pPr algn="l" rtl="0" fontAlgn="base"/>
            <a:r>
              <a:rPr lang="en-US" b="0" i="0" dirty="0">
                <a:solidFill>
                  <a:srgbClr val="273239"/>
                </a:solidFill>
                <a:effectLst/>
                <a:latin typeface="Nunito" pitchFamily="2" charset="0"/>
              </a:rPr>
              <a:t>It is formal testing according to user needs, requirements, and business processes conducted to determine whether a system satisfies the acceptance criteria or not and to enable the users, customers, or other authorized entities to determine whether to accept the system or not.</a:t>
            </a:r>
          </a:p>
          <a:p>
            <a:endParaRPr lang="en-IN" dirty="0"/>
          </a:p>
        </p:txBody>
      </p:sp>
    </p:spTree>
    <p:extLst>
      <p:ext uri="{BB962C8B-B14F-4D97-AF65-F5344CB8AC3E}">
        <p14:creationId xmlns:p14="http://schemas.microsoft.com/office/powerpoint/2010/main" val="27034132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p:txBody>
          <a:bodyPr/>
          <a:lstStyle/>
          <a:p>
            <a:r>
              <a:rPr lang="en-IN" b="1" i="0" dirty="0">
                <a:solidFill>
                  <a:srgbClr val="273239"/>
                </a:solidFill>
                <a:effectLst/>
                <a:latin typeface="Nunito" pitchFamily="2" charset="0"/>
              </a:rPr>
              <a:t>Types of Acceptance Testing</a:t>
            </a:r>
            <a:br>
              <a:rPr lang="en-IN" b="1" i="0" dirty="0">
                <a:solidFill>
                  <a:srgbClr val="273239"/>
                </a:solidFill>
                <a:effectLst/>
                <a:latin typeface="Nunito" pitchFamily="2" charset="0"/>
              </a:rPr>
            </a:br>
            <a:endParaRPr lang="en-IN" dirty="0"/>
          </a:p>
        </p:txBody>
      </p:sp>
      <p:pic>
        <p:nvPicPr>
          <p:cNvPr id="5" name="Content Placeholder 4">
            <a:extLst>
              <a:ext uri="{FF2B5EF4-FFF2-40B4-BE49-F238E27FC236}">
                <a16:creationId xmlns:a16="http://schemas.microsoft.com/office/drawing/2014/main" id="{1A4AD225-F3B7-4CEC-6784-0FD839493004}"/>
              </a:ext>
            </a:extLst>
          </p:cNvPr>
          <p:cNvPicPr>
            <a:picLocks noGrp="1" noChangeAspect="1"/>
          </p:cNvPicPr>
          <p:nvPr>
            <p:ph sz="quarter" idx="1"/>
          </p:nvPr>
        </p:nvPicPr>
        <p:blipFill>
          <a:blip r:embed="rId2"/>
          <a:stretch>
            <a:fillRect/>
          </a:stretch>
        </p:blipFill>
        <p:spPr>
          <a:xfrm>
            <a:off x="990600" y="1676400"/>
            <a:ext cx="6096000" cy="3875087"/>
          </a:xfrm>
        </p:spPr>
      </p:pic>
    </p:spTree>
    <p:extLst>
      <p:ext uri="{BB962C8B-B14F-4D97-AF65-F5344CB8AC3E}">
        <p14:creationId xmlns:p14="http://schemas.microsoft.com/office/powerpoint/2010/main" val="22726971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381000" y="992124"/>
            <a:ext cx="7467600" cy="4873752"/>
          </a:xfrm>
        </p:spPr>
        <p:txBody>
          <a:bodyPr>
            <a:normAutofit fontScale="92500"/>
          </a:bodyPr>
          <a:lstStyle/>
          <a:p>
            <a:pPr algn="l" fontAlgn="base"/>
            <a:r>
              <a:rPr lang="en-US" b="1" i="0" dirty="0">
                <a:solidFill>
                  <a:srgbClr val="273239"/>
                </a:solidFill>
                <a:effectLst/>
                <a:latin typeface="Nunito" pitchFamily="2" charset="0"/>
              </a:rPr>
              <a:t>User Acceptance Testing (UAT)</a:t>
            </a:r>
          </a:p>
          <a:p>
            <a:pPr algn="l" rtl="0" fontAlgn="base"/>
            <a:r>
              <a:rPr lang="en-US" b="0" i="0" dirty="0">
                <a:solidFill>
                  <a:srgbClr val="273239"/>
                </a:solidFill>
                <a:effectLst/>
                <a:latin typeface="Nunito" pitchFamily="2" charset="0"/>
              </a:rPr>
              <a:t>User acceptance testing is used to determine whether the product is working for the user correctly. Specific requirements which are quite often used by the customers are primarily picked for testing purposes. This is also termed as </a:t>
            </a:r>
            <a:r>
              <a:rPr lang="en-US" b="0" i="1" dirty="0">
                <a:solidFill>
                  <a:srgbClr val="273239"/>
                </a:solidFill>
                <a:effectLst/>
                <a:latin typeface="Nunito" pitchFamily="2" charset="0"/>
              </a:rPr>
              <a:t>End-User</a:t>
            </a:r>
            <a:r>
              <a:rPr lang="en-US" b="0" i="0" dirty="0">
                <a:solidFill>
                  <a:srgbClr val="273239"/>
                </a:solidFill>
                <a:effectLst/>
                <a:latin typeface="Nunito" pitchFamily="2" charset="0"/>
              </a:rPr>
              <a:t> Testing.</a:t>
            </a:r>
          </a:p>
          <a:p>
            <a:pPr algn="l" fontAlgn="base"/>
            <a:r>
              <a:rPr lang="en-US" b="1" i="0" dirty="0">
                <a:solidFill>
                  <a:srgbClr val="273239"/>
                </a:solidFill>
                <a:effectLst/>
                <a:latin typeface="Nunito" pitchFamily="2" charset="0"/>
              </a:rPr>
              <a:t>2. Business Acceptance Testing (BAT)</a:t>
            </a:r>
          </a:p>
          <a:p>
            <a:pPr algn="l" rtl="0" fontAlgn="base"/>
            <a:r>
              <a:rPr lang="en-US" b="0" i="0" dirty="0">
                <a:solidFill>
                  <a:srgbClr val="273239"/>
                </a:solidFill>
                <a:effectLst/>
                <a:latin typeface="Nunito" pitchFamily="2" charset="0"/>
              </a:rPr>
              <a:t>BAT is used to determine whether the product meets the business goals and purposes or not. BAT mainly focuses on business profits which are quite challenging due to the changing market conditions and new technologies, so the current implementation may have to being changed which results in extra budgets.</a:t>
            </a:r>
          </a:p>
          <a:p>
            <a:endParaRPr lang="en-IN" dirty="0"/>
          </a:p>
        </p:txBody>
      </p:sp>
    </p:spTree>
    <p:extLst>
      <p:ext uri="{BB962C8B-B14F-4D97-AF65-F5344CB8AC3E}">
        <p14:creationId xmlns:p14="http://schemas.microsoft.com/office/powerpoint/2010/main" val="260490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447800"/>
            <a:ext cx="5953125" cy="421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99549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381000" y="533400"/>
            <a:ext cx="7467600" cy="5332476"/>
          </a:xfrm>
        </p:spPr>
        <p:txBody>
          <a:bodyPr>
            <a:normAutofit fontScale="85000" lnSpcReduction="20000"/>
          </a:bodyPr>
          <a:lstStyle/>
          <a:p>
            <a:pPr algn="l" fontAlgn="base"/>
            <a:r>
              <a:rPr lang="en-US" b="1" i="0" dirty="0">
                <a:solidFill>
                  <a:srgbClr val="273239"/>
                </a:solidFill>
                <a:effectLst/>
                <a:latin typeface="Nunito" pitchFamily="2" charset="0"/>
              </a:rPr>
              <a:t>Contract Acceptance Testing (CAT)</a:t>
            </a:r>
          </a:p>
          <a:p>
            <a:pPr algn="l" rtl="0" fontAlgn="base">
              <a:lnSpc>
                <a:spcPct val="160000"/>
              </a:lnSpc>
            </a:pPr>
            <a:r>
              <a:rPr lang="en-US" b="0" i="0" dirty="0">
                <a:solidFill>
                  <a:srgbClr val="273239"/>
                </a:solidFill>
                <a:effectLst/>
                <a:latin typeface="Cambria" panose="02040503050406030204" pitchFamily="18" charset="0"/>
                <a:ea typeface="Cambria" panose="02040503050406030204" pitchFamily="18" charset="0"/>
              </a:rPr>
              <a:t>CAT is a contract that specifies that once the product goes live, within a predetermined period, the acceptance test must be performed, and it should pass all the acceptance use cases. </a:t>
            </a:r>
          </a:p>
          <a:p>
            <a:pPr algn="l" rtl="0" fontAlgn="base">
              <a:lnSpc>
                <a:spcPct val="160000"/>
              </a:lnSpc>
            </a:pPr>
            <a:r>
              <a:rPr lang="en-US" b="0" i="0" dirty="0">
                <a:solidFill>
                  <a:srgbClr val="273239"/>
                </a:solidFill>
                <a:effectLst/>
                <a:latin typeface="Cambria" panose="02040503050406030204" pitchFamily="18" charset="0"/>
                <a:ea typeface="Cambria" panose="02040503050406030204" pitchFamily="18" charset="0"/>
              </a:rPr>
              <a:t>Here is a contract termed a Service Level Agreement (SLA), which includes the terms where the payment will be made only if the Product services are in-line with all the requirements, which means the contract is fulfilled. </a:t>
            </a:r>
          </a:p>
          <a:p>
            <a:pPr algn="l" rtl="0" fontAlgn="base">
              <a:lnSpc>
                <a:spcPct val="160000"/>
              </a:lnSpc>
            </a:pPr>
            <a:r>
              <a:rPr lang="en-US" b="0" i="0" dirty="0">
                <a:solidFill>
                  <a:srgbClr val="273239"/>
                </a:solidFill>
                <a:effectLst/>
                <a:latin typeface="Cambria" panose="02040503050406030204" pitchFamily="18" charset="0"/>
                <a:ea typeface="Cambria" panose="02040503050406030204" pitchFamily="18" charset="0"/>
              </a:rPr>
              <a:t>Sometimes, this contract happens before the product goes live. There should be a well-defined contract in terms of the period of testing, areas of testing, conditions on issues encountered at later stages, payments, etc.</a:t>
            </a:r>
          </a:p>
          <a:p>
            <a:endParaRPr lang="en-IN" dirty="0"/>
          </a:p>
        </p:txBody>
      </p:sp>
    </p:spTree>
    <p:extLst>
      <p:ext uri="{BB962C8B-B14F-4D97-AF65-F5344CB8AC3E}">
        <p14:creationId xmlns:p14="http://schemas.microsoft.com/office/powerpoint/2010/main" val="14366036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381000" y="685800"/>
            <a:ext cx="7467600" cy="5867400"/>
          </a:xfrm>
        </p:spPr>
        <p:txBody>
          <a:bodyPr>
            <a:normAutofit fontScale="92500"/>
          </a:bodyPr>
          <a:lstStyle/>
          <a:p>
            <a:pPr algn="l" fontAlgn="base"/>
            <a:r>
              <a:rPr lang="en-US" b="1" i="0" dirty="0">
                <a:solidFill>
                  <a:srgbClr val="273239"/>
                </a:solidFill>
                <a:effectLst/>
                <a:latin typeface="Nunito" pitchFamily="2" charset="0"/>
              </a:rPr>
              <a:t>Regulations Acceptance Testing (RAT)</a:t>
            </a:r>
          </a:p>
          <a:p>
            <a:pPr algn="l" rtl="0" fontAlgn="base"/>
            <a:r>
              <a:rPr lang="en-US" b="0" i="0" dirty="0">
                <a:solidFill>
                  <a:srgbClr val="273239"/>
                </a:solidFill>
                <a:effectLst/>
                <a:latin typeface="Nunito" pitchFamily="2" charset="0"/>
              </a:rPr>
              <a:t>RAT is used to determine whether the product violates the rules and regulations that are defined by the government of the country where it is being released. This may be unintentional but will impact negatively on the business. </a:t>
            </a:r>
          </a:p>
          <a:p>
            <a:pPr algn="l" rtl="0" fontAlgn="base"/>
            <a:r>
              <a:rPr lang="en-US" b="0" i="0" dirty="0">
                <a:solidFill>
                  <a:srgbClr val="273239"/>
                </a:solidFill>
                <a:effectLst/>
                <a:latin typeface="Nunito" pitchFamily="2" charset="0"/>
              </a:rPr>
              <a:t>Generally, the product or application that is to be released in the market, has to go under RAT, as different countries or regions have different rules and regulations defined by its governing bodies. If any rules and regulations are violated for any country then that country or the specific region then the product will not be released in that country or region. </a:t>
            </a:r>
          </a:p>
          <a:p>
            <a:pPr algn="l" rtl="0" fontAlgn="base"/>
            <a:r>
              <a:rPr lang="en-US" b="0" i="0" dirty="0">
                <a:solidFill>
                  <a:srgbClr val="273239"/>
                </a:solidFill>
                <a:effectLst/>
                <a:latin typeface="Nunito" pitchFamily="2" charset="0"/>
              </a:rPr>
              <a:t>If the product is released even though there is a violation then only the vendors of the product will be directly responsible.</a:t>
            </a:r>
          </a:p>
          <a:p>
            <a:endParaRPr lang="en-IN" dirty="0"/>
          </a:p>
        </p:txBody>
      </p:sp>
    </p:spTree>
    <p:extLst>
      <p:ext uri="{BB962C8B-B14F-4D97-AF65-F5344CB8AC3E}">
        <p14:creationId xmlns:p14="http://schemas.microsoft.com/office/powerpoint/2010/main" val="28433014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992124"/>
            <a:ext cx="7467600" cy="4873752"/>
          </a:xfrm>
        </p:spPr>
        <p:txBody>
          <a:bodyPr/>
          <a:lstStyle/>
          <a:p>
            <a:pPr algn="l" fontAlgn="base"/>
            <a:r>
              <a:rPr lang="en-US" b="1" i="0" dirty="0">
                <a:solidFill>
                  <a:srgbClr val="273239"/>
                </a:solidFill>
                <a:effectLst/>
                <a:latin typeface="Nunito" pitchFamily="2" charset="0"/>
              </a:rPr>
              <a:t> Operational Acceptance Testing (OAT)</a:t>
            </a:r>
          </a:p>
          <a:p>
            <a:pPr algn="l" rtl="0" fontAlgn="base"/>
            <a:r>
              <a:rPr lang="en-US" b="0" i="0" dirty="0">
                <a:solidFill>
                  <a:srgbClr val="273239"/>
                </a:solidFill>
                <a:effectLst/>
                <a:latin typeface="Nunito" pitchFamily="2" charset="0"/>
              </a:rPr>
              <a:t>OAT is used to determine the operational readiness of the product and is non-functional testing. It mainly includes testing of recovery, compatibility, maintainability, reliability, etc. OAT assures the stability of the product before it is released to production.</a:t>
            </a:r>
          </a:p>
          <a:p>
            <a:pPr algn="l" fontAlgn="base"/>
            <a:r>
              <a:rPr lang="en-US" b="1" i="0" dirty="0">
                <a:solidFill>
                  <a:srgbClr val="273239"/>
                </a:solidFill>
                <a:effectLst/>
                <a:latin typeface="Nunito" pitchFamily="2" charset="0"/>
              </a:rPr>
              <a:t>6. Alpha Testing</a:t>
            </a:r>
          </a:p>
          <a:p>
            <a:pPr algn="l" rtl="0" fontAlgn="base"/>
            <a:r>
              <a:rPr lang="en-US" b="0" i="0" dirty="0">
                <a:solidFill>
                  <a:srgbClr val="273239"/>
                </a:solidFill>
                <a:effectLst/>
                <a:latin typeface="Nunito" pitchFamily="2" charset="0"/>
              </a:rPr>
              <a:t>Alpha testing is used to determine the product in the development testing environment by a specialized testers team usually called alpha testers.</a:t>
            </a:r>
          </a:p>
          <a:p>
            <a:endParaRPr lang="en-IN" dirty="0"/>
          </a:p>
        </p:txBody>
      </p:sp>
    </p:spTree>
    <p:extLst>
      <p:ext uri="{BB962C8B-B14F-4D97-AF65-F5344CB8AC3E}">
        <p14:creationId xmlns:p14="http://schemas.microsoft.com/office/powerpoint/2010/main" val="2171006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1143000"/>
            <a:ext cx="7467600" cy="4873752"/>
          </a:xfrm>
        </p:spPr>
        <p:txBody>
          <a:bodyPr>
            <a:normAutofit fontScale="92500" lnSpcReduction="20000"/>
          </a:bodyPr>
          <a:lstStyle/>
          <a:p>
            <a:pPr algn="l" fontAlgn="base"/>
            <a:r>
              <a:rPr lang="en-US" b="1" i="0" dirty="0">
                <a:solidFill>
                  <a:srgbClr val="273239"/>
                </a:solidFill>
                <a:effectLst/>
                <a:latin typeface="Nunito" pitchFamily="2" charset="0"/>
              </a:rPr>
              <a:t> Beta Testing</a:t>
            </a:r>
          </a:p>
          <a:p>
            <a:pPr algn="l" rtl="0" fontAlgn="base"/>
            <a:r>
              <a:rPr lang="en-US" b="0" i="0" dirty="0">
                <a:solidFill>
                  <a:srgbClr val="273239"/>
                </a:solidFill>
                <a:effectLst/>
                <a:latin typeface="Nunito" pitchFamily="2" charset="0"/>
              </a:rPr>
              <a:t>Beta testing is used to assess the product by exposing it to the real end-users, typically called beta testers in their environment. Feedback is collected from the users and the defects are fixed. Also, this helps in enhancing the product to give a rich user experience.</a:t>
            </a:r>
          </a:p>
          <a:p>
            <a:pPr algn="l" fontAlgn="base"/>
            <a:r>
              <a:rPr lang="en-US" b="1" i="0" dirty="0">
                <a:solidFill>
                  <a:srgbClr val="273239"/>
                </a:solidFill>
                <a:effectLst/>
                <a:latin typeface="Nunito" pitchFamily="2" charset="0"/>
              </a:rPr>
              <a:t>Use of Acceptance Testing</a:t>
            </a:r>
          </a:p>
          <a:p>
            <a:pPr algn="l" fontAlgn="base">
              <a:buFont typeface="+mj-lt"/>
              <a:buAutoNum type="arabicPeriod"/>
            </a:pPr>
            <a:r>
              <a:rPr lang="en-US" b="0" i="0" dirty="0">
                <a:solidFill>
                  <a:srgbClr val="273239"/>
                </a:solidFill>
                <a:effectLst/>
                <a:latin typeface="Nunito" pitchFamily="2" charset="0"/>
              </a:rPr>
              <a:t>To find the defects missed during the functional testing phase.</a:t>
            </a:r>
          </a:p>
          <a:p>
            <a:pPr algn="l" fontAlgn="base">
              <a:buFont typeface="+mj-lt"/>
              <a:buAutoNum type="arabicPeriod" startAt="2"/>
            </a:pPr>
            <a:r>
              <a:rPr lang="en-US" b="0" i="0" dirty="0">
                <a:solidFill>
                  <a:srgbClr val="273239"/>
                </a:solidFill>
                <a:effectLst/>
                <a:latin typeface="Nunito" pitchFamily="2" charset="0"/>
              </a:rPr>
              <a:t>How well the product is developed.</a:t>
            </a:r>
          </a:p>
          <a:p>
            <a:pPr algn="l" fontAlgn="base">
              <a:buFont typeface="+mj-lt"/>
              <a:buAutoNum type="arabicPeriod" startAt="3"/>
            </a:pPr>
            <a:r>
              <a:rPr lang="en-US" b="0" i="0" dirty="0">
                <a:solidFill>
                  <a:srgbClr val="273239"/>
                </a:solidFill>
                <a:effectLst/>
                <a:latin typeface="Nunito" pitchFamily="2" charset="0"/>
              </a:rPr>
              <a:t>A product is what actually the customers need.</a:t>
            </a:r>
          </a:p>
          <a:p>
            <a:pPr algn="l" fontAlgn="base">
              <a:buFont typeface="+mj-lt"/>
              <a:buAutoNum type="arabicPeriod" startAt="4"/>
            </a:pPr>
            <a:r>
              <a:rPr lang="en-US" b="0" i="0" dirty="0">
                <a:solidFill>
                  <a:srgbClr val="273239"/>
                </a:solidFill>
                <a:effectLst/>
                <a:latin typeface="Nunito" pitchFamily="2" charset="0"/>
              </a:rPr>
              <a:t>Feedback help in improving the product performance and user experience.</a:t>
            </a:r>
          </a:p>
          <a:p>
            <a:pPr algn="l" fontAlgn="base">
              <a:buFont typeface="+mj-lt"/>
              <a:buAutoNum type="arabicPeriod" startAt="5"/>
            </a:pPr>
            <a:r>
              <a:rPr lang="en-US" b="0" i="0" dirty="0">
                <a:solidFill>
                  <a:srgbClr val="273239"/>
                </a:solidFill>
                <a:effectLst/>
                <a:latin typeface="Nunito" pitchFamily="2" charset="0"/>
              </a:rPr>
              <a:t>Minimize or eliminate the issues arising from the production</a:t>
            </a:r>
          </a:p>
          <a:p>
            <a:endParaRPr lang="en-IN" dirty="0"/>
          </a:p>
        </p:txBody>
      </p:sp>
    </p:spTree>
    <p:extLst>
      <p:ext uri="{BB962C8B-B14F-4D97-AF65-F5344CB8AC3E}">
        <p14:creationId xmlns:p14="http://schemas.microsoft.com/office/powerpoint/2010/main" val="3611582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533400" y="762000"/>
            <a:ext cx="7467600" cy="5334000"/>
          </a:xfrm>
        </p:spPr>
        <p:txBody>
          <a:bodyPr>
            <a:normAutofit fontScale="92500" lnSpcReduction="10000"/>
          </a:bodyPr>
          <a:lstStyle/>
          <a:p>
            <a:pPr algn="l"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Advantages of Acceptance Testing</a:t>
            </a:r>
          </a:p>
          <a:p>
            <a:pPr algn="l" fontAlgn="base">
              <a:lnSpc>
                <a:spcPct val="150000"/>
              </a:lnSpc>
              <a:buFont typeface="+mj-lt"/>
              <a:buAutoNum type="arabicPeriod"/>
            </a:pPr>
            <a:r>
              <a:rPr lang="en-US" b="0" i="0" dirty="0">
                <a:solidFill>
                  <a:srgbClr val="273239"/>
                </a:solidFill>
                <a:effectLst/>
                <a:latin typeface="Cambria" panose="02040503050406030204" pitchFamily="18" charset="0"/>
                <a:ea typeface="Cambria" panose="02040503050406030204" pitchFamily="18" charset="0"/>
              </a:rPr>
              <a:t>This testing helps the project team to know the further requirements from the users directly as it involves the users for testing.</a:t>
            </a:r>
          </a:p>
          <a:p>
            <a:pPr algn="l" fontAlgn="base">
              <a:lnSpc>
                <a:spcPct val="150000"/>
              </a:lnSpc>
              <a:buFont typeface="+mj-lt"/>
              <a:buAutoNum type="arabicPeriod" startAt="2"/>
            </a:pPr>
            <a:r>
              <a:rPr lang="en-US" b="0" i="0" dirty="0">
                <a:solidFill>
                  <a:srgbClr val="273239"/>
                </a:solidFill>
                <a:effectLst/>
                <a:latin typeface="Cambria" panose="02040503050406030204" pitchFamily="18" charset="0"/>
                <a:ea typeface="Cambria" panose="02040503050406030204" pitchFamily="18" charset="0"/>
              </a:rPr>
              <a:t>Automated test execution.</a:t>
            </a:r>
          </a:p>
          <a:p>
            <a:pPr algn="l" fontAlgn="base">
              <a:lnSpc>
                <a:spcPct val="150000"/>
              </a:lnSpc>
              <a:buFont typeface="+mj-lt"/>
              <a:buAutoNum type="arabicPeriod" startAt="3"/>
            </a:pPr>
            <a:r>
              <a:rPr lang="en-US" b="0" i="0" dirty="0">
                <a:solidFill>
                  <a:srgbClr val="273239"/>
                </a:solidFill>
                <a:effectLst/>
                <a:latin typeface="Cambria" panose="02040503050406030204" pitchFamily="18" charset="0"/>
                <a:ea typeface="Cambria" panose="02040503050406030204" pitchFamily="18" charset="0"/>
              </a:rPr>
              <a:t>It brings confidence and satisfaction to the clients as they are directly involved in the testing process.</a:t>
            </a:r>
          </a:p>
          <a:p>
            <a:pPr algn="l" fontAlgn="base">
              <a:lnSpc>
                <a:spcPct val="150000"/>
              </a:lnSpc>
              <a:buFont typeface="+mj-lt"/>
              <a:buAutoNum type="arabicPeriod" startAt="4"/>
            </a:pPr>
            <a:r>
              <a:rPr lang="en-US" b="0" i="0" dirty="0">
                <a:solidFill>
                  <a:srgbClr val="273239"/>
                </a:solidFill>
                <a:effectLst/>
                <a:latin typeface="Cambria" panose="02040503050406030204" pitchFamily="18" charset="0"/>
                <a:ea typeface="Cambria" panose="02040503050406030204" pitchFamily="18" charset="0"/>
              </a:rPr>
              <a:t>It is easier for the user to describe their requirement.</a:t>
            </a:r>
          </a:p>
          <a:p>
            <a:pPr algn="l" fontAlgn="base">
              <a:lnSpc>
                <a:spcPct val="150000"/>
              </a:lnSpc>
              <a:buFont typeface="+mj-lt"/>
              <a:buAutoNum type="arabicPeriod" startAt="5"/>
            </a:pPr>
            <a:r>
              <a:rPr lang="en-US" b="0" i="0" dirty="0">
                <a:solidFill>
                  <a:srgbClr val="273239"/>
                </a:solidFill>
                <a:effectLst/>
                <a:latin typeface="Cambria" panose="02040503050406030204" pitchFamily="18" charset="0"/>
                <a:ea typeface="Cambria" panose="02040503050406030204" pitchFamily="18" charset="0"/>
              </a:rPr>
              <a:t>It covers only the Black-Box testing process and hence the entire functionality of the product will be tested.</a:t>
            </a:r>
          </a:p>
          <a:p>
            <a:endParaRPr lang="en-IN" dirty="0"/>
          </a:p>
        </p:txBody>
      </p:sp>
    </p:spTree>
    <p:extLst>
      <p:ext uri="{BB962C8B-B14F-4D97-AF65-F5344CB8AC3E}">
        <p14:creationId xmlns:p14="http://schemas.microsoft.com/office/powerpoint/2010/main" val="5672145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533400" y="992124"/>
            <a:ext cx="7467600" cy="4873752"/>
          </a:xfrm>
        </p:spPr>
        <p:txBody>
          <a:bodyPr>
            <a:normAutofit fontScale="92500" lnSpcReduction="20000"/>
          </a:bodyPr>
          <a:lstStyle/>
          <a:p>
            <a:pPr algn="l"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Disadvantages of Acceptance Testing</a:t>
            </a:r>
          </a:p>
          <a:p>
            <a:pPr algn="l" fontAlgn="base">
              <a:lnSpc>
                <a:spcPct val="150000"/>
              </a:lnSpc>
              <a:buFont typeface="+mj-lt"/>
              <a:buAutoNum type="arabicPeriod"/>
            </a:pPr>
            <a:r>
              <a:rPr lang="en-US" b="0" i="0" dirty="0">
                <a:solidFill>
                  <a:srgbClr val="273239"/>
                </a:solidFill>
                <a:effectLst/>
                <a:latin typeface="Cambria" panose="02040503050406030204" pitchFamily="18" charset="0"/>
                <a:ea typeface="Cambria" panose="02040503050406030204" pitchFamily="18" charset="0"/>
              </a:rPr>
              <a:t>Users should have basic knowledge about the product or application.</a:t>
            </a:r>
          </a:p>
          <a:p>
            <a:pPr algn="l" fontAlgn="base">
              <a:lnSpc>
                <a:spcPct val="150000"/>
              </a:lnSpc>
              <a:buFont typeface="+mj-lt"/>
              <a:buAutoNum type="arabicPeriod" startAt="2"/>
            </a:pPr>
            <a:r>
              <a:rPr lang="en-US" b="0" i="0" dirty="0">
                <a:solidFill>
                  <a:srgbClr val="273239"/>
                </a:solidFill>
                <a:effectLst/>
                <a:latin typeface="Cambria" panose="02040503050406030204" pitchFamily="18" charset="0"/>
                <a:ea typeface="Cambria" panose="02040503050406030204" pitchFamily="18" charset="0"/>
              </a:rPr>
              <a:t>Sometimes, users don’t want to participate in the testing process.</a:t>
            </a:r>
          </a:p>
          <a:p>
            <a:pPr algn="l" fontAlgn="base">
              <a:lnSpc>
                <a:spcPct val="150000"/>
              </a:lnSpc>
              <a:buFont typeface="+mj-lt"/>
              <a:buAutoNum type="arabicPeriod" startAt="3"/>
            </a:pPr>
            <a:r>
              <a:rPr lang="en-US" b="0" i="0" dirty="0">
                <a:solidFill>
                  <a:srgbClr val="273239"/>
                </a:solidFill>
                <a:effectLst/>
                <a:latin typeface="Cambria" panose="02040503050406030204" pitchFamily="18" charset="0"/>
                <a:ea typeface="Cambria" panose="02040503050406030204" pitchFamily="18" charset="0"/>
              </a:rPr>
              <a:t>The feedback for the testing takes a long time as it involves many users and the opinions may differ from one user to another user.</a:t>
            </a:r>
          </a:p>
          <a:p>
            <a:pPr algn="l" fontAlgn="base">
              <a:lnSpc>
                <a:spcPct val="150000"/>
              </a:lnSpc>
              <a:buFont typeface="+mj-lt"/>
              <a:buAutoNum type="arabicPeriod" startAt="4"/>
            </a:pPr>
            <a:r>
              <a:rPr lang="en-US" b="0" i="0" dirty="0">
                <a:solidFill>
                  <a:srgbClr val="273239"/>
                </a:solidFill>
                <a:effectLst/>
                <a:latin typeface="Cambria" panose="02040503050406030204" pitchFamily="18" charset="0"/>
                <a:ea typeface="Cambria" panose="02040503050406030204" pitchFamily="18" charset="0"/>
              </a:rPr>
              <a:t>Development team is not participated in this testing process.</a:t>
            </a:r>
          </a:p>
          <a:p>
            <a:endParaRPr lang="en-IN" dirty="0"/>
          </a:p>
        </p:txBody>
      </p:sp>
    </p:spTree>
    <p:extLst>
      <p:ext uri="{BB962C8B-B14F-4D97-AF65-F5344CB8AC3E}">
        <p14:creationId xmlns:p14="http://schemas.microsoft.com/office/powerpoint/2010/main" val="2010721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a:xfrm>
            <a:off x="304800" y="140367"/>
            <a:ext cx="7467600" cy="944562"/>
          </a:xfrm>
        </p:spPr>
        <p:txBody>
          <a:bodyPr/>
          <a:lstStyle/>
          <a:p>
            <a:r>
              <a:rPr lang="en-US" b="1" i="0" dirty="0">
                <a:solidFill>
                  <a:srgbClr val="273239"/>
                </a:solidFill>
                <a:effectLst/>
                <a:latin typeface="Nunito" pitchFamily="2" charset="0"/>
              </a:rPr>
              <a:t>Performance Testing</a:t>
            </a:r>
            <a:r>
              <a:rPr lang="en-US" b="0" i="0" dirty="0">
                <a:solidFill>
                  <a:srgbClr val="273239"/>
                </a:solidFill>
                <a:effectLst/>
                <a:latin typeface="Nunito" pitchFamily="2" charset="0"/>
              </a:rPr>
              <a:t> </a:t>
            </a:r>
            <a:endParaRPr lang="en-IN" dirty="0"/>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29904" y="1219200"/>
            <a:ext cx="7467600" cy="5026152"/>
          </a:xfrm>
        </p:spPr>
        <p:txBody>
          <a:bodyPr>
            <a:normAutofit fontScale="92500" lnSpcReduction="20000"/>
          </a:bodyPr>
          <a:lstStyle/>
          <a:p>
            <a:pPr algn="l"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is a type of software testing that ensures software applications perform properly under their expected workload. It is a testing technique carried out to determine system performance in terms of sensitivity, reactivity, and stability under a particular workload. </a:t>
            </a:r>
          </a:p>
          <a:p>
            <a:pPr algn="l"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that focuses on evaluating the performance and scalability of a system or application. The goal of performance testing is to identify bottlenecks, measure system performance under various loads and conditions, and ensure that the system can handle the expected number of users or transactions</a:t>
            </a:r>
          </a:p>
          <a:p>
            <a:endParaRPr lang="en-IN" dirty="0"/>
          </a:p>
        </p:txBody>
      </p:sp>
    </p:spTree>
    <p:extLst>
      <p:ext uri="{BB962C8B-B14F-4D97-AF65-F5344CB8AC3E}">
        <p14:creationId xmlns:p14="http://schemas.microsoft.com/office/powerpoint/2010/main" val="12583198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p:txBody>
          <a:bodyPr/>
          <a:lstStyle/>
          <a:p>
            <a:r>
              <a:rPr lang="en-IN" b="1" i="0" dirty="0">
                <a:solidFill>
                  <a:srgbClr val="273239"/>
                </a:solidFill>
                <a:effectLst/>
                <a:latin typeface="Nunito" pitchFamily="2" charset="0"/>
              </a:rPr>
              <a:t>types of performance testing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1407402"/>
            <a:ext cx="7467600" cy="4873752"/>
          </a:xfrm>
        </p:spPr>
        <p:txBody>
          <a:bodyPr>
            <a:normAutofit fontScale="77500" lnSpcReduction="20000"/>
          </a:bodyPr>
          <a:lstStyle/>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Load testing:</a:t>
            </a:r>
            <a:r>
              <a:rPr lang="en-US" b="0" i="0" dirty="0">
                <a:solidFill>
                  <a:srgbClr val="273239"/>
                </a:solidFill>
                <a:effectLst/>
                <a:latin typeface="Cambria" panose="02040503050406030204" pitchFamily="18" charset="0"/>
                <a:ea typeface="Cambria" panose="02040503050406030204" pitchFamily="18" charset="0"/>
              </a:rPr>
              <a:t> Load testing simulates a real-world load on the system to see how it performs under stress. It helps identify bottlenecks and determine the maximum number of users or transactions the system can handle.</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Stress testing:</a:t>
            </a:r>
            <a:r>
              <a:rPr lang="en-US" b="0" i="0" dirty="0">
                <a:solidFill>
                  <a:srgbClr val="273239"/>
                </a:solidFill>
                <a:effectLst/>
                <a:latin typeface="Cambria" panose="02040503050406030204" pitchFamily="18" charset="0"/>
                <a:ea typeface="Cambria" panose="02040503050406030204" pitchFamily="18" charset="0"/>
              </a:rPr>
              <a:t> Stress testing is a type of load testing that tests the system’s ability to handle a high load above normal usage levels. It helps identify the breaking point of the system and any potential issues that may occur under heavy load conditions.</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Spike testing:</a:t>
            </a:r>
            <a:r>
              <a:rPr lang="en-US" b="0" i="0" dirty="0">
                <a:solidFill>
                  <a:srgbClr val="273239"/>
                </a:solidFill>
                <a:effectLst/>
                <a:latin typeface="Cambria" panose="02040503050406030204" pitchFamily="18" charset="0"/>
                <a:ea typeface="Cambria" panose="02040503050406030204" pitchFamily="18" charset="0"/>
              </a:rPr>
              <a:t> Spike testing is a type of load testing that tests the system’s ability to handle sudden spikes in traffic. It helps identify any issues that may occur when the system is suddenly hit with a high number of requests.</a:t>
            </a:r>
          </a:p>
          <a:p>
            <a:endParaRPr lang="en-IN" dirty="0"/>
          </a:p>
        </p:txBody>
      </p:sp>
    </p:spTree>
    <p:extLst>
      <p:ext uri="{BB962C8B-B14F-4D97-AF65-F5344CB8AC3E}">
        <p14:creationId xmlns:p14="http://schemas.microsoft.com/office/powerpoint/2010/main" val="7799576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381000" y="685800"/>
            <a:ext cx="7467600" cy="5486400"/>
          </a:xfrm>
        </p:spPr>
        <p:txBody>
          <a:bodyPr>
            <a:normAutofit fontScale="85000" lnSpcReduction="10000"/>
          </a:bodyPr>
          <a:lstStyle/>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Soak testing:</a:t>
            </a:r>
            <a:r>
              <a:rPr lang="en-US" b="0" i="0" dirty="0">
                <a:solidFill>
                  <a:srgbClr val="273239"/>
                </a:solidFill>
                <a:effectLst/>
                <a:latin typeface="Cambria" panose="02040503050406030204" pitchFamily="18" charset="0"/>
                <a:ea typeface="Cambria" panose="02040503050406030204" pitchFamily="18" charset="0"/>
              </a:rPr>
              <a:t> Soak testing is a type of load testing that tests the system’s ability to handle a sustained load over a prolonged period. It helps identify any issues that may occur after prolonged usage of the system.</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Endurance testing:</a:t>
            </a:r>
            <a:r>
              <a:rPr lang="en-US" b="0" i="0" dirty="0">
                <a:solidFill>
                  <a:srgbClr val="273239"/>
                </a:solidFill>
                <a:effectLst/>
                <a:latin typeface="Cambria" panose="02040503050406030204" pitchFamily="18" charset="0"/>
                <a:ea typeface="Cambria" panose="02040503050406030204" pitchFamily="18" charset="0"/>
              </a:rPr>
              <a:t> This type of testing is similar to soak testing, but it focuses on the long-term </a:t>
            </a:r>
            <a:r>
              <a:rPr lang="en-US" b="0" i="0" dirty="0" err="1">
                <a:solidFill>
                  <a:srgbClr val="273239"/>
                </a:solidFill>
                <a:effectLst/>
                <a:latin typeface="Cambria" panose="02040503050406030204" pitchFamily="18" charset="0"/>
                <a:ea typeface="Cambria" panose="02040503050406030204" pitchFamily="18" charset="0"/>
              </a:rPr>
              <a:t>behaviour</a:t>
            </a:r>
            <a:r>
              <a:rPr lang="en-US" b="0" i="0" dirty="0">
                <a:solidFill>
                  <a:srgbClr val="273239"/>
                </a:solidFill>
                <a:effectLst/>
                <a:latin typeface="Cambria" panose="02040503050406030204" pitchFamily="18" charset="0"/>
                <a:ea typeface="Cambria" panose="02040503050406030204" pitchFamily="18" charset="0"/>
              </a:rPr>
              <a:t> of the system under a constant load.</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Performance Testing is the process of </a:t>
            </a:r>
            <a:r>
              <a:rPr lang="en-US" b="0" i="0" dirty="0" err="1">
                <a:solidFill>
                  <a:srgbClr val="273239"/>
                </a:solidFill>
                <a:effectLst/>
                <a:latin typeface="Cambria" panose="02040503050406030204" pitchFamily="18" charset="0"/>
                <a:ea typeface="Cambria" panose="02040503050406030204" pitchFamily="18" charset="0"/>
              </a:rPr>
              <a:t>analysing</a:t>
            </a:r>
            <a:r>
              <a:rPr lang="en-US" b="0" i="0" dirty="0">
                <a:solidFill>
                  <a:srgbClr val="273239"/>
                </a:solidFill>
                <a:effectLst/>
                <a:latin typeface="Cambria" panose="02040503050406030204" pitchFamily="18" charset="0"/>
                <a:ea typeface="Cambria" panose="02040503050406030204" pitchFamily="18" charset="0"/>
              </a:rPr>
              <a:t> the quality and capability of a product. It is a testing method performed to determine the system’s performance in terms of speed, reliability, and stability under varying workloads. Performance testing is also known as </a:t>
            </a:r>
            <a:r>
              <a:rPr lang="en-US" b="1" i="1" dirty="0">
                <a:solidFill>
                  <a:srgbClr val="273239"/>
                </a:solidFill>
                <a:effectLst/>
                <a:latin typeface="Cambria" panose="02040503050406030204" pitchFamily="18" charset="0"/>
                <a:ea typeface="Cambria" panose="02040503050406030204" pitchFamily="18" charset="0"/>
              </a:rPr>
              <a:t>Perf Testing</a:t>
            </a:r>
            <a:r>
              <a:rPr lang="en-US" b="0" i="0" dirty="0">
                <a:solidFill>
                  <a:srgbClr val="273239"/>
                </a:solidFill>
                <a:effectLst/>
                <a:latin typeface="Cambria" panose="02040503050406030204" pitchFamily="18" charset="0"/>
                <a:ea typeface="Cambria" panose="02040503050406030204" pitchFamily="18" charset="0"/>
              </a:rPr>
              <a:t>.</a:t>
            </a:r>
          </a:p>
          <a:p>
            <a:endParaRPr lang="en-IN" dirty="0"/>
          </a:p>
        </p:txBody>
      </p:sp>
    </p:spTree>
    <p:extLst>
      <p:ext uri="{BB962C8B-B14F-4D97-AF65-F5344CB8AC3E}">
        <p14:creationId xmlns:p14="http://schemas.microsoft.com/office/powerpoint/2010/main" val="40043133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381000" y="762000"/>
            <a:ext cx="7467600" cy="5103876"/>
          </a:xfrm>
        </p:spPr>
        <p:txBody>
          <a:bodyPr>
            <a:normAutofit fontScale="85000" lnSpcReduction="20000"/>
          </a:bodyPr>
          <a:lstStyle/>
          <a:p>
            <a:pPr algn="l" rtl="0" fontAlgn="base">
              <a:lnSpc>
                <a:spcPct val="160000"/>
              </a:lnSpc>
            </a:pPr>
            <a:r>
              <a:rPr lang="en-US" b="1" i="0" dirty="0">
                <a:solidFill>
                  <a:srgbClr val="273239"/>
                </a:solidFill>
                <a:effectLst/>
                <a:latin typeface="Cambria" panose="02040503050406030204" pitchFamily="18" charset="0"/>
                <a:ea typeface="Cambria" panose="02040503050406030204" pitchFamily="18" charset="0"/>
              </a:rPr>
              <a:t>Performance Testing Attributes:</a:t>
            </a:r>
            <a:endParaRPr lang="en-US" b="0" i="0" dirty="0">
              <a:solidFill>
                <a:srgbClr val="273239"/>
              </a:solidFill>
              <a:effectLst/>
              <a:latin typeface="Cambria" panose="02040503050406030204" pitchFamily="18" charset="0"/>
              <a:ea typeface="Cambria" panose="02040503050406030204" pitchFamily="18" charset="0"/>
            </a:endParaRPr>
          </a:p>
          <a:p>
            <a:pPr algn="l" fontAlgn="base">
              <a:lnSpc>
                <a:spcPct val="16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Speed:</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It determines whether the software product responds rapidly.</a:t>
            </a:r>
          </a:p>
          <a:p>
            <a:pPr algn="l" fontAlgn="base">
              <a:lnSpc>
                <a:spcPct val="16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Scalability:</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It determines the amount of load the software product can handle at a time.</a:t>
            </a:r>
          </a:p>
          <a:p>
            <a:pPr algn="l" fontAlgn="base">
              <a:lnSpc>
                <a:spcPct val="16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Stability:</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It determines whether the software product is stable in case of varying workloads.</a:t>
            </a:r>
          </a:p>
          <a:p>
            <a:pPr algn="l" fontAlgn="base">
              <a:lnSpc>
                <a:spcPct val="16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Reliability:</a:t>
            </a:r>
            <a:r>
              <a:rPr lang="en-US" b="0" i="0" dirty="0">
                <a:solidFill>
                  <a:srgbClr val="273239"/>
                </a:solidFill>
                <a:effectLst/>
                <a:latin typeface="Cambria" panose="02040503050406030204" pitchFamily="18" charset="0"/>
                <a:ea typeface="Cambria" panose="02040503050406030204" pitchFamily="18" charset="0"/>
              </a:rPr>
              <a:t> </a:t>
            </a:r>
            <a:br>
              <a:rPr lang="en-US" b="0" i="0" dirty="0">
                <a:solidFill>
                  <a:srgbClr val="273239"/>
                </a:solidFill>
                <a:effectLst/>
                <a:latin typeface="Cambria" panose="02040503050406030204" pitchFamily="18" charset="0"/>
                <a:ea typeface="Cambria" panose="02040503050406030204" pitchFamily="18" charset="0"/>
              </a:rPr>
            </a:br>
            <a:r>
              <a:rPr lang="en-US" b="0" i="0" dirty="0">
                <a:solidFill>
                  <a:srgbClr val="273239"/>
                </a:solidFill>
                <a:effectLst/>
                <a:latin typeface="Cambria" panose="02040503050406030204" pitchFamily="18" charset="0"/>
                <a:ea typeface="Cambria" panose="02040503050406030204" pitchFamily="18" charset="0"/>
              </a:rPr>
              <a:t>It determines whether the software product is secure or not.</a:t>
            </a:r>
          </a:p>
          <a:p>
            <a:endParaRPr lang="en-IN" dirty="0"/>
          </a:p>
        </p:txBody>
      </p:sp>
    </p:spTree>
    <p:extLst>
      <p:ext uri="{BB962C8B-B14F-4D97-AF65-F5344CB8AC3E}">
        <p14:creationId xmlns:p14="http://schemas.microsoft.com/office/powerpoint/2010/main" val="4163090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a:latin typeface="Cambria" pitchFamily="18" charset="0"/>
                <a:ea typeface="Cambria" pitchFamily="18" charset="0"/>
              </a:rPr>
              <a:t>Unit testing</a:t>
            </a:r>
          </a:p>
        </p:txBody>
      </p:sp>
      <p:sp>
        <p:nvSpPr>
          <p:cNvPr id="3" name="Content Placeholder 2"/>
          <p:cNvSpPr>
            <a:spLocks noGrp="1"/>
          </p:cNvSpPr>
          <p:nvPr>
            <p:ph sz="quarter" idx="1"/>
          </p:nvPr>
        </p:nvSpPr>
        <p:spPr/>
        <p:txBody>
          <a:bodyPr/>
          <a:lstStyle/>
          <a:p>
            <a:pPr>
              <a:lnSpc>
                <a:spcPct val="150000"/>
              </a:lnSpc>
            </a:pPr>
            <a:r>
              <a:rPr lang="en-US" dirty="0">
                <a:latin typeface="Cambria" pitchFamily="18" charset="0"/>
                <a:ea typeface="Cambria" pitchFamily="18" charset="0"/>
              </a:rPr>
              <a:t>is a type of software testing that focuses on individual units or components of a software system. The purpose of unit testing is to validate that each unit of the software works as intended and meets the requirements. Unit testing is typically performed by developers, and it is performed early in the development process before the code is integrated and tested as a whole system.</a:t>
            </a:r>
          </a:p>
        </p:txBody>
      </p:sp>
    </p:spTree>
    <p:extLst>
      <p:ext uri="{BB962C8B-B14F-4D97-AF65-F5344CB8AC3E}">
        <p14:creationId xmlns:p14="http://schemas.microsoft.com/office/powerpoint/2010/main" val="9799549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AAD1CE6-E8C5-999E-4F8D-E427A4B07C50}"/>
              </a:ext>
            </a:extLst>
          </p:cNvPr>
          <p:cNvPicPr>
            <a:picLocks noGrp="1" noChangeAspect="1"/>
          </p:cNvPicPr>
          <p:nvPr>
            <p:ph sz="quarter" idx="1"/>
          </p:nvPr>
        </p:nvPicPr>
        <p:blipFill>
          <a:blip r:embed="rId2"/>
          <a:stretch>
            <a:fillRect/>
          </a:stretch>
        </p:blipFill>
        <p:spPr>
          <a:xfrm>
            <a:off x="914400" y="1676400"/>
            <a:ext cx="6705600" cy="4038600"/>
          </a:xfrm>
        </p:spPr>
      </p:pic>
    </p:spTree>
    <p:extLst>
      <p:ext uri="{BB962C8B-B14F-4D97-AF65-F5344CB8AC3E}">
        <p14:creationId xmlns:p14="http://schemas.microsoft.com/office/powerpoint/2010/main" val="13276444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a:xfrm>
            <a:off x="457200" y="76200"/>
            <a:ext cx="7467600" cy="1371600"/>
          </a:xfrm>
        </p:spPr>
        <p:txBody>
          <a:bodyPr>
            <a:normAutofit/>
          </a:bodyPr>
          <a:lstStyle/>
          <a:p>
            <a:pPr algn="ctr"/>
            <a:r>
              <a:rPr lang="en-US" dirty="0">
                <a:latin typeface="Cambria" panose="02040503050406030204" pitchFamily="18" charset="0"/>
                <a:ea typeface="Cambria" panose="02040503050406030204" pitchFamily="18" charset="0"/>
              </a:rPr>
              <a:t>Regression Testing</a:t>
            </a:r>
            <a:br>
              <a:rPr lang="en-US" dirty="0">
                <a:latin typeface="Cambria" panose="02040503050406030204" pitchFamily="18" charset="0"/>
                <a:ea typeface="Cambria" panose="02040503050406030204" pitchFamily="18" charset="0"/>
              </a:rPr>
            </a:br>
            <a:endParaRPr lang="en-IN"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1600200"/>
            <a:ext cx="7772400" cy="4343400"/>
          </a:xfrm>
        </p:spPr>
        <p:txBody>
          <a:bodyPr/>
          <a:lstStyle/>
          <a:p>
            <a:pPr>
              <a:lnSpc>
                <a:spcPct val="150000"/>
              </a:lnSpc>
            </a:pPr>
            <a:r>
              <a:rPr lang="en-US" dirty="0">
                <a:latin typeface="Cambria" panose="02040503050406030204" pitchFamily="18" charset="0"/>
                <a:ea typeface="Cambria" panose="02040503050406030204" pitchFamily="18" charset="0"/>
              </a:rPr>
              <a:t>Regression Testing is the process of testing the modified parts of the code and the parts that might get affected due to the modifications to ensure that no new errors have been introduced in the software after the modifications have been made. </a:t>
            </a:r>
          </a:p>
          <a:p>
            <a:pPr>
              <a:lnSpc>
                <a:spcPct val="150000"/>
              </a:lnSpc>
            </a:pPr>
            <a:r>
              <a:rPr lang="en-US" dirty="0">
                <a:latin typeface="Cambria" panose="02040503050406030204" pitchFamily="18" charset="0"/>
                <a:ea typeface="Cambria" panose="02040503050406030204" pitchFamily="18" charset="0"/>
              </a:rPr>
              <a:t>Regression means the return of something and in the software field, it refers to the return of a bug.</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427302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4F1B8-5501-909D-F6B5-690A84DCC2BA}"/>
              </a:ext>
            </a:extLst>
          </p:cNvPr>
          <p:cNvSpPr>
            <a:spLocks noGrp="1"/>
          </p:cNvSpPr>
          <p:nvPr>
            <p:ph type="title"/>
          </p:nvPr>
        </p:nvSpPr>
        <p:spPr>
          <a:xfrm>
            <a:off x="457200" y="419100"/>
            <a:ext cx="7467600" cy="1143000"/>
          </a:xfrm>
        </p:spPr>
        <p:txBody>
          <a:bodyPr/>
          <a:lstStyle/>
          <a:p>
            <a:r>
              <a:rPr lang="en-US" b="1" i="0" dirty="0">
                <a:solidFill>
                  <a:srgbClr val="273239"/>
                </a:solidFill>
                <a:effectLst/>
                <a:latin typeface="Nunito" pitchFamily="2" charset="0"/>
              </a:rPr>
              <a:t>When to do regression testing</a:t>
            </a:r>
            <a:br>
              <a:rPr lang="en-US"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2857E26E-312A-9DAE-86E8-852C0715B7EB}"/>
              </a:ext>
            </a:extLst>
          </p:cNvPr>
          <p:cNvSpPr>
            <a:spLocks noGrp="1"/>
          </p:cNvSpPr>
          <p:nvPr>
            <p:ph sz="quarter" idx="1"/>
          </p:nvPr>
        </p:nvSpPr>
        <p:spPr>
          <a:xfrm>
            <a:off x="457200" y="1752600"/>
            <a:ext cx="7467600" cy="4114800"/>
          </a:xfrm>
        </p:spPr>
        <p:txBody>
          <a:bodyPr/>
          <a:lstStyle/>
          <a:p>
            <a:pPr>
              <a:lnSpc>
                <a:spcPct val="150000"/>
              </a:lnSpc>
            </a:pPr>
            <a:r>
              <a:rPr lang="en-US" dirty="0">
                <a:latin typeface="Cambria" panose="02040503050406030204" pitchFamily="18" charset="0"/>
                <a:ea typeface="Cambria" panose="02040503050406030204" pitchFamily="18" charset="0"/>
              </a:rPr>
              <a:t>When new functionality is added to the system and the code has been modified to absorb and integrate that functionality with the existing code.</a:t>
            </a:r>
          </a:p>
          <a:p>
            <a:pPr>
              <a:lnSpc>
                <a:spcPct val="150000"/>
              </a:lnSpc>
            </a:pPr>
            <a:r>
              <a:rPr lang="en-US" dirty="0">
                <a:latin typeface="Cambria" panose="02040503050406030204" pitchFamily="18" charset="0"/>
                <a:ea typeface="Cambria" panose="02040503050406030204" pitchFamily="18" charset="0"/>
              </a:rPr>
              <a:t>When some defect has been identified in the software and the code is debugged to fix it.</a:t>
            </a:r>
          </a:p>
          <a:p>
            <a:pPr>
              <a:lnSpc>
                <a:spcPct val="150000"/>
              </a:lnSpc>
            </a:pPr>
            <a:r>
              <a:rPr lang="en-US" dirty="0">
                <a:latin typeface="Cambria" panose="02040503050406030204" pitchFamily="18" charset="0"/>
                <a:ea typeface="Cambria" panose="02040503050406030204" pitchFamily="18" charset="0"/>
              </a:rPr>
              <a:t>When the code is modified to optimize its working.</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538231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B205899-FE04-5607-D361-F7DF8EE8E83F}"/>
              </a:ext>
            </a:extLst>
          </p:cNvPr>
          <p:cNvPicPr>
            <a:picLocks noGrp="1" noChangeAspect="1"/>
          </p:cNvPicPr>
          <p:nvPr>
            <p:ph sz="quarter" idx="1"/>
          </p:nvPr>
        </p:nvPicPr>
        <p:blipFill>
          <a:blip r:embed="rId2"/>
          <a:stretch>
            <a:fillRect/>
          </a:stretch>
        </p:blipFill>
        <p:spPr>
          <a:xfrm>
            <a:off x="762000" y="1447800"/>
            <a:ext cx="7239000" cy="4495800"/>
          </a:xfrm>
        </p:spPr>
      </p:pic>
    </p:spTree>
    <p:extLst>
      <p:ext uri="{BB962C8B-B14F-4D97-AF65-F5344CB8AC3E}">
        <p14:creationId xmlns:p14="http://schemas.microsoft.com/office/powerpoint/2010/main" val="1813351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a:xfrm>
            <a:off x="457200" y="609600"/>
            <a:ext cx="7467600" cy="808038"/>
          </a:xfrm>
        </p:spPr>
        <p:txBody>
          <a:bodyPr/>
          <a:lstStyle/>
          <a:p>
            <a:r>
              <a:rPr lang="en-US" b="0" i="0" dirty="0">
                <a:solidFill>
                  <a:srgbClr val="273239"/>
                </a:solidFill>
                <a:effectLst/>
                <a:latin typeface="Cambria" panose="02040503050406030204" pitchFamily="18" charset="0"/>
                <a:ea typeface="Cambria" panose="02040503050406030204" pitchFamily="18" charset="0"/>
              </a:rPr>
              <a:t>Internationalization testing</a:t>
            </a:r>
            <a:endParaRPr lang="en-IN"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1831848"/>
            <a:ext cx="7467600" cy="4416552"/>
          </a:xfrm>
        </p:spPr>
        <p:txBody>
          <a:bodyPr>
            <a:normAutofit lnSpcReduction="10000"/>
          </a:bodyPr>
          <a:lstStyle/>
          <a:p>
            <a:pPr algn="l"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Internationalization testing is a process of ensuring the adaptability of software to different cultures and languages around the world without any modifications in source code.  </a:t>
            </a:r>
          </a:p>
          <a:p>
            <a:pPr algn="l"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It is also shortly known as i18n, in which 18 represents the number of characters in between I &amp; N in the word Internationalization. Internationalization simply makes applications ready for localization.  </a:t>
            </a:r>
          </a:p>
          <a:p>
            <a:endParaRPr lang="en-IN" dirty="0"/>
          </a:p>
        </p:txBody>
      </p:sp>
    </p:spTree>
    <p:extLst>
      <p:ext uri="{BB962C8B-B14F-4D97-AF65-F5344CB8AC3E}">
        <p14:creationId xmlns:p14="http://schemas.microsoft.com/office/powerpoint/2010/main" val="9424459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685800"/>
            <a:ext cx="7467600" cy="5788152"/>
          </a:xfrm>
        </p:spPr>
        <p:txBody>
          <a:bodyPr>
            <a:normAutofit fontScale="70000" lnSpcReduction="20000"/>
          </a:bodyPr>
          <a:lstStyle/>
          <a:p>
            <a:pPr algn="l" rtl="0" fontAlgn="base">
              <a:lnSpc>
                <a:spcPct val="170000"/>
              </a:lnSpc>
            </a:pPr>
            <a:r>
              <a:rPr lang="en-US" sz="2600" b="0" i="0" dirty="0">
                <a:solidFill>
                  <a:srgbClr val="273239"/>
                </a:solidFill>
                <a:effectLst/>
                <a:latin typeface="Cambria" panose="02040503050406030204" pitchFamily="18" charset="0"/>
                <a:ea typeface="Cambria" panose="02040503050406030204" pitchFamily="18" charset="0"/>
              </a:rPr>
              <a:t>example :</a:t>
            </a:r>
          </a:p>
          <a:p>
            <a:pPr algn="l" rtl="0" fontAlgn="base">
              <a:lnSpc>
                <a:spcPct val="170000"/>
              </a:lnSpc>
            </a:pPr>
            <a:r>
              <a:rPr lang="en-US" sz="2600" b="0" i="0" dirty="0">
                <a:solidFill>
                  <a:srgbClr val="273239"/>
                </a:solidFill>
                <a:effectLst/>
                <a:latin typeface="Cambria" panose="02040503050406030204" pitchFamily="18" charset="0"/>
                <a:ea typeface="Cambria" panose="02040503050406030204" pitchFamily="18" charset="0"/>
              </a:rPr>
              <a:t>Just imagine, your native language is Hindi and you are more comfortable with it than English. And you are opening the Amazon application for buying a brand new mobile. There you select Hindi as your preferred language since you are comfortable with it the most. Then the content and user interface will be adapted to the language “Hindi”.</a:t>
            </a:r>
          </a:p>
          <a:p>
            <a:pPr algn="l" rtl="0" fontAlgn="base">
              <a:lnSpc>
                <a:spcPct val="170000"/>
              </a:lnSpc>
            </a:pPr>
            <a:r>
              <a:rPr lang="en-US" sz="2600" b="0" i="0" dirty="0">
                <a:solidFill>
                  <a:srgbClr val="273239"/>
                </a:solidFill>
                <a:effectLst/>
                <a:latin typeface="Cambria" panose="02040503050406030204" pitchFamily="18" charset="0"/>
                <a:ea typeface="Cambria" panose="02040503050406030204" pitchFamily="18" charset="0"/>
              </a:rPr>
              <a:t>After that, the functionality and the responses of the application are not going to change. The words and visual representations are customized to your language. Along with that, you will get recommendations depending on special occasions and specific festivals in your culture and region. This customization for a specific language and region is made possible with the process of localization.    </a:t>
            </a:r>
          </a:p>
          <a:p>
            <a:endParaRPr lang="en-IN" dirty="0"/>
          </a:p>
        </p:txBody>
      </p:sp>
    </p:spTree>
    <p:extLst>
      <p:ext uri="{BB962C8B-B14F-4D97-AF65-F5344CB8AC3E}">
        <p14:creationId xmlns:p14="http://schemas.microsoft.com/office/powerpoint/2010/main" val="1074896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1447800"/>
            <a:ext cx="7467600" cy="4873752"/>
          </a:xfrm>
        </p:spPr>
        <p:txBody>
          <a:bodyPr/>
          <a:lstStyle/>
          <a:p>
            <a:pPr>
              <a:lnSpc>
                <a:spcPct val="150000"/>
              </a:lnSpc>
            </a:pPr>
            <a:r>
              <a:rPr lang="en-US" b="0" i="0" dirty="0">
                <a:solidFill>
                  <a:srgbClr val="273239"/>
                </a:solidFill>
                <a:effectLst/>
                <a:latin typeface="Cambria" panose="02040503050406030204" pitchFamily="18" charset="0"/>
                <a:ea typeface="Cambria" panose="02040503050406030204" pitchFamily="18" charset="0"/>
              </a:rPr>
              <a:t>the Amazon application now supports several languages including seven popular Indian languages. If you prefer any of the languages, the entire page will be customized in just seconds based on the language selected. This process of designing an application for the localization to any given international language and region is called Internationalization</a:t>
            </a:r>
            <a:r>
              <a:rPr lang="en-US" b="0" i="0" dirty="0">
                <a:solidFill>
                  <a:srgbClr val="273239"/>
                </a:solidFill>
                <a:effectLst/>
                <a:latin typeface="Nunito" pitchFamily="2" charset="0"/>
              </a:rPr>
              <a:t>.  </a:t>
            </a:r>
            <a:endParaRPr lang="en-IN" dirty="0"/>
          </a:p>
        </p:txBody>
      </p:sp>
    </p:spTree>
    <p:extLst>
      <p:ext uri="{BB962C8B-B14F-4D97-AF65-F5344CB8AC3E}">
        <p14:creationId xmlns:p14="http://schemas.microsoft.com/office/powerpoint/2010/main" val="13549127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990600"/>
            <a:ext cx="7467600" cy="5483352"/>
          </a:xfrm>
        </p:spPr>
        <p:txBody>
          <a:bodyPr>
            <a:normAutofit fontScale="92500"/>
          </a:bodyPr>
          <a:lstStyle/>
          <a:p>
            <a:pPr algn="l" rtl="0"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Why is internationalization testing done?  </a:t>
            </a:r>
            <a:endParaRPr lang="en-US" b="0" i="0" dirty="0">
              <a:solidFill>
                <a:srgbClr val="273239"/>
              </a:solidFill>
              <a:effectLst/>
              <a:latin typeface="Cambria" panose="02040503050406030204" pitchFamily="18" charset="0"/>
              <a:ea typeface="Cambria" panose="02040503050406030204" pitchFamily="18" charset="0"/>
            </a:endParaRP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To ensure the proper encoding of characters when a language is converted to another language.</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To check, if the search query or string is not supported with the targeted language then the software will not crash or malfunction.</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To attract audiences globally by providing convenience in using the application in their preferred languages.</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To make sure that the look and feel of the font and font size are rendered accordingly.</a:t>
            </a:r>
          </a:p>
          <a:p>
            <a:endParaRPr lang="en-IN" dirty="0"/>
          </a:p>
        </p:txBody>
      </p:sp>
    </p:spTree>
    <p:extLst>
      <p:ext uri="{BB962C8B-B14F-4D97-AF65-F5344CB8AC3E}">
        <p14:creationId xmlns:p14="http://schemas.microsoft.com/office/powerpoint/2010/main" val="32069797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9C88-DD31-9FDA-C7CA-40426BF7F502}"/>
              </a:ext>
            </a:extLst>
          </p:cNvPr>
          <p:cNvSpPr>
            <a:spLocks noGrp="1"/>
          </p:cNvSpPr>
          <p:nvPr>
            <p:ph type="title"/>
          </p:nvPr>
        </p:nvSpPr>
        <p:spPr/>
        <p:txBody>
          <a:bodyPr/>
          <a:lstStyle/>
          <a:p>
            <a:r>
              <a:rPr lang="en-US" b="1" i="0" dirty="0">
                <a:solidFill>
                  <a:srgbClr val="273239"/>
                </a:solidFill>
                <a:effectLst/>
                <a:latin typeface="Nunito" pitchFamily="2" charset="0"/>
              </a:rPr>
              <a:t>Ad hoc Testing</a:t>
            </a:r>
            <a:endParaRPr lang="en-IN" dirty="0"/>
          </a:p>
        </p:txBody>
      </p:sp>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p:txBody>
          <a:bodyPr>
            <a:normAutofit/>
          </a:bodyPr>
          <a:lstStyle/>
          <a:p>
            <a:pPr>
              <a:lnSpc>
                <a:spcPct val="150000"/>
              </a:lnSpc>
            </a:pPr>
            <a:r>
              <a:rPr lang="en-US" b="0" i="0" dirty="0" err="1">
                <a:solidFill>
                  <a:srgbClr val="273239"/>
                </a:solidFill>
                <a:effectLst/>
                <a:latin typeface="Cambria" panose="02040503050406030204" pitchFamily="18" charset="0"/>
                <a:ea typeface="Cambria" panose="02040503050406030204" pitchFamily="18" charset="0"/>
              </a:rPr>
              <a:t>Adhoc</a:t>
            </a:r>
            <a:r>
              <a:rPr lang="en-US" b="0" i="0" dirty="0">
                <a:solidFill>
                  <a:srgbClr val="273239"/>
                </a:solidFill>
                <a:effectLst/>
                <a:latin typeface="Cambria" panose="02040503050406030204" pitchFamily="18" charset="0"/>
                <a:ea typeface="Cambria" panose="02040503050406030204" pitchFamily="18" charset="0"/>
              </a:rPr>
              <a:t> testing is a type of software testing that is performed informally and randomly after the formal testing is completed to find any loophole in the system. </a:t>
            </a:r>
          </a:p>
          <a:p>
            <a:pPr>
              <a:lnSpc>
                <a:spcPct val="150000"/>
              </a:lnSpc>
            </a:pPr>
            <a:r>
              <a:rPr lang="en-US" b="0" i="0" dirty="0">
                <a:solidFill>
                  <a:srgbClr val="273239"/>
                </a:solidFill>
                <a:effectLst/>
                <a:latin typeface="Cambria" panose="02040503050406030204" pitchFamily="18" charset="0"/>
                <a:ea typeface="Cambria" panose="02040503050406030204" pitchFamily="18" charset="0"/>
              </a:rPr>
              <a:t>For this reason, it is also known as Random or Monkey testing. </a:t>
            </a:r>
            <a:r>
              <a:rPr lang="en-US" b="0" i="0" dirty="0" err="1">
                <a:solidFill>
                  <a:srgbClr val="273239"/>
                </a:solidFill>
                <a:effectLst/>
                <a:latin typeface="Cambria" panose="02040503050406030204" pitchFamily="18" charset="0"/>
                <a:ea typeface="Cambria" panose="02040503050406030204" pitchFamily="18" charset="0"/>
              </a:rPr>
              <a:t>Adhoc</a:t>
            </a:r>
            <a:r>
              <a:rPr lang="en-US" b="0" i="0" dirty="0">
                <a:solidFill>
                  <a:srgbClr val="273239"/>
                </a:solidFill>
                <a:effectLst/>
                <a:latin typeface="Cambria" panose="02040503050406030204" pitchFamily="18" charset="0"/>
                <a:ea typeface="Cambria" panose="02040503050406030204" pitchFamily="18" charset="0"/>
              </a:rPr>
              <a:t> testing is not performed in a structured way so it is not based on any methodological approach</a:t>
            </a:r>
          </a:p>
          <a:p>
            <a:pPr>
              <a:lnSpc>
                <a:spcPct val="150000"/>
              </a:lnSpc>
            </a:pP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061150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EC6EC-064C-6FF1-6E36-69AF259600A9}"/>
              </a:ext>
            </a:extLst>
          </p:cNvPr>
          <p:cNvSpPr>
            <a:spLocks noGrp="1"/>
          </p:cNvSpPr>
          <p:nvPr>
            <p:ph sz="quarter" idx="1"/>
          </p:nvPr>
        </p:nvSpPr>
        <p:spPr>
          <a:xfrm>
            <a:off x="457200" y="685800"/>
            <a:ext cx="7467600" cy="5788152"/>
          </a:xfrm>
        </p:spPr>
        <p:txBody>
          <a:bodyPr>
            <a:normAutofit fontScale="92500"/>
          </a:bodyPr>
          <a:lstStyle/>
          <a:p>
            <a:pPr algn="l" fontAlgn="base"/>
            <a:r>
              <a:rPr lang="en-US" b="1" i="0" dirty="0" err="1">
                <a:solidFill>
                  <a:srgbClr val="273239"/>
                </a:solidFill>
                <a:effectLst/>
                <a:latin typeface="Nunito" pitchFamily="2" charset="0"/>
              </a:rPr>
              <a:t>Adhoc</a:t>
            </a:r>
            <a:r>
              <a:rPr lang="en-US" b="1" i="0" dirty="0">
                <a:solidFill>
                  <a:srgbClr val="273239"/>
                </a:solidFill>
                <a:effectLst/>
                <a:latin typeface="Nunito" pitchFamily="2" charset="0"/>
              </a:rPr>
              <a:t> testing has –</a:t>
            </a:r>
            <a:r>
              <a:rPr lang="en-US" b="0" i="0" dirty="0">
                <a:solidFill>
                  <a:srgbClr val="273239"/>
                </a:solidFill>
                <a:effectLst/>
                <a:latin typeface="Nunito" pitchFamily="2" charset="0"/>
              </a:rPr>
              <a:t> </a:t>
            </a:r>
          </a:p>
          <a:p>
            <a:pPr algn="l" fontAlgn="base">
              <a:buFont typeface="Arial" panose="020B0604020202020204" pitchFamily="34" charset="0"/>
              <a:buChar char="•"/>
            </a:pPr>
            <a:r>
              <a:rPr lang="en-US" b="0" i="0" dirty="0">
                <a:solidFill>
                  <a:srgbClr val="273239"/>
                </a:solidFill>
                <a:effectLst/>
                <a:latin typeface="Nunito" pitchFamily="2" charset="0"/>
              </a:rPr>
              <a:t>No Documentation. </a:t>
            </a:r>
          </a:p>
          <a:p>
            <a:pPr algn="l" fontAlgn="base">
              <a:buFont typeface="Arial" panose="020B0604020202020204" pitchFamily="34" charset="0"/>
              <a:buChar char="•"/>
            </a:pPr>
            <a:r>
              <a:rPr lang="en-US" b="0" i="0" dirty="0">
                <a:solidFill>
                  <a:srgbClr val="273239"/>
                </a:solidFill>
                <a:effectLst/>
                <a:latin typeface="Nunito" pitchFamily="2" charset="0"/>
              </a:rPr>
              <a:t>No Test cases. </a:t>
            </a:r>
          </a:p>
          <a:p>
            <a:pPr algn="l" fontAlgn="base">
              <a:buFont typeface="Arial" panose="020B0604020202020204" pitchFamily="34" charset="0"/>
              <a:buChar char="•"/>
            </a:pPr>
            <a:r>
              <a:rPr lang="en-US" b="0" i="0" dirty="0">
                <a:solidFill>
                  <a:srgbClr val="273239"/>
                </a:solidFill>
                <a:effectLst/>
                <a:latin typeface="Nunito" pitchFamily="2" charset="0"/>
              </a:rPr>
              <a:t>No Test Design.</a:t>
            </a:r>
          </a:p>
          <a:p>
            <a:pPr algn="l" fontAlgn="base">
              <a:buFont typeface="Arial" panose="020B0604020202020204" pitchFamily="34" charset="0"/>
              <a:buChar char="•"/>
            </a:pPr>
            <a:endParaRPr lang="en-US" dirty="0">
              <a:solidFill>
                <a:srgbClr val="273239"/>
              </a:solidFill>
              <a:latin typeface="Nunito" pitchFamily="2" charset="0"/>
            </a:endParaRPr>
          </a:p>
          <a:p>
            <a:pPr algn="l" fontAlgn="base">
              <a:lnSpc>
                <a:spcPct val="150000"/>
              </a:lnSpc>
              <a:buFont typeface="Arial" panose="020B0604020202020204" pitchFamily="34" charset="0"/>
              <a:buChar char="•"/>
            </a:pPr>
            <a:r>
              <a:rPr lang="en-US" b="0" i="0" dirty="0" err="1">
                <a:solidFill>
                  <a:srgbClr val="273239"/>
                </a:solidFill>
                <a:effectLst/>
                <a:latin typeface="Cambria" panose="02040503050406030204" pitchFamily="18" charset="0"/>
                <a:ea typeface="Cambria" panose="02040503050406030204" pitchFamily="18" charset="0"/>
              </a:rPr>
              <a:t>Adhoc</a:t>
            </a:r>
            <a:r>
              <a:rPr lang="en-US" b="0" i="0" dirty="0">
                <a:solidFill>
                  <a:srgbClr val="273239"/>
                </a:solidFill>
                <a:effectLst/>
                <a:latin typeface="Cambria" panose="02040503050406030204" pitchFamily="18" charset="0"/>
                <a:ea typeface="Cambria" panose="02040503050406030204" pitchFamily="18" charset="0"/>
              </a:rPr>
              <a:t> testing saves a lot of time and one great example of </a:t>
            </a:r>
            <a:r>
              <a:rPr lang="en-US" b="0" i="0" dirty="0" err="1">
                <a:solidFill>
                  <a:srgbClr val="273239"/>
                </a:solidFill>
                <a:effectLst/>
                <a:latin typeface="Cambria" panose="02040503050406030204" pitchFamily="18" charset="0"/>
                <a:ea typeface="Cambria" panose="02040503050406030204" pitchFamily="18" charset="0"/>
              </a:rPr>
              <a:t>Adhoc</a:t>
            </a:r>
            <a:r>
              <a:rPr lang="en-US" b="0" i="0" dirty="0">
                <a:solidFill>
                  <a:srgbClr val="273239"/>
                </a:solidFill>
                <a:effectLst/>
                <a:latin typeface="Cambria" panose="02040503050406030204" pitchFamily="18" charset="0"/>
                <a:ea typeface="Cambria" panose="02040503050406030204" pitchFamily="18" charset="0"/>
              </a:rPr>
              <a:t> testing can be when the client needs the product by today 6 PM but the product development will be completed at 4 PM the same day. So in hand only limited time i.e. 2 hours only, within that 2hrs the developer and tester team can test the system as a whole by taking some random inputs and can check for any errors. </a:t>
            </a:r>
          </a:p>
          <a:p>
            <a:endParaRPr lang="en-IN" dirty="0"/>
          </a:p>
        </p:txBody>
      </p:sp>
    </p:spTree>
    <p:extLst>
      <p:ext uri="{BB962C8B-B14F-4D97-AF65-F5344CB8AC3E}">
        <p14:creationId xmlns:p14="http://schemas.microsoft.com/office/powerpoint/2010/main" val="384965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Unit test planning</a:t>
            </a:r>
            <a:br>
              <a:rPr lang="en-US" dirty="0"/>
            </a:b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A general unit test plan should be prepared. It may be prepared as a component of the master test plan or as a stand-alone plan. It should be developed in conjunction with the master test plan and the project plan for each project.</a:t>
            </a:r>
          </a:p>
          <a:p>
            <a:br>
              <a:rPr lang="en-US" dirty="0"/>
            </a:br>
            <a:r>
              <a:rPr lang="en-US" dirty="0"/>
              <a:t>p</a:t>
            </a:r>
            <a:r>
              <a:rPr lang="en-US" b="1" dirty="0"/>
              <a:t>hase 1: Describe Unit Test Approach and Risks</a:t>
            </a:r>
            <a:endParaRPr lang="en-US" dirty="0"/>
          </a:p>
          <a:p>
            <a:r>
              <a:rPr lang="en-US" dirty="0"/>
              <a:t> </a:t>
            </a:r>
          </a:p>
          <a:p>
            <a:r>
              <a:rPr lang="en-US" dirty="0"/>
              <a:t>In this phase of unit testing planning the general approach to unit testing is outlined. The test planner:</a:t>
            </a:r>
          </a:p>
          <a:p>
            <a:r>
              <a:rPr lang="en-US" dirty="0"/>
              <a:t> </a:t>
            </a:r>
          </a:p>
          <a:p>
            <a:r>
              <a:rPr lang="en-US" b="1" dirty="0"/>
              <a:t>(i)</a:t>
            </a:r>
            <a:r>
              <a:rPr lang="en-US" dirty="0"/>
              <a:t> identifies test risks;</a:t>
            </a:r>
          </a:p>
          <a:p>
            <a:r>
              <a:rPr lang="en-US" b="1" dirty="0"/>
              <a:t> </a:t>
            </a:r>
            <a:endParaRPr lang="en-US" dirty="0"/>
          </a:p>
          <a:p>
            <a:r>
              <a:rPr lang="en-US" b="1" dirty="0"/>
              <a:t>(ii)</a:t>
            </a:r>
            <a:r>
              <a:rPr lang="en-US" dirty="0"/>
              <a:t> describes techniques to be used for designing the test cases for the units;</a:t>
            </a:r>
          </a:p>
          <a:p>
            <a:endParaRPr lang="en-US" dirty="0"/>
          </a:p>
        </p:txBody>
      </p:sp>
    </p:spTree>
    <p:extLst>
      <p:ext uri="{BB962C8B-B14F-4D97-AF65-F5344CB8AC3E}">
        <p14:creationId xmlns:p14="http://schemas.microsoft.com/office/powerpoint/2010/main" val="9799549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355A-BC1E-8B2F-0E10-6D1ABFC5781D}"/>
              </a:ext>
            </a:extLst>
          </p:cNvPr>
          <p:cNvSpPr>
            <a:spLocks noGrp="1"/>
          </p:cNvSpPr>
          <p:nvPr>
            <p:ph type="title"/>
          </p:nvPr>
        </p:nvSpPr>
        <p:spPr/>
        <p:txBody>
          <a:bodyPr/>
          <a:lstStyle/>
          <a:p>
            <a:r>
              <a:rPr lang="en-IN" b="1" i="0" dirty="0">
                <a:solidFill>
                  <a:srgbClr val="273239"/>
                </a:solidFill>
                <a:effectLst/>
                <a:latin typeface="Nunito" pitchFamily="2" charset="0"/>
              </a:rPr>
              <a:t>Types of </a:t>
            </a:r>
            <a:r>
              <a:rPr lang="en-IN" b="1" i="0" dirty="0" err="1">
                <a:solidFill>
                  <a:srgbClr val="273239"/>
                </a:solidFill>
                <a:effectLst/>
                <a:latin typeface="Nunito" pitchFamily="2" charset="0"/>
              </a:rPr>
              <a:t>Adhoc</a:t>
            </a:r>
            <a:r>
              <a:rPr lang="en-IN" b="1" i="0" dirty="0">
                <a:solidFill>
                  <a:srgbClr val="273239"/>
                </a:solidFill>
                <a:effectLst/>
                <a:latin typeface="Nunito" pitchFamily="2" charset="0"/>
              </a:rPr>
              <a:t> Testing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37E0FA8A-C08B-D918-08DC-5B94E0D12F1B}"/>
              </a:ext>
            </a:extLst>
          </p:cNvPr>
          <p:cNvSpPr>
            <a:spLocks noGrp="1"/>
          </p:cNvSpPr>
          <p:nvPr>
            <p:ph sz="quarter" idx="1"/>
          </p:nvPr>
        </p:nvSpPr>
        <p:spPr/>
        <p:txBody>
          <a:bodyPr/>
          <a:lstStyle/>
          <a:p>
            <a:pPr>
              <a:lnSpc>
                <a:spcPct val="150000"/>
              </a:lnSpc>
            </a:pPr>
            <a:r>
              <a:rPr lang="en-US" b="1" i="0" dirty="0">
                <a:solidFill>
                  <a:srgbClr val="273239"/>
                </a:solidFill>
                <a:effectLst/>
                <a:latin typeface="Nunito" pitchFamily="2" charset="0"/>
              </a:rPr>
              <a:t>Buddy Testing –</a:t>
            </a:r>
            <a:r>
              <a:rPr lang="en-US" b="0" i="0" dirty="0">
                <a:solidFill>
                  <a:srgbClr val="273239"/>
                </a:solidFill>
                <a:effectLst/>
                <a:latin typeface="Nunito" pitchFamily="2" charset="0"/>
              </a:rPr>
              <a:t> Buddy testing is a type of </a:t>
            </a:r>
            <a:r>
              <a:rPr lang="en-US" b="0" i="0" dirty="0" err="1">
                <a:solidFill>
                  <a:srgbClr val="273239"/>
                </a:solidFill>
                <a:effectLst/>
                <a:latin typeface="Nunito" pitchFamily="2" charset="0"/>
              </a:rPr>
              <a:t>Adhoc</a:t>
            </a:r>
            <a:r>
              <a:rPr lang="en-US" b="0" i="0" dirty="0">
                <a:solidFill>
                  <a:srgbClr val="273239"/>
                </a:solidFill>
                <a:effectLst/>
                <a:latin typeface="Nunito" pitchFamily="2" charset="0"/>
              </a:rPr>
              <a:t> testing where two bodies will be involved one is from the Developer team and one from the tester team. So that after completing one module and after completing </a:t>
            </a:r>
            <a:r>
              <a:rPr lang="en-US" b="0" i="0" u="sng" dirty="0">
                <a:solidFill>
                  <a:srgbClr val="273239"/>
                </a:solidFill>
                <a:effectLst/>
                <a:latin typeface="Nunito" pitchFamily="2" charset="0"/>
                <a:hlinkClick r:id="rId2"/>
              </a:rPr>
              <a:t>Unit testing</a:t>
            </a:r>
            <a:r>
              <a:rPr lang="en-US" b="0" i="0" dirty="0">
                <a:solidFill>
                  <a:srgbClr val="273239"/>
                </a:solidFill>
                <a:effectLst/>
                <a:latin typeface="Nunito" pitchFamily="2" charset="0"/>
              </a:rPr>
              <a:t> the tester can test by giving random inputs and the developer can fix the issues too early based on the currently designed test cases. </a:t>
            </a:r>
          </a:p>
          <a:p>
            <a:endParaRPr lang="en-IN" dirty="0"/>
          </a:p>
        </p:txBody>
      </p:sp>
    </p:spTree>
    <p:extLst>
      <p:ext uri="{BB962C8B-B14F-4D97-AF65-F5344CB8AC3E}">
        <p14:creationId xmlns:p14="http://schemas.microsoft.com/office/powerpoint/2010/main" val="29360908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0FA8A-C08B-D918-08DC-5B94E0D12F1B}"/>
              </a:ext>
            </a:extLst>
          </p:cNvPr>
          <p:cNvSpPr>
            <a:spLocks noGrp="1"/>
          </p:cNvSpPr>
          <p:nvPr>
            <p:ph sz="quarter" idx="1"/>
          </p:nvPr>
        </p:nvSpPr>
        <p:spPr>
          <a:xfrm>
            <a:off x="457200" y="1143000"/>
            <a:ext cx="7467600" cy="4873752"/>
          </a:xfrm>
        </p:spPr>
        <p:txBody>
          <a:bodyPr/>
          <a:lstStyle/>
          <a:p>
            <a:pPr>
              <a:lnSpc>
                <a:spcPct val="150000"/>
              </a:lnSpc>
            </a:pPr>
            <a:r>
              <a:rPr lang="en-US" b="1" i="0" dirty="0">
                <a:solidFill>
                  <a:srgbClr val="273239"/>
                </a:solidFill>
                <a:effectLst/>
                <a:latin typeface="Cambria" panose="02040503050406030204" pitchFamily="18" charset="0"/>
                <a:ea typeface="Cambria" panose="02040503050406030204" pitchFamily="18" charset="0"/>
              </a:rPr>
              <a:t>Pair Testing – </a:t>
            </a:r>
            <a:r>
              <a:rPr lang="en-US" b="0" i="0" dirty="0">
                <a:solidFill>
                  <a:srgbClr val="273239"/>
                </a:solidFill>
                <a:effectLst/>
                <a:latin typeface="Cambria" panose="02040503050406030204" pitchFamily="18" charset="0"/>
                <a:ea typeface="Cambria" panose="02040503050406030204" pitchFamily="18" charset="0"/>
              </a:rPr>
              <a:t>Pair testing is a type of </a:t>
            </a:r>
            <a:r>
              <a:rPr lang="en-US" b="0" i="0" dirty="0" err="1">
                <a:solidFill>
                  <a:srgbClr val="273239"/>
                </a:solidFill>
                <a:effectLst/>
                <a:latin typeface="Cambria" panose="02040503050406030204" pitchFamily="18" charset="0"/>
                <a:ea typeface="Cambria" panose="02040503050406030204" pitchFamily="18" charset="0"/>
              </a:rPr>
              <a:t>Adhoc</a:t>
            </a:r>
            <a:r>
              <a:rPr lang="en-US" b="0" i="0" dirty="0">
                <a:solidFill>
                  <a:srgbClr val="273239"/>
                </a:solidFill>
                <a:effectLst/>
                <a:latin typeface="Cambria" panose="02040503050406030204" pitchFamily="18" charset="0"/>
                <a:ea typeface="Cambria" panose="02040503050406030204" pitchFamily="18" charset="0"/>
              </a:rPr>
              <a:t> testing where two bodies from the testing team can be involved to test the same module. When one tester can perform the random test another tester can maintain the record of findings. So when two testers get paired they exchange their ideas, opinions, and knowledge so good testing is performed on the module. </a:t>
            </a:r>
          </a:p>
          <a:p>
            <a:endParaRPr lang="en-IN" dirty="0"/>
          </a:p>
        </p:txBody>
      </p:sp>
    </p:spTree>
    <p:extLst>
      <p:ext uri="{BB962C8B-B14F-4D97-AF65-F5344CB8AC3E}">
        <p14:creationId xmlns:p14="http://schemas.microsoft.com/office/powerpoint/2010/main" val="34803523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0FA8A-C08B-D918-08DC-5B94E0D12F1B}"/>
              </a:ext>
            </a:extLst>
          </p:cNvPr>
          <p:cNvSpPr>
            <a:spLocks noGrp="1"/>
          </p:cNvSpPr>
          <p:nvPr>
            <p:ph sz="quarter" idx="1"/>
          </p:nvPr>
        </p:nvSpPr>
        <p:spPr>
          <a:xfrm>
            <a:off x="533400" y="1219200"/>
            <a:ext cx="7467600" cy="4873752"/>
          </a:xfrm>
        </p:spPr>
        <p:txBody>
          <a:bodyPr/>
          <a:lstStyle/>
          <a:p>
            <a:pPr>
              <a:lnSpc>
                <a:spcPct val="150000"/>
              </a:lnSpc>
            </a:pPr>
            <a:r>
              <a:rPr lang="en-US" b="1" i="0" dirty="0">
                <a:solidFill>
                  <a:srgbClr val="273239"/>
                </a:solidFill>
                <a:effectLst/>
                <a:latin typeface="Cambria" panose="02040503050406030204" pitchFamily="18" charset="0"/>
                <a:ea typeface="Cambria" panose="02040503050406030204" pitchFamily="18" charset="0"/>
              </a:rPr>
              <a:t>Monkey Testing –</a:t>
            </a:r>
            <a:r>
              <a:rPr lang="en-US" b="0" i="0" dirty="0">
                <a:solidFill>
                  <a:srgbClr val="273239"/>
                </a:solidFill>
                <a:effectLst/>
                <a:latin typeface="Cambria" panose="02040503050406030204" pitchFamily="18" charset="0"/>
                <a:ea typeface="Cambria" panose="02040503050406030204" pitchFamily="18" charset="0"/>
              </a:rPr>
              <a:t> Monkey testing is a type of </a:t>
            </a:r>
            <a:r>
              <a:rPr lang="en-US" b="0" i="0" dirty="0" err="1">
                <a:solidFill>
                  <a:srgbClr val="273239"/>
                </a:solidFill>
                <a:effectLst/>
                <a:latin typeface="Cambria" panose="02040503050406030204" pitchFamily="18" charset="0"/>
                <a:ea typeface="Cambria" panose="02040503050406030204" pitchFamily="18" charset="0"/>
              </a:rPr>
              <a:t>Adhoc</a:t>
            </a:r>
            <a:r>
              <a:rPr lang="en-US" b="0" i="0" dirty="0">
                <a:solidFill>
                  <a:srgbClr val="273239"/>
                </a:solidFill>
                <a:effectLst/>
                <a:latin typeface="Cambria" panose="02040503050406030204" pitchFamily="18" charset="0"/>
                <a:ea typeface="Cambria" panose="02040503050406030204" pitchFamily="18" charset="0"/>
              </a:rPr>
              <a:t> testing in which the system is tested based on random inputs without any test cases the behavior of the system is tracked and all the functionalities of the system are working or not is monitored. As the randomness approach is followed there is no constraint on inputs so it is called Monkey testing.</a:t>
            </a:r>
          </a:p>
          <a:p>
            <a:endParaRPr lang="en-IN" dirty="0"/>
          </a:p>
        </p:txBody>
      </p:sp>
    </p:spTree>
    <p:extLst>
      <p:ext uri="{BB962C8B-B14F-4D97-AF65-F5344CB8AC3E}">
        <p14:creationId xmlns:p14="http://schemas.microsoft.com/office/powerpoint/2010/main" val="41625376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355A-BC1E-8B2F-0E10-6D1ABFC5781D}"/>
              </a:ext>
            </a:extLst>
          </p:cNvPr>
          <p:cNvSpPr>
            <a:spLocks noGrp="1"/>
          </p:cNvSpPr>
          <p:nvPr>
            <p:ph type="title"/>
          </p:nvPr>
        </p:nvSpPr>
        <p:spPr/>
        <p:txBody>
          <a:bodyPr/>
          <a:lstStyle/>
          <a:p>
            <a:r>
              <a:rPr lang="en-IN" b="1" i="0" dirty="0">
                <a:solidFill>
                  <a:srgbClr val="273239"/>
                </a:solidFill>
                <a:effectLst/>
                <a:latin typeface="Nunito" pitchFamily="2" charset="0"/>
              </a:rPr>
              <a:t>Characteristics of </a:t>
            </a:r>
            <a:r>
              <a:rPr lang="en-IN" b="1" i="0" dirty="0" err="1">
                <a:solidFill>
                  <a:srgbClr val="273239"/>
                </a:solidFill>
                <a:effectLst/>
                <a:latin typeface="Nunito" pitchFamily="2" charset="0"/>
              </a:rPr>
              <a:t>Adhoc</a:t>
            </a:r>
            <a:r>
              <a:rPr lang="en-IN" b="1" i="0" dirty="0">
                <a:solidFill>
                  <a:srgbClr val="273239"/>
                </a:solidFill>
                <a:effectLst/>
                <a:latin typeface="Nunito" pitchFamily="2" charset="0"/>
              </a:rPr>
              <a:t> Testing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37E0FA8A-C08B-D918-08DC-5B94E0D12F1B}"/>
              </a:ext>
            </a:extLst>
          </p:cNvPr>
          <p:cNvSpPr>
            <a:spLocks noGrp="1"/>
          </p:cNvSpPr>
          <p:nvPr>
            <p:ph sz="quarter" idx="1"/>
          </p:nvPr>
        </p:nvSpPr>
        <p:spPr>
          <a:xfrm>
            <a:off x="457200" y="1524000"/>
            <a:ext cx="7467600" cy="4873752"/>
          </a:xfrm>
        </p:spPr>
        <p:txBody>
          <a:bodyPr/>
          <a:lstStyle/>
          <a:p>
            <a:pPr algn="l" fontAlgn="base">
              <a:lnSpc>
                <a:spcPct val="150000"/>
              </a:lnSpc>
              <a:buFont typeface="Arial" panose="020B0604020202020204" pitchFamily="34" charset="0"/>
              <a:buChar char="•"/>
            </a:pPr>
            <a:r>
              <a:rPr lang="en-US" b="0" i="0" dirty="0" err="1">
                <a:solidFill>
                  <a:srgbClr val="273239"/>
                </a:solidFill>
                <a:effectLst/>
                <a:latin typeface="Cambria" panose="02040503050406030204" pitchFamily="18" charset="0"/>
                <a:ea typeface="Cambria" panose="02040503050406030204" pitchFamily="18" charset="0"/>
              </a:rPr>
              <a:t>Adhoc</a:t>
            </a:r>
            <a:r>
              <a:rPr lang="en-US" b="0" i="0" dirty="0">
                <a:solidFill>
                  <a:srgbClr val="273239"/>
                </a:solidFill>
                <a:effectLst/>
                <a:latin typeface="Cambria" panose="02040503050406030204" pitchFamily="18" charset="0"/>
                <a:ea typeface="Cambria" panose="02040503050406030204" pitchFamily="18" charset="0"/>
              </a:rPr>
              <a:t> testing is performed randomly. </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Based on no documentation, no test cases, and no test designs. </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is done after formal testing. </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follows an unstructured way of testing. </a:t>
            </a:r>
          </a:p>
          <a:p>
            <a:pPr algn="l" fontAlgn="base">
              <a:lnSpc>
                <a:spcPct val="150000"/>
              </a:lnSpc>
              <a:buFont typeface="Arial" panose="020B0604020202020204" pitchFamily="34" charset="0"/>
              <a:buChar char="•"/>
            </a:pPr>
            <a:r>
              <a:rPr lang="en-US" b="0" i="0" dirty="0">
                <a:solidFill>
                  <a:srgbClr val="273239"/>
                </a:solidFill>
                <a:effectLst/>
                <a:latin typeface="Cambria" panose="02040503050406030204" pitchFamily="18" charset="0"/>
                <a:ea typeface="Cambria" panose="02040503050406030204" pitchFamily="18" charset="0"/>
              </a:rPr>
              <a:t>It takes comparatively less time than other testing techniques. </a:t>
            </a:r>
          </a:p>
          <a:p>
            <a:endParaRPr lang="en-IN" dirty="0"/>
          </a:p>
        </p:txBody>
      </p:sp>
    </p:spTree>
    <p:extLst>
      <p:ext uri="{BB962C8B-B14F-4D97-AF65-F5344CB8AC3E}">
        <p14:creationId xmlns:p14="http://schemas.microsoft.com/office/powerpoint/2010/main" val="15240223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355A-BC1E-8B2F-0E10-6D1ABFC5781D}"/>
              </a:ext>
            </a:extLst>
          </p:cNvPr>
          <p:cNvSpPr>
            <a:spLocks noGrp="1"/>
          </p:cNvSpPr>
          <p:nvPr>
            <p:ph type="title"/>
          </p:nvPr>
        </p:nvSpPr>
        <p:spPr/>
        <p:txBody>
          <a:bodyPr/>
          <a:lstStyle/>
          <a:p>
            <a:r>
              <a:rPr lang="en-US" b="0" i="0" u="sng" dirty="0">
                <a:effectLst/>
                <a:latin typeface="Nunito" pitchFamily="2" charset="0"/>
                <a:hlinkClick r:id="rId2"/>
              </a:rPr>
              <a:t>Alpha Testing</a:t>
            </a:r>
            <a:r>
              <a:rPr lang="en-US" b="0" i="0" dirty="0">
                <a:solidFill>
                  <a:srgbClr val="273239"/>
                </a:solidFill>
                <a:effectLst/>
                <a:latin typeface="Nunito" pitchFamily="2" charset="0"/>
              </a:rPr>
              <a:t> </a:t>
            </a:r>
            <a:endParaRPr lang="en-IN" dirty="0"/>
          </a:p>
        </p:txBody>
      </p:sp>
      <p:sp>
        <p:nvSpPr>
          <p:cNvPr id="3" name="Content Placeholder 2">
            <a:extLst>
              <a:ext uri="{FF2B5EF4-FFF2-40B4-BE49-F238E27FC236}">
                <a16:creationId xmlns:a16="http://schemas.microsoft.com/office/drawing/2014/main" id="{37E0FA8A-C08B-D918-08DC-5B94E0D12F1B}"/>
              </a:ext>
            </a:extLst>
          </p:cNvPr>
          <p:cNvSpPr>
            <a:spLocks noGrp="1"/>
          </p:cNvSpPr>
          <p:nvPr>
            <p:ph sz="quarter" idx="1"/>
          </p:nvPr>
        </p:nvSpPr>
        <p:spPr>
          <a:xfrm>
            <a:off x="457200" y="1828800"/>
            <a:ext cx="7467600" cy="4645152"/>
          </a:xfrm>
        </p:spPr>
        <p:txBody>
          <a:bodyPr/>
          <a:lstStyle/>
          <a:p>
            <a:pPr>
              <a:lnSpc>
                <a:spcPct val="150000"/>
              </a:lnSpc>
            </a:pPr>
            <a:r>
              <a:rPr lang="en-US" b="0" i="0" dirty="0">
                <a:solidFill>
                  <a:srgbClr val="273239"/>
                </a:solidFill>
                <a:effectLst/>
                <a:latin typeface="Cambria" panose="02040503050406030204" pitchFamily="18" charset="0"/>
                <a:ea typeface="Cambria" panose="02040503050406030204" pitchFamily="18" charset="0"/>
              </a:rPr>
              <a:t>is a type of software testing performed to identify bugs before releasing the product to real users or to the public. Alpha Testing is one of the user acceptance tests. It is the first stage of software testing, during which the internal development team tests the program before making it available to clients or people outside the company</a:t>
            </a:r>
            <a:r>
              <a:rPr lang="en-US" b="0" i="0" dirty="0">
                <a:solidFill>
                  <a:srgbClr val="273239"/>
                </a:solidFill>
                <a:effectLst/>
                <a:latin typeface="Nunito" pitchFamily="2" charset="0"/>
              </a:rPr>
              <a:t>.</a:t>
            </a:r>
            <a:endParaRPr lang="en-IN" dirty="0"/>
          </a:p>
        </p:txBody>
      </p:sp>
    </p:spTree>
    <p:extLst>
      <p:ext uri="{BB962C8B-B14F-4D97-AF65-F5344CB8AC3E}">
        <p14:creationId xmlns:p14="http://schemas.microsoft.com/office/powerpoint/2010/main" val="10019998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355A-BC1E-8B2F-0E10-6D1ABFC5781D}"/>
              </a:ext>
            </a:extLst>
          </p:cNvPr>
          <p:cNvSpPr>
            <a:spLocks noGrp="1"/>
          </p:cNvSpPr>
          <p:nvPr>
            <p:ph type="title"/>
          </p:nvPr>
        </p:nvSpPr>
        <p:spPr/>
        <p:txBody>
          <a:bodyPr/>
          <a:lstStyle/>
          <a:p>
            <a:r>
              <a:rPr lang="en-US" b="0" i="0" u="sng" dirty="0">
                <a:effectLst/>
                <a:latin typeface="Nunito" pitchFamily="2" charset="0"/>
                <a:hlinkClick r:id="rId2"/>
              </a:rPr>
              <a:t>Beta Testing</a:t>
            </a:r>
            <a:r>
              <a:rPr lang="en-US" b="0" i="0" dirty="0">
                <a:solidFill>
                  <a:srgbClr val="273239"/>
                </a:solidFill>
                <a:effectLst/>
                <a:latin typeface="Nunito" pitchFamily="2" charset="0"/>
              </a:rPr>
              <a:t> </a:t>
            </a:r>
            <a:endParaRPr lang="en-IN" dirty="0"/>
          </a:p>
        </p:txBody>
      </p:sp>
      <p:sp>
        <p:nvSpPr>
          <p:cNvPr id="3" name="Content Placeholder 2">
            <a:extLst>
              <a:ext uri="{FF2B5EF4-FFF2-40B4-BE49-F238E27FC236}">
                <a16:creationId xmlns:a16="http://schemas.microsoft.com/office/drawing/2014/main" id="{37E0FA8A-C08B-D918-08DC-5B94E0D12F1B}"/>
              </a:ext>
            </a:extLst>
          </p:cNvPr>
          <p:cNvSpPr>
            <a:spLocks noGrp="1"/>
          </p:cNvSpPr>
          <p:nvPr>
            <p:ph sz="quarter" idx="1"/>
          </p:nvPr>
        </p:nvSpPr>
        <p:spPr>
          <a:xfrm>
            <a:off x="457200" y="1752600"/>
            <a:ext cx="7467600" cy="4721352"/>
          </a:xfrm>
        </p:spPr>
        <p:txBody>
          <a:bodyPr/>
          <a:lstStyle/>
          <a:p>
            <a:pPr>
              <a:lnSpc>
                <a:spcPct val="150000"/>
              </a:lnSpc>
            </a:pPr>
            <a:r>
              <a:rPr lang="en-US" b="0" i="0" dirty="0">
                <a:solidFill>
                  <a:srgbClr val="273239"/>
                </a:solidFill>
                <a:effectLst/>
                <a:latin typeface="Cambria" panose="02040503050406030204" pitchFamily="18" charset="0"/>
                <a:ea typeface="Cambria" panose="02040503050406030204" pitchFamily="18" charset="0"/>
              </a:rPr>
              <a:t>is performed by real users of the software application in a real environment. Beta testing is one type of User Acceptance Testing. A pre-release version of the product is made available for testing to a chosen set of external users or customers during the second phase of software testing.</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224343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355A-BC1E-8B2F-0E10-6D1ABFC5781D}"/>
              </a:ext>
            </a:extLst>
          </p:cNvPr>
          <p:cNvSpPr>
            <a:spLocks noGrp="1"/>
          </p:cNvSpPr>
          <p:nvPr>
            <p:ph type="title"/>
          </p:nvPr>
        </p:nvSpPr>
        <p:spPr/>
        <p:txBody>
          <a:bodyPr>
            <a:normAutofit fontScale="90000"/>
          </a:bodyPr>
          <a:lstStyle/>
          <a:p>
            <a:r>
              <a:rPr lang="en-US" b="1" i="0" dirty="0">
                <a:solidFill>
                  <a:srgbClr val="273239"/>
                </a:solidFill>
                <a:effectLst/>
                <a:latin typeface="Nunito" pitchFamily="2" charset="0"/>
              </a:rPr>
              <a:t>Difference between Alpha and Beta Testing:</a:t>
            </a:r>
            <a:br>
              <a:rPr lang="en-US" b="1" i="0" dirty="0">
                <a:solidFill>
                  <a:srgbClr val="273239"/>
                </a:solidFill>
                <a:effectLst/>
                <a:latin typeface="Nunito" pitchFamily="2" charset="0"/>
              </a:rPr>
            </a:br>
            <a:endParaRPr lang="en-IN" dirty="0"/>
          </a:p>
        </p:txBody>
      </p:sp>
      <p:pic>
        <p:nvPicPr>
          <p:cNvPr id="5" name="Content Placeholder 4">
            <a:extLst>
              <a:ext uri="{FF2B5EF4-FFF2-40B4-BE49-F238E27FC236}">
                <a16:creationId xmlns:a16="http://schemas.microsoft.com/office/drawing/2014/main" id="{2408BFE7-605F-1FC3-E50F-31BDA1EA1A71}"/>
              </a:ext>
            </a:extLst>
          </p:cNvPr>
          <p:cNvPicPr>
            <a:picLocks noGrp="1" noChangeAspect="1"/>
          </p:cNvPicPr>
          <p:nvPr>
            <p:ph sz="quarter" idx="1"/>
          </p:nvPr>
        </p:nvPicPr>
        <p:blipFill>
          <a:blip r:embed="rId2"/>
          <a:stretch>
            <a:fillRect/>
          </a:stretch>
        </p:blipFill>
        <p:spPr>
          <a:xfrm>
            <a:off x="881062" y="1993900"/>
            <a:ext cx="6619875" cy="4086225"/>
          </a:xfrm>
        </p:spPr>
      </p:pic>
    </p:spTree>
    <p:extLst>
      <p:ext uri="{BB962C8B-B14F-4D97-AF65-F5344CB8AC3E}">
        <p14:creationId xmlns:p14="http://schemas.microsoft.com/office/powerpoint/2010/main" val="9265176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3CEC0E2-6926-7DD4-BF56-4DF9FA61ACA1}"/>
              </a:ext>
            </a:extLst>
          </p:cNvPr>
          <p:cNvPicPr>
            <a:picLocks noGrp="1" noChangeAspect="1"/>
          </p:cNvPicPr>
          <p:nvPr>
            <p:ph sz="quarter" idx="1"/>
          </p:nvPr>
        </p:nvPicPr>
        <p:blipFill>
          <a:blip r:embed="rId2"/>
          <a:stretch>
            <a:fillRect/>
          </a:stretch>
        </p:blipFill>
        <p:spPr>
          <a:xfrm>
            <a:off x="609600" y="1143000"/>
            <a:ext cx="7772400" cy="4286250"/>
          </a:xfrm>
        </p:spPr>
      </p:pic>
    </p:spTree>
    <p:extLst>
      <p:ext uri="{BB962C8B-B14F-4D97-AF65-F5344CB8AC3E}">
        <p14:creationId xmlns:p14="http://schemas.microsoft.com/office/powerpoint/2010/main" val="16424043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355A-BC1E-8B2F-0E10-6D1ABFC5781D}"/>
              </a:ext>
            </a:extLst>
          </p:cNvPr>
          <p:cNvSpPr>
            <a:spLocks noGrp="1"/>
          </p:cNvSpPr>
          <p:nvPr>
            <p:ph type="title"/>
          </p:nvPr>
        </p:nvSpPr>
        <p:spPr>
          <a:xfrm>
            <a:off x="457200" y="609600"/>
            <a:ext cx="7467600" cy="609600"/>
          </a:xfrm>
        </p:spPr>
        <p:txBody>
          <a:bodyPr/>
          <a:lstStyle/>
          <a:p>
            <a:r>
              <a:rPr lang="en-US" dirty="0"/>
              <a:t>System </a:t>
            </a:r>
            <a:r>
              <a:rPr lang="en-US" dirty="0" err="1"/>
              <a:t>oo</a:t>
            </a:r>
            <a:r>
              <a:rPr lang="en-US" dirty="0"/>
              <a:t> testing </a:t>
            </a:r>
            <a:endParaRPr lang="en-IN" dirty="0"/>
          </a:p>
        </p:txBody>
      </p:sp>
      <p:sp>
        <p:nvSpPr>
          <p:cNvPr id="3" name="Content Placeholder 2">
            <a:extLst>
              <a:ext uri="{FF2B5EF4-FFF2-40B4-BE49-F238E27FC236}">
                <a16:creationId xmlns:a16="http://schemas.microsoft.com/office/drawing/2014/main" id="{37E0FA8A-C08B-D918-08DC-5B94E0D12F1B}"/>
              </a:ext>
            </a:extLst>
          </p:cNvPr>
          <p:cNvSpPr>
            <a:spLocks noGrp="1"/>
          </p:cNvSpPr>
          <p:nvPr>
            <p:ph sz="quarter" idx="1"/>
          </p:nvPr>
        </p:nvSpPr>
        <p:spPr/>
        <p:txBody>
          <a:bodyPr>
            <a:normAutofit fontScale="85000" lnSpcReduction="10000"/>
          </a:bodyPr>
          <a:lstStyle/>
          <a:p>
            <a:pPr>
              <a:lnSpc>
                <a:spcPct val="160000"/>
              </a:lnSpc>
            </a:pPr>
            <a:r>
              <a:rPr lang="en-US" dirty="0">
                <a:latin typeface="Cambria" panose="02040503050406030204" pitchFamily="18" charset="0"/>
                <a:ea typeface="Cambria" panose="02040503050406030204" pitchFamily="18" charset="0"/>
              </a:rPr>
              <a:t>Object Oriented(OO) testing can be performed at different levels to detect the issues. At the algorithmic level, a single module of every class should be tested. As discussed earlier, testing of classes is the main concern of the Object Oriented program.</a:t>
            </a:r>
          </a:p>
          <a:p>
            <a:pPr>
              <a:lnSpc>
                <a:spcPct val="150000"/>
              </a:lnSpc>
            </a:pPr>
            <a:r>
              <a:rPr lang="en-US" dirty="0">
                <a:latin typeface="Cambria" panose="02040503050406030204" pitchFamily="18" charset="0"/>
                <a:ea typeface="Cambria" panose="02040503050406030204" pitchFamily="18" charset="0"/>
              </a:rPr>
              <a:t> Every class gets tested as an individual entity at the class level. Generally, programmers who are creating the classes are involved in testing. Test cases for Object-Oriented Testing in Software Testing can be constructed based on the requirement specifications, programming language, and models.</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127844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5B65CAA-9A0F-F148-F46E-694F82C76761}"/>
              </a:ext>
            </a:extLst>
          </p:cNvPr>
          <p:cNvPicPr>
            <a:picLocks noGrp="1" noChangeAspect="1"/>
          </p:cNvPicPr>
          <p:nvPr>
            <p:ph sz="quarter" idx="1"/>
          </p:nvPr>
        </p:nvPicPr>
        <p:blipFill>
          <a:blip r:embed="rId2"/>
          <a:stretch>
            <a:fillRect/>
          </a:stretch>
        </p:blipFill>
        <p:spPr>
          <a:xfrm>
            <a:off x="1371600" y="2400300"/>
            <a:ext cx="5677525" cy="2057400"/>
          </a:xfrm>
        </p:spPr>
      </p:pic>
    </p:spTree>
    <p:extLst>
      <p:ext uri="{BB962C8B-B14F-4D97-AF65-F5344CB8AC3E}">
        <p14:creationId xmlns:p14="http://schemas.microsoft.com/office/powerpoint/2010/main" val="3070651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95400"/>
            <a:ext cx="7467600" cy="5178552"/>
          </a:xfrm>
        </p:spPr>
        <p:txBody>
          <a:bodyPr/>
          <a:lstStyle/>
          <a:p>
            <a:pPr>
              <a:lnSpc>
                <a:spcPct val="150000"/>
              </a:lnSpc>
            </a:pPr>
            <a:r>
              <a:rPr lang="en-US" b="1" dirty="0"/>
              <a:t>(</a:t>
            </a:r>
            <a:r>
              <a:rPr lang="en-US" b="1" dirty="0">
                <a:latin typeface="Cambria" pitchFamily="18" charset="0"/>
                <a:ea typeface="Cambria" pitchFamily="18" charset="0"/>
              </a:rPr>
              <a:t>iii)</a:t>
            </a:r>
            <a:r>
              <a:rPr lang="en-US" dirty="0">
                <a:latin typeface="Cambria" pitchFamily="18" charset="0"/>
                <a:ea typeface="Cambria" pitchFamily="18" charset="0"/>
              </a:rPr>
              <a:t>describes techniques to be used for data validation and recording of test results;</a:t>
            </a:r>
          </a:p>
          <a:p>
            <a:pPr>
              <a:lnSpc>
                <a:spcPct val="150000"/>
              </a:lnSpc>
            </a:pPr>
            <a:r>
              <a:rPr lang="en-US" b="1" dirty="0">
                <a:latin typeface="Cambria" pitchFamily="18" charset="0"/>
                <a:ea typeface="Cambria" pitchFamily="18" charset="0"/>
              </a:rPr>
              <a:t> </a:t>
            </a:r>
            <a:endParaRPr lang="en-US" dirty="0">
              <a:latin typeface="Cambria" pitchFamily="18" charset="0"/>
              <a:ea typeface="Cambria" pitchFamily="18" charset="0"/>
            </a:endParaRPr>
          </a:p>
          <a:p>
            <a:pPr>
              <a:lnSpc>
                <a:spcPct val="150000"/>
              </a:lnSpc>
            </a:pPr>
            <a:r>
              <a:rPr lang="en-US" b="1" dirty="0">
                <a:latin typeface="Cambria" pitchFamily="18" charset="0"/>
                <a:ea typeface="Cambria" pitchFamily="18" charset="0"/>
              </a:rPr>
              <a:t>(iv)</a:t>
            </a:r>
            <a:r>
              <a:rPr lang="en-US" dirty="0">
                <a:latin typeface="Cambria" pitchFamily="18" charset="0"/>
                <a:ea typeface="Cambria" pitchFamily="18" charset="0"/>
              </a:rPr>
              <a:t>           describes the requirements for test harnesses and other software that interfaces with the units to be tested, for example, any special objects needed for testing object- oriented units.</a:t>
            </a:r>
          </a:p>
          <a:p>
            <a:pPr>
              <a:lnSpc>
                <a:spcPct val="150000"/>
              </a:lnSpc>
            </a:pPr>
            <a:endParaRPr lang="en-US" dirty="0">
              <a:latin typeface="Cambria" pitchFamily="18" charset="0"/>
              <a:ea typeface="Cambria" pitchFamily="18" charset="0"/>
            </a:endParaRPr>
          </a:p>
        </p:txBody>
      </p:sp>
    </p:spTree>
    <p:extLst>
      <p:ext uri="{BB962C8B-B14F-4D97-AF65-F5344CB8AC3E}">
        <p14:creationId xmlns:p14="http://schemas.microsoft.com/office/powerpoint/2010/main" val="9799549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355A-BC1E-8B2F-0E10-6D1ABFC5781D}"/>
              </a:ext>
            </a:extLst>
          </p:cNvPr>
          <p:cNvSpPr>
            <a:spLocks noGrp="1"/>
          </p:cNvSpPr>
          <p:nvPr>
            <p:ph type="title"/>
          </p:nvPr>
        </p:nvSpPr>
        <p:spPr/>
        <p:txBody>
          <a:bodyPr/>
          <a:lstStyle/>
          <a:p>
            <a:r>
              <a:rPr lang="en-US" dirty="0"/>
              <a:t>Developing Test Cases in Object-oriented Testing</a:t>
            </a:r>
            <a:endParaRPr lang="en-IN" dirty="0"/>
          </a:p>
        </p:txBody>
      </p:sp>
      <p:sp>
        <p:nvSpPr>
          <p:cNvPr id="3" name="Content Placeholder 2">
            <a:extLst>
              <a:ext uri="{FF2B5EF4-FFF2-40B4-BE49-F238E27FC236}">
                <a16:creationId xmlns:a16="http://schemas.microsoft.com/office/drawing/2014/main" id="{37E0FA8A-C08B-D918-08DC-5B94E0D12F1B}"/>
              </a:ext>
            </a:extLst>
          </p:cNvPr>
          <p:cNvSpPr>
            <a:spLocks noGrp="1"/>
          </p:cNvSpPr>
          <p:nvPr>
            <p:ph sz="quarter" idx="1"/>
          </p:nvPr>
        </p:nvSpPr>
        <p:spPr/>
        <p:txBody>
          <a:bodyPr>
            <a:normAutofit/>
          </a:bodyPr>
          <a:lstStyle/>
          <a:p>
            <a:r>
              <a:rPr lang="en-US" dirty="0">
                <a:latin typeface="Cambria" panose="02040503050406030204" pitchFamily="18" charset="0"/>
                <a:ea typeface="Cambria" panose="02040503050406030204" pitchFamily="18" charset="0"/>
              </a:rPr>
              <a:t>Conventional methods can be used to design test cases in OO testing. However, these test cases can be redeveloped with some special features so that they can use for object-oriented environments. The following points should be considered while creating test cases for object-oriented environments.</a:t>
            </a:r>
          </a:p>
          <a:p>
            <a:r>
              <a:rPr lang="en-US" dirty="0">
                <a:latin typeface="Cambria" panose="02040503050406030204" pitchFamily="18" charset="0"/>
                <a:ea typeface="Cambria" panose="02040503050406030204" pitchFamily="18" charset="0"/>
              </a:rPr>
              <a:t>Which class is going to be tested should be mentioned properly within the test cases.</a:t>
            </a:r>
          </a:p>
          <a:p>
            <a:r>
              <a:rPr lang="en-US" dirty="0">
                <a:latin typeface="Cambria" panose="02040503050406030204" pitchFamily="18" charset="0"/>
                <a:ea typeface="Cambria" panose="02040503050406030204" pitchFamily="18" charset="0"/>
              </a:rPr>
              <a:t>What is the purpose of using particular test cases?</a:t>
            </a:r>
          </a:p>
          <a:p>
            <a:r>
              <a:rPr lang="en-US" dirty="0">
                <a:latin typeface="Cambria" panose="02040503050406030204" pitchFamily="18" charset="0"/>
                <a:ea typeface="Cambria" panose="02040503050406030204" pitchFamily="18" charset="0"/>
              </a:rPr>
              <a:t>What external pre-condition needs to be conducted while performing the test case?</a:t>
            </a:r>
          </a:p>
          <a:p>
            <a:r>
              <a:rPr lang="en-US" dirty="0">
                <a:latin typeface="Cambria" panose="02040503050406030204" pitchFamily="18" charset="0"/>
                <a:ea typeface="Cambria" panose="02040503050406030204" pitchFamily="18" charset="0"/>
              </a:rPr>
              <a:t>All the states should be specified for testing.</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961003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355A-BC1E-8B2F-0E10-6D1ABFC5781D}"/>
              </a:ext>
            </a:extLst>
          </p:cNvPr>
          <p:cNvSpPr>
            <a:spLocks noGrp="1"/>
          </p:cNvSpPr>
          <p:nvPr>
            <p:ph type="title"/>
          </p:nvPr>
        </p:nvSpPr>
        <p:spPr/>
        <p:txBody>
          <a:bodyPr/>
          <a:lstStyle/>
          <a:p>
            <a:r>
              <a:rPr lang="en-IN" dirty="0"/>
              <a:t>Object-Oriented Testing Levels /Techniques</a:t>
            </a:r>
          </a:p>
        </p:txBody>
      </p:sp>
      <p:pic>
        <p:nvPicPr>
          <p:cNvPr id="5" name="Content Placeholder 4">
            <a:extLst>
              <a:ext uri="{FF2B5EF4-FFF2-40B4-BE49-F238E27FC236}">
                <a16:creationId xmlns:a16="http://schemas.microsoft.com/office/drawing/2014/main" id="{4325A31F-7BBF-F119-0FCF-78034E96C396}"/>
              </a:ext>
            </a:extLst>
          </p:cNvPr>
          <p:cNvPicPr>
            <a:picLocks noGrp="1" noChangeAspect="1"/>
          </p:cNvPicPr>
          <p:nvPr>
            <p:ph sz="quarter" idx="1"/>
          </p:nvPr>
        </p:nvPicPr>
        <p:blipFill>
          <a:blip r:embed="rId2"/>
          <a:stretch>
            <a:fillRect/>
          </a:stretch>
        </p:blipFill>
        <p:spPr>
          <a:xfrm>
            <a:off x="990600" y="2133600"/>
            <a:ext cx="6324600" cy="2362200"/>
          </a:xfrm>
        </p:spPr>
      </p:pic>
    </p:spTree>
    <p:extLst>
      <p:ext uri="{BB962C8B-B14F-4D97-AF65-F5344CB8AC3E}">
        <p14:creationId xmlns:p14="http://schemas.microsoft.com/office/powerpoint/2010/main" val="38559231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0FA8A-C08B-D918-08DC-5B94E0D12F1B}"/>
              </a:ext>
            </a:extLst>
          </p:cNvPr>
          <p:cNvSpPr>
            <a:spLocks noGrp="1"/>
          </p:cNvSpPr>
          <p:nvPr>
            <p:ph sz="quarter" idx="1"/>
          </p:nvPr>
        </p:nvSpPr>
        <p:spPr>
          <a:xfrm>
            <a:off x="533400" y="992124"/>
            <a:ext cx="7467600" cy="4873752"/>
          </a:xfrm>
        </p:spPr>
        <p:txBody>
          <a:bodyPr>
            <a:normAutofit fontScale="92500"/>
          </a:bodyPr>
          <a:lstStyle/>
          <a:p>
            <a:pPr>
              <a:lnSpc>
                <a:spcPct val="150000"/>
              </a:lnSpc>
            </a:pPr>
            <a:r>
              <a:rPr lang="en-US" dirty="0">
                <a:latin typeface="Cambria" panose="02040503050406030204" pitchFamily="18" charset="0"/>
                <a:ea typeface="Cambria" panose="02040503050406030204" pitchFamily="18" charset="0"/>
              </a:rPr>
              <a:t>Fault-based testing: The main focus of fault-based testing is based on consumer specifications or code or both. Test cases are created in a way to identify all possible faults and flush them all. This technique finds all the defects that include incorrect specification and interface errors. In the traditional testing model, these types of errors can be detected through functional testing. While Object Oriented Testing in Software Testing will require scenario-based testing.</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787054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0FA8A-C08B-D918-08DC-5B94E0D12F1B}"/>
              </a:ext>
            </a:extLst>
          </p:cNvPr>
          <p:cNvSpPr>
            <a:spLocks noGrp="1"/>
          </p:cNvSpPr>
          <p:nvPr>
            <p:ph sz="quarter" idx="1"/>
          </p:nvPr>
        </p:nvSpPr>
        <p:spPr>
          <a:xfrm>
            <a:off x="381000" y="1219200"/>
            <a:ext cx="7467600" cy="4873752"/>
          </a:xfrm>
        </p:spPr>
        <p:txBody>
          <a:bodyPr>
            <a:normAutofit fontScale="92500"/>
          </a:bodyPr>
          <a:lstStyle/>
          <a:p>
            <a:pPr>
              <a:lnSpc>
                <a:spcPct val="150000"/>
              </a:lnSpc>
            </a:pPr>
            <a:r>
              <a:rPr lang="en-US" dirty="0">
                <a:latin typeface="Cambria" panose="02040503050406030204" pitchFamily="18" charset="0"/>
                <a:ea typeface="Cambria" panose="02040503050406030204" pitchFamily="18" charset="0"/>
              </a:rPr>
              <a:t>Scenario-based testing: This testing technique is useful to detect issues due to wrong specifications and improper interaction among the classes. Incorrect interactions lead to incorrect output which can cause the malfunctioning of some segments sometimes. Scenario-based testing focuses on how the end user will perform the task in a specific environment. These scenarios are more detailed and created concerning the user’s requirements rather than product-specific.</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67056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6AAA5B-D55A-68B2-81A8-1B7D82A14A6D}"/>
              </a:ext>
            </a:extLst>
          </p:cNvPr>
          <p:cNvSpPr>
            <a:spLocks noGrp="1"/>
          </p:cNvSpPr>
          <p:nvPr>
            <p:ph sz="quarter" idx="1"/>
          </p:nvPr>
        </p:nvSpPr>
        <p:spPr>
          <a:xfrm>
            <a:off x="457200" y="1143000"/>
            <a:ext cx="7467600" cy="4873752"/>
          </a:xfrm>
        </p:spPr>
        <p:txBody>
          <a:bodyPr>
            <a:normAutofit fontScale="85000" lnSpcReduction="10000"/>
          </a:bodyPr>
          <a:lstStyle/>
          <a:p>
            <a:pPr>
              <a:lnSpc>
                <a:spcPct val="150000"/>
              </a:lnSpc>
            </a:pPr>
            <a:r>
              <a:rPr lang="en-US" dirty="0">
                <a:latin typeface="Cambria" panose="02040503050406030204" pitchFamily="18" charset="0"/>
                <a:ea typeface="Cambria" panose="02040503050406030204" pitchFamily="18" charset="0"/>
              </a:rPr>
              <a:t>Class Testing based on the method testing: This Object Oriented Testing in Software Testing can be considered the most simple and common approach. Each method of the class performs a proper cohesive function so that methods can be involved once during the testing.</a:t>
            </a:r>
          </a:p>
          <a:p>
            <a:pPr>
              <a:lnSpc>
                <a:spcPct val="150000"/>
              </a:lnSpc>
            </a:pPr>
            <a:endParaRPr lang="en-US" dirty="0">
              <a:latin typeface="Cambria" panose="02040503050406030204" pitchFamily="18" charset="0"/>
              <a:ea typeface="Cambria" panose="02040503050406030204" pitchFamily="18" charset="0"/>
            </a:endParaRPr>
          </a:p>
          <a:p>
            <a:pPr>
              <a:lnSpc>
                <a:spcPct val="150000"/>
              </a:lnSpc>
            </a:pPr>
            <a:r>
              <a:rPr lang="en-US" dirty="0">
                <a:latin typeface="Cambria" panose="02040503050406030204" pitchFamily="18" charset="0"/>
                <a:ea typeface="Cambria" panose="02040503050406030204" pitchFamily="18" charset="0"/>
              </a:rPr>
              <a:t>To minimize the variety of operations, random sequence testing gets performed. It is less time-consuming and effective as well. Partition Testing: Inputs and outputs of the category get divided to minimize the number of test cases.</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300114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5EDD0-DDB0-86D3-4973-E87E90AF7A76}"/>
              </a:ext>
            </a:extLst>
          </p:cNvPr>
          <p:cNvSpPr>
            <a:spLocks noGrp="1"/>
          </p:cNvSpPr>
          <p:nvPr>
            <p:ph type="title"/>
          </p:nvPr>
        </p:nvSpPr>
        <p:spPr>
          <a:xfrm>
            <a:off x="457200" y="384048"/>
            <a:ext cx="7467600" cy="911352"/>
          </a:xfrm>
        </p:spPr>
        <p:txBody>
          <a:bodyPr>
            <a:normAutofit fontScale="90000"/>
          </a:bodyPr>
          <a:lstStyle/>
          <a:p>
            <a:r>
              <a:rPr lang="en-US" sz="2700" b="1" i="0" dirty="0">
                <a:effectLst/>
                <a:latin typeface="Cambria" panose="02040503050406030204" pitchFamily="18" charset="0"/>
                <a:ea typeface="Cambria" panose="02040503050406030204" pitchFamily="18" charset="0"/>
              </a:rPr>
              <a:t>Challenges in Testing Object-oriented Programs</a:t>
            </a:r>
            <a:br>
              <a:rPr lang="en-US" b="1" i="0" dirty="0">
                <a:effectLst/>
                <a:latin typeface="__Source_Sans_Pro_fa6df0"/>
              </a:rPr>
            </a:br>
            <a:endParaRPr lang="en-IN" dirty="0"/>
          </a:p>
        </p:txBody>
      </p:sp>
      <p:sp>
        <p:nvSpPr>
          <p:cNvPr id="3" name="Content Placeholder 2">
            <a:extLst>
              <a:ext uri="{FF2B5EF4-FFF2-40B4-BE49-F238E27FC236}">
                <a16:creationId xmlns:a16="http://schemas.microsoft.com/office/drawing/2014/main" id="{D46AAA5B-D55A-68B2-81A8-1B7D82A14A6D}"/>
              </a:ext>
            </a:extLst>
          </p:cNvPr>
          <p:cNvSpPr>
            <a:spLocks noGrp="1"/>
          </p:cNvSpPr>
          <p:nvPr>
            <p:ph sz="quarter" idx="1"/>
          </p:nvPr>
        </p:nvSpPr>
        <p:spPr>
          <a:xfrm>
            <a:off x="457200" y="990600"/>
            <a:ext cx="7467600" cy="5178552"/>
          </a:xfrm>
        </p:spPr>
        <p:txBody>
          <a:bodyPr>
            <a:normAutofit fontScale="92500" lnSpcReduction="10000"/>
          </a:bodyPr>
          <a:lstStyle/>
          <a:p>
            <a:r>
              <a:rPr lang="en-US" dirty="0">
                <a:latin typeface="Cambria" panose="02040503050406030204" pitchFamily="18" charset="0"/>
                <a:ea typeface="Cambria" panose="02040503050406030204" pitchFamily="18" charset="0"/>
              </a:rPr>
              <a:t>Dynamic testing of classes is not possible in an OO program because it allows instances of classes to be tested. Therefore, additional testing techniques are required to test the interconnection between classes.</a:t>
            </a:r>
          </a:p>
          <a:p>
            <a:r>
              <a:rPr lang="en-US" dirty="0">
                <a:latin typeface="Cambria" panose="02040503050406030204" pitchFamily="18" charset="0"/>
                <a:ea typeface="Cambria" panose="02040503050406030204" pitchFamily="18" charset="0"/>
              </a:rPr>
              <a:t>In object-oriented programs, control flow can be monitored with message passing between objects. It changes from one object to another with intercommunication. To test these sequential flows different types of testing approaches will be required.</a:t>
            </a:r>
          </a:p>
          <a:p>
            <a:r>
              <a:rPr lang="en-US" dirty="0">
                <a:latin typeface="Cambria" panose="02040503050406030204" pitchFamily="18" charset="0"/>
                <a:ea typeface="Cambria" panose="02040503050406030204" pitchFamily="18" charset="0"/>
              </a:rPr>
              <a:t>Inheritance of objects is an important part of the OO program. In a larger system, it is difficult to test the subclass and detect errors in one class.</a:t>
            </a:r>
          </a:p>
          <a:p>
            <a:r>
              <a:rPr lang="en-US" dirty="0">
                <a:latin typeface="Cambria" panose="02040503050406030204" pitchFamily="18" charset="0"/>
                <a:ea typeface="Cambria" panose="02040503050406030204" pitchFamily="18" charset="0"/>
              </a:rPr>
              <a:t>The state associated with a particular object influences the methods, execution, and communication between classes. Therefore, the state plays a vital role in object-oriented testing in software testing.</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027989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5EDD0-DDB0-86D3-4973-E87E90AF7A76}"/>
              </a:ext>
            </a:extLst>
          </p:cNvPr>
          <p:cNvSpPr>
            <a:spLocks noGrp="1"/>
          </p:cNvSpPr>
          <p:nvPr>
            <p:ph type="title"/>
          </p:nvPr>
        </p:nvSpPr>
        <p:spPr/>
        <p:txBody>
          <a:bodyPr/>
          <a:lstStyle/>
          <a:p>
            <a:r>
              <a:rPr lang="en-US" b="1" i="0" dirty="0">
                <a:solidFill>
                  <a:srgbClr val="3C4858"/>
                </a:solidFill>
                <a:effectLst/>
                <a:latin typeface="roboto" panose="02000000000000000000" pitchFamily="2" charset="0"/>
              </a:rPr>
              <a:t>Differences between usability testing and accessibility testing:</a:t>
            </a:r>
            <a:endParaRPr lang="en-IN" dirty="0"/>
          </a:p>
        </p:txBody>
      </p:sp>
      <p:pic>
        <p:nvPicPr>
          <p:cNvPr id="5" name="Content Placeholder 4">
            <a:extLst>
              <a:ext uri="{FF2B5EF4-FFF2-40B4-BE49-F238E27FC236}">
                <a16:creationId xmlns:a16="http://schemas.microsoft.com/office/drawing/2014/main" id="{4D0A91B1-3192-4587-2420-AEB23D9FD3ED}"/>
              </a:ext>
            </a:extLst>
          </p:cNvPr>
          <p:cNvPicPr>
            <a:picLocks noGrp="1" noChangeAspect="1"/>
          </p:cNvPicPr>
          <p:nvPr>
            <p:ph sz="quarter" idx="1"/>
          </p:nvPr>
        </p:nvPicPr>
        <p:blipFill>
          <a:blip r:embed="rId2"/>
          <a:stretch>
            <a:fillRect/>
          </a:stretch>
        </p:blipFill>
        <p:spPr>
          <a:xfrm>
            <a:off x="495300" y="1905000"/>
            <a:ext cx="7391400" cy="4190999"/>
          </a:xfrm>
        </p:spPr>
      </p:pic>
    </p:spTree>
    <p:extLst>
      <p:ext uri="{BB962C8B-B14F-4D97-AF65-F5344CB8AC3E}">
        <p14:creationId xmlns:p14="http://schemas.microsoft.com/office/powerpoint/2010/main" val="5776379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DF5E243-C5B0-FFF8-4270-34FB2BC63FEB}"/>
              </a:ext>
            </a:extLst>
          </p:cNvPr>
          <p:cNvPicPr>
            <a:picLocks noGrp="1" noChangeAspect="1"/>
          </p:cNvPicPr>
          <p:nvPr>
            <p:ph sz="quarter" idx="1"/>
          </p:nvPr>
        </p:nvPicPr>
        <p:blipFill>
          <a:blip r:embed="rId2"/>
          <a:stretch>
            <a:fillRect/>
          </a:stretch>
        </p:blipFill>
        <p:spPr>
          <a:xfrm>
            <a:off x="457200" y="2286000"/>
            <a:ext cx="7391400" cy="2514600"/>
          </a:xfrm>
        </p:spPr>
      </p:pic>
    </p:spTree>
    <p:extLst>
      <p:ext uri="{BB962C8B-B14F-4D97-AF65-F5344CB8AC3E}">
        <p14:creationId xmlns:p14="http://schemas.microsoft.com/office/powerpoint/2010/main" val="16743514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5EDD0-DDB0-86D3-4973-E87E90AF7A76}"/>
              </a:ext>
            </a:extLst>
          </p:cNvPr>
          <p:cNvSpPr>
            <a:spLocks noGrp="1"/>
          </p:cNvSpPr>
          <p:nvPr>
            <p:ph type="title"/>
          </p:nvPr>
        </p:nvSpPr>
        <p:spPr/>
        <p:txBody>
          <a:bodyPr/>
          <a:lstStyle/>
          <a:p>
            <a:r>
              <a:rPr lang="en-US" dirty="0">
                <a:latin typeface="Cambria" panose="02040503050406030204" pitchFamily="18" charset="0"/>
                <a:ea typeface="Cambria" panose="02040503050406030204" pitchFamily="18" charset="0"/>
              </a:rPr>
              <a:t>Compatibility Testing in Software Engineering</a:t>
            </a:r>
            <a:endParaRPr lang="en-IN"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D46AAA5B-D55A-68B2-81A8-1B7D82A14A6D}"/>
              </a:ext>
            </a:extLst>
          </p:cNvPr>
          <p:cNvSpPr>
            <a:spLocks noGrp="1"/>
          </p:cNvSpPr>
          <p:nvPr>
            <p:ph sz="quarter" idx="1"/>
          </p:nvPr>
        </p:nvSpPr>
        <p:spPr>
          <a:xfrm>
            <a:off x="457200" y="1600200"/>
            <a:ext cx="7924800" cy="4983162"/>
          </a:xfrm>
        </p:spPr>
        <p:txBody>
          <a:bodyPr>
            <a:normAutofit fontScale="85000" lnSpcReduction="10000"/>
          </a:bodyPr>
          <a:lstStyle/>
          <a:p>
            <a:pPr>
              <a:lnSpc>
                <a:spcPct val="150000"/>
              </a:lnSpc>
            </a:pPr>
            <a:r>
              <a:rPr lang="en-US" dirty="0">
                <a:latin typeface="Cambria" panose="02040503050406030204" pitchFamily="18" charset="0"/>
                <a:ea typeface="Cambria" panose="02040503050406030204" pitchFamily="18" charset="0"/>
              </a:rPr>
              <a:t>Compatibility testing is software testing which comes under the non functional testing category, and it is performed on an application to check its compatibility (running capability) on different platform/environments. </a:t>
            </a:r>
          </a:p>
          <a:p>
            <a:pPr>
              <a:lnSpc>
                <a:spcPct val="150000"/>
              </a:lnSpc>
            </a:pPr>
            <a:r>
              <a:rPr lang="en-US" dirty="0">
                <a:latin typeface="Cambria" panose="02040503050406030204" pitchFamily="18" charset="0"/>
                <a:ea typeface="Cambria" panose="02040503050406030204" pitchFamily="18" charset="0"/>
              </a:rPr>
              <a:t>This testing is done only when the application becomes stable. Means simply this compatibility test aims to check the developed software application functionality on various software, hardware platforms, network and browser etc. </a:t>
            </a:r>
          </a:p>
          <a:p>
            <a:pPr>
              <a:lnSpc>
                <a:spcPct val="150000"/>
              </a:lnSpc>
            </a:pPr>
            <a:r>
              <a:rPr lang="en-US" dirty="0">
                <a:latin typeface="Cambria" panose="02040503050406030204" pitchFamily="18" charset="0"/>
                <a:ea typeface="Cambria" panose="02040503050406030204" pitchFamily="18" charset="0"/>
              </a:rPr>
              <a:t>This compatibility testing is very important in product production and implementation point of view as it is performed to avoid future issues regarding compatibility.</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073921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5EDD0-DDB0-86D3-4973-E87E90AF7A76}"/>
              </a:ext>
            </a:extLst>
          </p:cNvPr>
          <p:cNvSpPr>
            <a:spLocks noGrp="1"/>
          </p:cNvSpPr>
          <p:nvPr>
            <p:ph type="title"/>
          </p:nvPr>
        </p:nvSpPr>
        <p:spPr/>
        <p:txBody>
          <a:bodyPr/>
          <a:lstStyle/>
          <a:p>
            <a:r>
              <a:rPr lang="en-IN" dirty="0"/>
              <a:t>Types of Compatibility Testing :</a:t>
            </a:r>
          </a:p>
        </p:txBody>
      </p:sp>
      <p:sp>
        <p:nvSpPr>
          <p:cNvPr id="3" name="Content Placeholder 2">
            <a:extLst>
              <a:ext uri="{FF2B5EF4-FFF2-40B4-BE49-F238E27FC236}">
                <a16:creationId xmlns:a16="http://schemas.microsoft.com/office/drawing/2014/main" id="{D46AAA5B-D55A-68B2-81A8-1B7D82A14A6D}"/>
              </a:ext>
            </a:extLst>
          </p:cNvPr>
          <p:cNvSpPr>
            <a:spLocks noGrp="1"/>
          </p:cNvSpPr>
          <p:nvPr>
            <p:ph sz="quarter" idx="1"/>
          </p:nvPr>
        </p:nvSpPr>
        <p:spPr/>
        <p:txBody>
          <a:bodyPr/>
          <a:lstStyle/>
          <a:p>
            <a:r>
              <a:rPr lang="en-IN" dirty="0"/>
              <a:t>1. Software :</a:t>
            </a:r>
          </a:p>
          <a:p>
            <a:pPr algn="l" fontAlgn="base">
              <a:buFont typeface="Arial" panose="020B0604020202020204" pitchFamily="34" charset="0"/>
              <a:buChar char="•"/>
            </a:pPr>
            <a:r>
              <a:rPr lang="en-US" b="0" i="0" dirty="0">
                <a:solidFill>
                  <a:srgbClr val="273239"/>
                </a:solidFill>
                <a:effectLst/>
                <a:latin typeface="Nunito" pitchFamily="2" charset="0"/>
              </a:rPr>
              <a:t>Testing the compatibility of an application with an Operating System like Linux, Mac, Windows</a:t>
            </a:r>
          </a:p>
          <a:p>
            <a:pPr algn="l" fontAlgn="base">
              <a:buFont typeface="Arial" panose="020B0604020202020204" pitchFamily="34" charset="0"/>
              <a:buChar char="•"/>
            </a:pPr>
            <a:r>
              <a:rPr lang="en-US" b="0" i="0" dirty="0">
                <a:solidFill>
                  <a:srgbClr val="273239"/>
                </a:solidFill>
                <a:effectLst/>
                <a:latin typeface="Nunito" pitchFamily="2" charset="0"/>
              </a:rPr>
              <a:t>Testing compatibility on Database like Oracle SQL server, MongoDB server.</a:t>
            </a:r>
          </a:p>
          <a:p>
            <a:pPr algn="l" fontAlgn="base">
              <a:buFont typeface="Arial" panose="020B0604020202020204" pitchFamily="34" charset="0"/>
              <a:buChar char="•"/>
            </a:pPr>
            <a:r>
              <a:rPr lang="en-US" b="0" i="0" dirty="0">
                <a:solidFill>
                  <a:srgbClr val="273239"/>
                </a:solidFill>
                <a:effectLst/>
                <a:latin typeface="Nunito" pitchFamily="2" charset="0"/>
              </a:rPr>
              <a:t>Testing compatibility on different devices like in mobile phones, computers.</a:t>
            </a:r>
          </a:p>
          <a:p>
            <a:endParaRPr lang="en-IN" dirty="0"/>
          </a:p>
        </p:txBody>
      </p:sp>
    </p:spTree>
    <p:extLst>
      <p:ext uri="{BB962C8B-B14F-4D97-AF65-F5344CB8AC3E}">
        <p14:creationId xmlns:p14="http://schemas.microsoft.com/office/powerpoint/2010/main" val="1056582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66800"/>
            <a:ext cx="7467600" cy="5407152"/>
          </a:xfrm>
        </p:spPr>
        <p:txBody>
          <a:bodyPr>
            <a:normAutofit fontScale="92500" lnSpcReduction="20000"/>
          </a:bodyPr>
          <a:lstStyle/>
          <a:p>
            <a:pPr>
              <a:lnSpc>
                <a:spcPct val="160000"/>
              </a:lnSpc>
            </a:pPr>
            <a:r>
              <a:rPr lang="en-US" b="1" dirty="0">
                <a:latin typeface="Cambria" pitchFamily="18" charset="0"/>
                <a:ea typeface="Cambria" pitchFamily="18" charset="0"/>
              </a:rPr>
              <a:t>Phase 2: Identify Unit Features to be Tested</a:t>
            </a:r>
            <a:endParaRPr lang="en-US" dirty="0">
              <a:latin typeface="Cambria" pitchFamily="18" charset="0"/>
              <a:ea typeface="Cambria" pitchFamily="18" charset="0"/>
            </a:endParaRPr>
          </a:p>
          <a:p>
            <a:pPr marL="0" indent="0">
              <a:lnSpc>
                <a:spcPct val="160000"/>
              </a:lnSpc>
              <a:buNone/>
            </a:pPr>
            <a:r>
              <a:rPr lang="en-US" dirty="0">
                <a:latin typeface="Cambria" pitchFamily="18" charset="0"/>
                <a:ea typeface="Cambria" pitchFamily="18" charset="0"/>
              </a:rPr>
              <a:t>This phase requires information from the unit specification and detailed design description. The planner determines which features of each unit will be tested, for example: functions, performance requirements, states, and state transitions, control structures, messages, and data flow patterns. If some features will not be covered by the tests, they should be mentioned and the risks of not testing them be assessed. Input/output characteristics associated with each unit should also be identified, such as variables with an allowed ranges of values and performance at a certain level</a:t>
            </a:r>
          </a:p>
          <a:p>
            <a:endParaRPr lang="en-US" dirty="0"/>
          </a:p>
        </p:txBody>
      </p:sp>
    </p:spTree>
    <p:extLst>
      <p:ext uri="{BB962C8B-B14F-4D97-AF65-F5344CB8AC3E}">
        <p14:creationId xmlns:p14="http://schemas.microsoft.com/office/powerpoint/2010/main" val="97995490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5EDD0-DDB0-86D3-4973-E87E90AF7A76}"/>
              </a:ext>
            </a:extLst>
          </p:cNvPr>
          <p:cNvSpPr>
            <a:spLocks noGrp="1"/>
          </p:cNvSpPr>
          <p:nvPr>
            <p:ph type="title"/>
          </p:nvPr>
        </p:nvSpPr>
        <p:spPr/>
        <p:txBody>
          <a:bodyPr/>
          <a:lstStyle/>
          <a:p>
            <a:r>
              <a:rPr lang="en-US" dirty="0"/>
              <a:t>Types based on Version Testing :</a:t>
            </a:r>
            <a:endParaRPr lang="en-IN" dirty="0"/>
          </a:p>
        </p:txBody>
      </p:sp>
      <p:sp>
        <p:nvSpPr>
          <p:cNvPr id="3" name="Content Placeholder 2">
            <a:extLst>
              <a:ext uri="{FF2B5EF4-FFF2-40B4-BE49-F238E27FC236}">
                <a16:creationId xmlns:a16="http://schemas.microsoft.com/office/drawing/2014/main" id="{D46AAA5B-D55A-68B2-81A8-1B7D82A14A6D}"/>
              </a:ext>
            </a:extLst>
          </p:cNvPr>
          <p:cNvSpPr>
            <a:spLocks noGrp="1"/>
          </p:cNvSpPr>
          <p:nvPr>
            <p:ph sz="quarter" idx="1"/>
          </p:nvPr>
        </p:nvSpPr>
        <p:spPr/>
        <p:txBody>
          <a:bodyPr/>
          <a:lstStyle/>
          <a:p>
            <a:r>
              <a:rPr lang="en-US" dirty="0"/>
              <a:t>There are two types of compatibility testing based on version testing  </a:t>
            </a:r>
          </a:p>
          <a:p>
            <a:endParaRPr lang="en-US" dirty="0"/>
          </a:p>
          <a:p>
            <a:r>
              <a:rPr lang="en-US" dirty="0"/>
              <a:t>Forward compatibility testing : When the behavior and compatibility of a software or hardware is checked with its newer version then it is called as forward compatibility testing.</a:t>
            </a:r>
          </a:p>
          <a:p>
            <a:r>
              <a:rPr lang="en-US" dirty="0"/>
              <a:t>Backward compatibility testing : When the behavior and compatibility of a software or hardware is checked with its older version then it is called as backward compatibility testing.</a:t>
            </a:r>
            <a:endParaRPr lang="en-IN" dirty="0"/>
          </a:p>
        </p:txBody>
      </p:sp>
    </p:spTree>
    <p:extLst>
      <p:ext uri="{BB962C8B-B14F-4D97-AF65-F5344CB8AC3E}">
        <p14:creationId xmlns:p14="http://schemas.microsoft.com/office/powerpoint/2010/main" val="29169664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6AAA5B-D55A-68B2-81A8-1B7D82A14A6D}"/>
              </a:ext>
            </a:extLst>
          </p:cNvPr>
          <p:cNvSpPr>
            <a:spLocks noGrp="1"/>
          </p:cNvSpPr>
          <p:nvPr>
            <p:ph sz="quarter" idx="1"/>
          </p:nvPr>
        </p:nvSpPr>
        <p:spPr>
          <a:xfrm>
            <a:off x="381000" y="992124"/>
            <a:ext cx="7467600" cy="4873752"/>
          </a:xfrm>
        </p:spPr>
        <p:txBody>
          <a:bodyPr/>
          <a:lstStyle/>
          <a:p>
            <a:r>
              <a:rPr lang="en-US" dirty="0"/>
              <a:t>Hardware :</a:t>
            </a:r>
          </a:p>
          <a:p>
            <a:endParaRPr lang="en-US" dirty="0"/>
          </a:p>
          <a:p>
            <a:r>
              <a:rPr lang="en-US" dirty="0"/>
              <a:t>Checking compatibility with a particular size of  </a:t>
            </a:r>
          </a:p>
          <a:p>
            <a:endParaRPr lang="en-US" dirty="0"/>
          </a:p>
          <a:p>
            <a:r>
              <a:rPr lang="en-US" dirty="0"/>
              <a:t>RAM</a:t>
            </a:r>
          </a:p>
          <a:p>
            <a:r>
              <a:rPr lang="en-US" dirty="0"/>
              <a:t>ROM</a:t>
            </a:r>
          </a:p>
          <a:p>
            <a:r>
              <a:rPr lang="en-US" dirty="0"/>
              <a:t>Hard Disk</a:t>
            </a:r>
          </a:p>
          <a:p>
            <a:r>
              <a:rPr lang="en-US" dirty="0"/>
              <a:t>Memory Cards</a:t>
            </a:r>
          </a:p>
          <a:p>
            <a:r>
              <a:rPr lang="en-US" dirty="0"/>
              <a:t>Processor</a:t>
            </a:r>
          </a:p>
          <a:p>
            <a:r>
              <a:rPr lang="en-US" dirty="0"/>
              <a:t>Graphics Card</a:t>
            </a:r>
            <a:endParaRPr lang="en-IN" dirty="0"/>
          </a:p>
        </p:txBody>
      </p:sp>
    </p:spTree>
    <p:extLst>
      <p:ext uri="{BB962C8B-B14F-4D97-AF65-F5344CB8AC3E}">
        <p14:creationId xmlns:p14="http://schemas.microsoft.com/office/powerpoint/2010/main" val="42460436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6AAA5B-D55A-68B2-81A8-1B7D82A14A6D}"/>
              </a:ext>
            </a:extLst>
          </p:cNvPr>
          <p:cNvSpPr>
            <a:spLocks noGrp="1"/>
          </p:cNvSpPr>
          <p:nvPr>
            <p:ph sz="quarter" idx="1"/>
          </p:nvPr>
        </p:nvSpPr>
        <p:spPr>
          <a:xfrm>
            <a:off x="457200" y="990600"/>
            <a:ext cx="7467600" cy="5483352"/>
          </a:xfrm>
        </p:spPr>
        <p:txBody>
          <a:bodyPr>
            <a:normAutofit/>
          </a:bodyPr>
          <a:lstStyle/>
          <a:p>
            <a:r>
              <a:rPr lang="en-US" dirty="0"/>
              <a:t>Smartphones :</a:t>
            </a:r>
          </a:p>
          <a:p>
            <a:endParaRPr lang="en-US" dirty="0"/>
          </a:p>
          <a:p>
            <a:r>
              <a:rPr lang="en-US" dirty="0"/>
              <a:t> Checking compatibility with different mobile platforms like android, iOS etc.</a:t>
            </a:r>
          </a:p>
          <a:p>
            <a:endParaRPr lang="en-US" dirty="0"/>
          </a:p>
          <a:p>
            <a:r>
              <a:rPr lang="en-US" dirty="0"/>
              <a:t> Network :</a:t>
            </a:r>
          </a:p>
          <a:p>
            <a:endParaRPr lang="en-US" dirty="0"/>
          </a:p>
          <a:p>
            <a:r>
              <a:rPr lang="en-US" dirty="0"/>
              <a:t>Checking compatibility with different :</a:t>
            </a:r>
          </a:p>
          <a:p>
            <a:endParaRPr lang="en-US" dirty="0"/>
          </a:p>
          <a:p>
            <a:r>
              <a:rPr lang="en-US" dirty="0"/>
              <a:t>Bandwidth</a:t>
            </a:r>
          </a:p>
          <a:p>
            <a:r>
              <a:rPr lang="en-US" dirty="0"/>
              <a:t>Operating speed</a:t>
            </a:r>
          </a:p>
          <a:p>
            <a:r>
              <a:rPr lang="en-US" dirty="0"/>
              <a:t>Capacity</a:t>
            </a:r>
            <a:endParaRPr lang="en-IN" dirty="0"/>
          </a:p>
        </p:txBody>
      </p:sp>
    </p:spTree>
    <p:extLst>
      <p:ext uri="{BB962C8B-B14F-4D97-AF65-F5344CB8AC3E}">
        <p14:creationId xmlns:p14="http://schemas.microsoft.com/office/powerpoint/2010/main" val="4032912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5EDD0-DDB0-86D3-4973-E87E90AF7A76}"/>
              </a:ext>
            </a:extLst>
          </p:cNvPr>
          <p:cNvSpPr>
            <a:spLocks noGrp="1"/>
          </p:cNvSpPr>
          <p:nvPr>
            <p:ph type="title"/>
          </p:nvPr>
        </p:nvSpPr>
        <p:spPr>
          <a:xfrm>
            <a:off x="457200" y="152400"/>
            <a:ext cx="7467600" cy="1143000"/>
          </a:xfrm>
        </p:spPr>
        <p:txBody>
          <a:bodyPr/>
          <a:lstStyle/>
          <a:p>
            <a:r>
              <a:rPr lang="en-IN" dirty="0"/>
              <a:t>Configuration Testing </a:t>
            </a:r>
          </a:p>
        </p:txBody>
      </p:sp>
      <p:sp>
        <p:nvSpPr>
          <p:cNvPr id="3" name="Content Placeholder 2">
            <a:extLst>
              <a:ext uri="{FF2B5EF4-FFF2-40B4-BE49-F238E27FC236}">
                <a16:creationId xmlns:a16="http://schemas.microsoft.com/office/drawing/2014/main" id="{D46AAA5B-D55A-68B2-81A8-1B7D82A14A6D}"/>
              </a:ext>
            </a:extLst>
          </p:cNvPr>
          <p:cNvSpPr>
            <a:spLocks noGrp="1"/>
          </p:cNvSpPr>
          <p:nvPr>
            <p:ph sz="quarter" idx="1"/>
          </p:nvPr>
        </p:nvSpPr>
        <p:spPr>
          <a:xfrm>
            <a:off x="457200" y="1447800"/>
            <a:ext cx="8001000" cy="5026152"/>
          </a:xfrm>
        </p:spPr>
        <p:txBody>
          <a:bodyPr>
            <a:normAutofit/>
          </a:bodyPr>
          <a:lstStyle/>
          <a:p>
            <a:r>
              <a:rPr lang="en-US" dirty="0">
                <a:latin typeface="Cambria" panose="02040503050406030204" pitchFamily="18" charset="0"/>
                <a:ea typeface="Cambria" panose="02040503050406030204" pitchFamily="18" charset="0"/>
              </a:rPr>
              <a:t>Configuration Testing is the type of Software Testing that verifies the performance of the system under development against various combinations of software and hardware to find out the best configuration under which the system can work without any flaws or issues while matching its functional requirements.</a:t>
            </a:r>
          </a:p>
          <a:p>
            <a:pPr algn="l" rtl="0" fontAlgn="base"/>
            <a:r>
              <a:rPr lang="en-IN" b="0" i="0" dirty="0">
                <a:solidFill>
                  <a:srgbClr val="273239"/>
                </a:solidFill>
                <a:effectLst/>
                <a:latin typeface="Cambria" panose="02040503050406030204" pitchFamily="18" charset="0"/>
                <a:ea typeface="Cambria" panose="02040503050406030204" pitchFamily="18" charset="0"/>
              </a:rPr>
              <a:t>The various configurations are Win XP, Win 7 32/64 bit, Win 8 32/64 bit, Win 10, etc.</a:t>
            </a:r>
          </a:p>
          <a:p>
            <a:pPr algn="l" fontAlgn="base">
              <a:buFont typeface="+mj-lt"/>
              <a:buAutoNum type="arabicPeriod"/>
            </a:pPr>
            <a:r>
              <a:rPr lang="en-IN" b="1" i="0" dirty="0">
                <a:solidFill>
                  <a:srgbClr val="273239"/>
                </a:solidFill>
                <a:effectLst/>
                <a:latin typeface="Cambria" panose="02040503050406030204" pitchFamily="18" charset="0"/>
                <a:ea typeface="Cambria" panose="02040503050406030204" pitchFamily="18" charset="0"/>
              </a:rPr>
              <a:t>Database Configuration:</a:t>
            </a:r>
            <a:r>
              <a:rPr lang="en-IN" b="0" i="0" dirty="0">
                <a:solidFill>
                  <a:srgbClr val="273239"/>
                </a:solidFill>
                <a:effectLst/>
                <a:latin typeface="Cambria" panose="02040503050406030204" pitchFamily="18" charset="0"/>
                <a:ea typeface="Cambria" panose="02040503050406030204" pitchFamily="18" charset="0"/>
              </a:rPr>
              <a:t> Oracle, DB2, MySQL, MSSQL Server, Sybase etc.</a:t>
            </a:r>
          </a:p>
          <a:p>
            <a:pPr algn="l" fontAlgn="base">
              <a:buFont typeface="+mj-lt"/>
              <a:buAutoNum type="arabicPeriod" startAt="2"/>
            </a:pPr>
            <a:r>
              <a:rPr lang="en-IN" b="1" i="0" dirty="0">
                <a:solidFill>
                  <a:srgbClr val="273239"/>
                </a:solidFill>
                <a:effectLst/>
                <a:latin typeface="Cambria" panose="02040503050406030204" pitchFamily="18" charset="0"/>
                <a:ea typeface="Cambria" panose="02040503050406030204" pitchFamily="18" charset="0"/>
              </a:rPr>
              <a:t>Browser Configuration:</a:t>
            </a:r>
            <a:r>
              <a:rPr lang="en-IN" b="0" i="0" dirty="0">
                <a:solidFill>
                  <a:srgbClr val="273239"/>
                </a:solidFill>
                <a:effectLst/>
                <a:latin typeface="Cambria" panose="02040503050406030204" pitchFamily="18" charset="0"/>
                <a:ea typeface="Cambria" panose="02040503050406030204" pitchFamily="18" charset="0"/>
              </a:rPr>
              <a:t> IE 8, IE 9, FF 16.0, Chrome, Microsoft Edge etc.</a:t>
            </a:r>
          </a:p>
          <a:p>
            <a:endParaRPr lang="en-US" dirty="0"/>
          </a:p>
        </p:txBody>
      </p:sp>
    </p:spTree>
    <p:extLst>
      <p:ext uri="{BB962C8B-B14F-4D97-AF65-F5344CB8AC3E}">
        <p14:creationId xmlns:p14="http://schemas.microsoft.com/office/powerpoint/2010/main" val="218591734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5EDD0-DDB0-86D3-4973-E87E90AF7A76}"/>
              </a:ext>
            </a:extLst>
          </p:cNvPr>
          <p:cNvSpPr>
            <a:spLocks noGrp="1"/>
          </p:cNvSpPr>
          <p:nvPr>
            <p:ph type="title"/>
          </p:nvPr>
        </p:nvSpPr>
        <p:spPr/>
        <p:txBody>
          <a:bodyPr/>
          <a:lstStyle/>
          <a:p>
            <a:r>
              <a:rPr lang="en-IN" b="1" i="0" dirty="0">
                <a:solidFill>
                  <a:srgbClr val="273239"/>
                </a:solidFill>
                <a:effectLst/>
                <a:latin typeface="Nunito" pitchFamily="2" charset="0"/>
              </a:rPr>
              <a:t>Objectives of Configuration Testing: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D46AAA5B-D55A-68B2-81A8-1B7D82A14A6D}"/>
              </a:ext>
            </a:extLst>
          </p:cNvPr>
          <p:cNvSpPr>
            <a:spLocks noGrp="1"/>
          </p:cNvSpPr>
          <p:nvPr>
            <p:ph sz="quarter" idx="1"/>
          </p:nvPr>
        </p:nvSpPr>
        <p:spPr>
          <a:xfrm>
            <a:off x="487907" y="1407402"/>
            <a:ext cx="7467600" cy="4873752"/>
          </a:xfrm>
        </p:spPr>
        <p:txBody>
          <a:bodyPr>
            <a:normAutofit fontScale="92500" lnSpcReduction="10000"/>
          </a:bodyPr>
          <a:lstStyle/>
          <a:p>
            <a:pPr algn="l" fontAlgn="base">
              <a:buFont typeface="+mj-lt"/>
              <a:buAutoNum type="arabicPeriod"/>
            </a:pPr>
            <a:r>
              <a:rPr lang="en-US" b="1" i="0" dirty="0">
                <a:solidFill>
                  <a:srgbClr val="273239"/>
                </a:solidFill>
                <a:effectLst/>
                <a:latin typeface="Nunito" pitchFamily="2" charset="0"/>
              </a:rPr>
              <a:t>Adaptability to Different Configurations:</a:t>
            </a:r>
            <a:r>
              <a:rPr lang="en-US" b="0" i="0" dirty="0">
                <a:solidFill>
                  <a:srgbClr val="273239"/>
                </a:solidFill>
                <a:effectLst/>
                <a:latin typeface="Nunito" pitchFamily="2" charset="0"/>
              </a:rPr>
              <a:t> Check that the program’s basic features work consistently and dependably in all configurations. Testing the behavior of the program with different setups and settings is part of this process.</a:t>
            </a:r>
          </a:p>
          <a:p>
            <a:pPr algn="l" fontAlgn="base">
              <a:buFont typeface="+mj-lt"/>
              <a:buAutoNum type="arabicPeriod" startAt="2"/>
            </a:pPr>
            <a:r>
              <a:rPr lang="en-US" b="1" i="0" dirty="0">
                <a:solidFill>
                  <a:srgbClr val="273239"/>
                </a:solidFill>
                <a:effectLst/>
                <a:latin typeface="Nunito" pitchFamily="2" charset="0"/>
              </a:rPr>
              <a:t>Evaluation of Stability:</a:t>
            </a:r>
            <a:r>
              <a:rPr lang="en-US" b="0" i="0" dirty="0">
                <a:solidFill>
                  <a:srgbClr val="273239"/>
                </a:solidFill>
                <a:effectLst/>
                <a:latin typeface="Nunito" pitchFamily="2" charset="0"/>
              </a:rPr>
              <a:t> Examine the software’s stability under various configurations. Find and fix any configuration-specific problems that might be causing crashes, unstable systems or strange behavior.</a:t>
            </a:r>
          </a:p>
          <a:p>
            <a:pPr algn="l" fontAlgn="base">
              <a:buFont typeface="+mj-lt"/>
              <a:buAutoNum type="arabicPeriod" startAt="3"/>
            </a:pPr>
            <a:r>
              <a:rPr lang="en-US" b="1" i="0" dirty="0">
                <a:solidFill>
                  <a:srgbClr val="273239"/>
                </a:solidFill>
                <a:effectLst/>
                <a:latin typeface="Nunito" pitchFamily="2" charset="0"/>
              </a:rPr>
              <a:t>Testing the User Experience:</a:t>
            </a:r>
            <a:r>
              <a:rPr lang="en-US" b="0" i="0" dirty="0">
                <a:solidFill>
                  <a:srgbClr val="273239"/>
                </a:solidFill>
                <a:effectLst/>
                <a:latin typeface="Nunito" pitchFamily="2" charset="0"/>
              </a:rPr>
              <a:t> Assess the value and consistency of the user experience across various setups. Make that the graphical user interface (GUI) of the software adjusts to various screen sizes, resolutions and display settings.</a:t>
            </a:r>
          </a:p>
          <a:p>
            <a:endParaRPr lang="en-IN" dirty="0"/>
          </a:p>
        </p:txBody>
      </p:sp>
    </p:spTree>
    <p:extLst>
      <p:ext uri="{BB962C8B-B14F-4D97-AF65-F5344CB8AC3E}">
        <p14:creationId xmlns:p14="http://schemas.microsoft.com/office/powerpoint/2010/main" val="17354218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6AAA5B-D55A-68B2-81A8-1B7D82A14A6D}"/>
              </a:ext>
            </a:extLst>
          </p:cNvPr>
          <p:cNvSpPr>
            <a:spLocks noGrp="1"/>
          </p:cNvSpPr>
          <p:nvPr>
            <p:ph sz="quarter" idx="1"/>
          </p:nvPr>
        </p:nvSpPr>
        <p:spPr>
          <a:xfrm>
            <a:off x="457200" y="992124"/>
            <a:ext cx="7467600" cy="4873752"/>
          </a:xfrm>
        </p:spPr>
        <p:txBody>
          <a:bodyPr>
            <a:normAutofit lnSpcReduction="10000"/>
          </a:bodyPr>
          <a:lstStyle/>
          <a:p>
            <a:pPr algn="l" fontAlgn="base">
              <a:buFont typeface="+mj-lt"/>
              <a:buAutoNum type="arabicPeriod" startAt="4"/>
            </a:pPr>
            <a:r>
              <a:rPr lang="en-US" b="1" i="0" dirty="0">
                <a:solidFill>
                  <a:srgbClr val="273239"/>
                </a:solidFill>
                <a:effectLst/>
                <a:latin typeface="Nunito" pitchFamily="2" charset="0"/>
              </a:rPr>
              <a:t>Security Throughout Configurations:</a:t>
            </a:r>
            <a:r>
              <a:rPr lang="en-US" b="0" i="0" dirty="0">
                <a:solidFill>
                  <a:srgbClr val="273239"/>
                </a:solidFill>
                <a:effectLst/>
                <a:latin typeface="Nunito" pitchFamily="2" charset="0"/>
              </a:rPr>
              <a:t> To make sure that sensitive data is kept safe, test the software’s security features in various setups. Determine and fix any vulnerabilities that might be configuration-specific.</a:t>
            </a:r>
          </a:p>
          <a:p>
            <a:pPr algn="l" fontAlgn="base">
              <a:buFont typeface="+mj-lt"/>
              <a:buAutoNum type="arabicPeriod" startAt="5"/>
            </a:pPr>
            <a:r>
              <a:rPr lang="en-US" b="1" i="0" dirty="0">
                <a:solidFill>
                  <a:srgbClr val="273239"/>
                </a:solidFill>
                <a:effectLst/>
                <a:latin typeface="Nunito" pitchFamily="2" charset="0"/>
              </a:rPr>
              <a:t>Compatibility of Networks:</a:t>
            </a:r>
            <a:r>
              <a:rPr lang="en-US" b="0" i="0" dirty="0">
                <a:solidFill>
                  <a:srgbClr val="273239"/>
                </a:solidFill>
                <a:effectLst/>
                <a:latin typeface="Nunito" pitchFamily="2" charset="0"/>
              </a:rPr>
              <a:t> Examine the software’s behavior with various network setups. Evaluate its compatibility with various network types, speeds and latency.</a:t>
            </a:r>
          </a:p>
          <a:p>
            <a:pPr algn="l" fontAlgn="base">
              <a:buFont typeface="+mj-lt"/>
              <a:buAutoNum type="arabicPeriod" startAt="6"/>
            </a:pPr>
            <a:r>
              <a:rPr lang="en-US" b="1" i="0" dirty="0">
                <a:solidFill>
                  <a:srgbClr val="273239"/>
                </a:solidFill>
                <a:effectLst/>
                <a:latin typeface="Nunito" pitchFamily="2" charset="0"/>
              </a:rPr>
              <a:t>Data Compatibility: </a:t>
            </a:r>
            <a:r>
              <a:rPr lang="en-US" b="0" i="0" dirty="0">
                <a:solidFill>
                  <a:srgbClr val="273239"/>
                </a:solidFill>
                <a:effectLst/>
                <a:latin typeface="Nunito" pitchFamily="2" charset="0"/>
              </a:rPr>
              <a:t>Check if the </a:t>
            </a:r>
            <a:r>
              <a:rPr lang="en-US" b="0" i="0" dirty="0" err="1">
                <a:solidFill>
                  <a:srgbClr val="273239"/>
                </a:solidFill>
                <a:effectLst/>
                <a:latin typeface="Nunito" pitchFamily="2" charset="0"/>
              </a:rPr>
              <a:t>programme</a:t>
            </a:r>
            <a:r>
              <a:rPr lang="en-US" b="0" i="0" dirty="0">
                <a:solidFill>
                  <a:srgbClr val="273239"/>
                </a:solidFill>
                <a:effectLst/>
                <a:latin typeface="Nunito" pitchFamily="2" charset="0"/>
              </a:rPr>
              <a:t> can manage a range of data configurations, such as those from diverse sources, databases and file formats. Verify the consistency and integrity of the data across various setups.</a:t>
            </a:r>
          </a:p>
          <a:p>
            <a:endParaRPr lang="en-IN" dirty="0"/>
          </a:p>
        </p:txBody>
      </p:sp>
    </p:spTree>
    <p:extLst>
      <p:ext uri="{BB962C8B-B14F-4D97-AF65-F5344CB8AC3E}">
        <p14:creationId xmlns:p14="http://schemas.microsoft.com/office/powerpoint/2010/main" val="279340666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4C04849-0DFE-9F99-10F1-B0B72377B7CE}"/>
              </a:ext>
            </a:extLst>
          </p:cNvPr>
          <p:cNvPicPr>
            <a:picLocks noGrp="1" noChangeAspect="1"/>
          </p:cNvPicPr>
          <p:nvPr>
            <p:ph sz="quarter" idx="1"/>
          </p:nvPr>
        </p:nvPicPr>
        <p:blipFill>
          <a:blip r:embed="rId2"/>
          <a:stretch>
            <a:fillRect/>
          </a:stretch>
        </p:blipFill>
        <p:spPr>
          <a:xfrm>
            <a:off x="762000" y="2057400"/>
            <a:ext cx="7000875" cy="3067050"/>
          </a:xfrm>
        </p:spPr>
      </p:pic>
    </p:spTree>
    <p:extLst>
      <p:ext uri="{BB962C8B-B14F-4D97-AF65-F5344CB8AC3E}">
        <p14:creationId xmlns:p14="http://schemas.microsoft.com/office/powerpoint/2010/main" val="332941582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CEC6-4C1A-B8E7-1287-63B64F588019}"/>
              </a:ext>
            </a:extLst>
          </p:cNvPr>
          <p:cNvSpPr>
            <a:spLocks noGrp="1"/>
          </p:cNvSpPr>
          <p:nvPr>
            <p:ph type="title"/>
          </p:nvPr>
        </p:nvSpPr>
        <p:spPr/>
        <p:txBody>
          <a:bodyPr/>
          <a:lstStyle/>
          <a:p>
            <a:r>
              <a:rPr lang="en-IN" b="1" i="0" dirty="0">
                <a:solidFill>
                  <a:srgbClr val="273239"/>
                </a:solidFill>
                <a:effectLst/>
                <a:latin typeface="Nunito" pitchFamily="2" charset="0"/>
              </a:rPr>
              <a:t>Types of Configuration Testing: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AF5243D4-11D1-35DA-8956-3B216EBCB59D}"/>
              </a:ext>
            </a:extLst>
          </p:cNvPr>
          <p:cNvSpPr>
            <a:spLocks noGrp="1"/>
          </p:cNvSpPr>
          <p:nvPr>
            <p:ph sz="quarter" idx="1"/>
          </p:nvPr>
        </p:nvSpPr>
        <p:spPr/>
        <p:txBody>
          <a:bodyPr/>
          <a:lstStyle/>
          <a:p>
            <a:r>
              <a:rPr lang="en-US" b="1" i="0" dirty="0">
                <a:solidFill>
                  <a:srgbClr val="273239"/>
                </a:solidFill>
                <a:effectLst/>
                <a:latin typeface="Nunito" pitchFamily="2" charset="0"/>
              </a:rPr>
              <a:t>Software Configuration Testing:</a:t>
            </a:r>
            <a:r>
              <a:rPr lang="en-US" b="0" i="0" dirty="0">
                <a:solidFill>
                  <a:srgbClr val="273239"/>
                </a:solidFill>
                <a:effectLst/>
                <a:latin typeface="Nunito" pitchFamily="2" charset="0"/>
              </a:rPr>
              <a:t> Software configuration testing is done over the Application Under Test with various operating system versions and various browser versions etc. It is a time-consuming testing as it takes long time to install and uninstall the various software which are to be used for testing. When the build is released, software configuration begins after passing through the unit test and integration test.</a:t>
            </a:r>
          </a:p>
          <a:p>
            <a:endParaRPr lang="en-IN" dirty="0"/>
          </a:p>
        </p:txBody>
      </p:sp>
    </p:spTree>
    <p:extLst>
      <p:ext uri="{BB962C8B-B14F-4D97-AF65-F5344CB8AC3E}">
        <p14:creationId xmlns:p14="http://schemas.microsoft.com/office/powerpoint/2010/main" val="42616453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5243D4-11D1-35DA-8956-3B216EBCB59D}"/>
              </a:ext>
            </a:extLst>
          </p:cNvPr>
          <p:cNvSpPr>
            <a:spLocks noGrp="1"/>
          </p:cNvSpPr>
          <p:nvPr>
            <p:ph sz="quarter" idx="1"/>
          </p:nvPr>
        </p:nvSpPr>
        <p:spPr>
          <a:xfrm>
            <a:off x="457200" y="1143000"/>
            <a:ext cx="7467600" cy="5257800"/>
          </a:xfrm>
        </p:spPr>
        <p:txBody>
          <a:bodyPr>
            <a:normAutofit lnSpcReduction="10000"/>
          </a:bodyPr>
          <a:lstStyle/>
          <a:p>
            <a:r>
              <a:rPr lang="en-US" b="1" i="0" dirty="0">
                <a:solidFill>
                  <a:srgbClr val="273239"/>
                </a:solidFill>
                <a:effectLst/>
                <a:latin typeface="Nunito" pitchFamily="2" charset="0"/>
              </a:rPr>
              <a:t>Hardware Configuration Testing:</a:t>
            </a:r>
            <a:r>
              <a:rPr lang="en-US" b="0" i="0" dirty="0">
                <a:solidFill>
                  <a:srgbClr val="273239"/>
                </a:solidFill>
                <a:effectLst/>
                <a:latin typeface="Nunito" pitchFamily="2" charset="0"/>
              </a:rPr>
              <a:t> Hardware configuration testing is typically performed in labs where physical machines are used with various hardware connected to them. </a:t>
            </a:r>
          </a:p>
          <a:p>
            <a:r>
              <a:rPr lang="en-US" b="0" i="0" dirty="0">
                <a:solidFill>
                  <a:srgbClr val="273239"/>
                </a:solidFill>
                <a:effectLst/>
                <a:latin typeface="Nunito" pitchFamily="2" charset="0"/>
              </a:rPr>
              <a:t>When a build is released, the software is installed in all the physical machines to which the hardware is attached and the test is carried out on each and every machine to confirm that the application is working fine. </a:t>
            </a:r>
          </a:p>
          <a:p>
            <a:r>
              <a:rPr lang="en-US" b="0" i="0" dirty="0">
                <a:solidFill>
                  <a:srgbClr val="273239"/>
                </a:solidFill>
                <a:effectLst/>
                <a:latin typeface="Nunito" pitchFamily="2" charset="0"/>
              </a:rPr>
              <a:t>While doing hardware configuration test, the kind of hardware to be tested is spelled out and there are several computer hardware and peripherals which make it next to impossible to execute all the tests.</a:t>
            </a:r>
          </a:p>
          <a:p>
            <a:endParaRPr lang="en-IN" dirty="0"/>
          </a:p>
        </p:txBody>
      </p:sp>
    </p:spTree>
    <p:extLst>
      <p:ext uri="{BB962C8B-B14F-4D97-AF65-F5344CB8AC3E}">
        <p14:creationId xmlns:p14="http://schemas.microsoft.com/office/powerpoint/2010/main" val="393349930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5243D4-11D1-35DA-8956-3B216EBCB59D}"/>
              </a:ext>
            </a:extLst>
          </p:cNvPr>
          <p:cNvSpPr>
            <a:spLocks noGrp="1"/>
          </p:cNvSpPr>
          <p:nvPr>
            <p:ph sz="quarter" idx="1"/>
          </p:nvPr>
        </p:nvSpPr>
        <p:spPr>
          <a:xfrm>
            <a:off x="457200" y="1295400"/>
            <a:ext cx="7467600" cy="4873752"/>
          </a:xfrm>
        </p:spPr>
        <p:txBody>
          <a:bodyPr>
            <a:normAutofit fontScale="92500"/>
          </a:bodyPr>
          <a:lstStyle/>
          <a:p>
            <a:pPr algn="l"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Configuration Testing can also be classified into following 2 types:</a:t>
            </a:r>
          </a:p>
          <a:p>
            <a:pPr algn="l" fontAlgn="base">
              <a:lnSpc>
                <a:spcPct val="150000"/>
              </a:lnSpc>
              <a:buFont typeface="+mj-lt"/>
              <a:buAutoNum type="arabicPeriod"/>
            </a:pPr>
            <a:r>
              <a:rPr lang="en-US" b="1" i="0" dirty="0">
                <a:solidFill>
                  <a:srgbClr val="273239"/>
                </a:solidFill>
                <a:effectLst/>
                <a:latin typeface="Cambria" panose="02040503050406030204" pitchFamily="18" charset="0"/>
                <a:ea typeface="Cambria" panose="02040503050406030204" pitchFamily="18" charset="0"/>
              </a:rPr>
              <a:t>Client level testing:</a:t>
            </a:r>
            <a:r>
              <a:rPr lang="en-US" b="0" i="0" dirty="0">
                <a:solidFill>
                  <a:srgbClr val="273239"/>
                </a:solidFill>
                <a:effectLst/>
                <a:latin typeface="Cambria" panose="02040503050406030204" pitchFamily="18" charset="0"/>
                <a:ea typeface="Cambria" panose="02040503050406030204" pitchFamily="18" charset="0"/>
              </a:rPr>
              <a:t> Client level testing is associated with the usability and functionality testing. This testing is done from the point of view of its direct interest of the users.</a:t>
            </a:r>
          </a:p>
          <a:p>
            <a:pPr algn="l" fontAlgn="base">
              <a:lnSpc>
                <a:spcPct val="150000"/>
              </a:lnSpc>
              <a:buFont typeface="+mj-lt"/>
              <a:buAutoNum type="arabicPeriod" startAt="2"/>
            </a:pPr>
            <a:r>
              <a:rPr lang="en-US" b="1" i="0" dirty="0">
                <a:solidFill>
                  <a:srgbClr val="273239"/>
                </a:solidFill>
                <a:effectLst/>
                <a:latin typeface="Cambria" panose="02040503050406030204" pitchFamily="18" charset="0"/>
                <a:ea typeface="Cambria" panose="02040503050406030204" pitchFamily="18" charset="0"/>
              </a:rPr>
              <a:t>Server level Testing:</a:t>
            </a:r>
            <a:r>
              <a:rPr lang="en-US" b="0" i="0" dirty="0">
                <a:solidFill>
                  <a:srgbClr val="273239"/>
                </a:solidFill>
                <a:effectLst/>
                <a:latin typeface="Cambria" panose="02040503050406030204" pitchFamily="18" charset="0"/>
                <a:ea typeface="Cambria" panose="02040503050406030204" pitchFamily="18" charset="0"/>
              </a:rPr>
              <a:t> Server level testing is carried out to determine the communication between the software and the external environment when it is planned to be integrated after the release.</a:t>
            </a:r>
          </a:p>
          <a:p>
            <a:endParaRPr lang="en-IN" dirty="0"/>
          </a:p>
        </p:txBody>
      </p:sp>
    </p:spTree>
    <p:extLst>
      <p:ext uri="{BB962C8B-B14F-4D97-AF65-F5344CB8AC3E}">
        <p14:creationId xmlns:p14="http://schemas.microsoft.com/office/powerpoint/2010/main" val="376315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7467600" cy="5483352"/>
          </a:xfrm>
        </p:spPr>
        <p:txBody>
          <a:bodyPr>
            <a:normAutofit fontScale="62500" lnSpcReduction="20000"/>
          </a:bodyPr>
          <a:lstStyle/>
          <a:p>
            <a:pPr>
              <a:lnSpc>
                <a:spcPct val="170000"/>
              </a:lnSpc>
            </a:pPr>
            <a:r>
              <a:rPr lang="en-US" b="1" dirty="0">
                <a:latin typeface="Cambria" pitchFamily="18" charset="0"/>
                <a:ea typeface="Cambria" pitchFamily="18" charset="0"/>
              </a:rPr>
              <a:t>Phase 3: Add Levels of Detail to the Plan</a:t>
            </a:r>
            <a:endParaRPr lang="en-US" dirty="0">
              <a:latin typeface="Cambria" pitchFamily="18" charset="0"/>
              <a:ea typeface="Cambria" pitchFamily="18" charset="0"/>
            </a:endParaRPr>
          </a:p>
          <a:p>
            <a:pPr>
              <a:lnSpc>
                <a:spcPct val="170000"/>
              </a:lnSpc>
            </a:pPr>
            <a:r>
              <a:rPr lang="en-US" dirty="0">
                <a:latin typeface="Cambria" pitchFamily="18" charset="0"/>
                <a:ea typeface="Cambria" pitchFamily="18" charset="0"/>
              </a:rPr>
              <a:t>In this phase the planner refines the plan as produced in the previous two phases. The planner adds new details to the approach, resource, and scheduling portions of the unit test plan. As an example, existing test cases that can be reused for this project can be identified in this phase. Unit availability and integration scheduling information should be included in the revised version of the test plan. The planner must be sure to include a description of how test results will be recorded. Test-related documents that will be required for this task, for example, test logs, and test incident reports, should be described, and references to standards for these documents provided. Any special tools required for the tests are also described. The next steps in unit testing consist of designing the set of test cases, developing the auxiliary code needed for testing, executing the tests, and recording and analyzing the results</a:t>
            </a:r>
          </a:p>
          <a:p>
            <a:endParaRPr lang="en-US" dirty="0"/>
          </a:p>
        </p:txBody>
      </p:sp>
    </p:spTree>
    <p:extLst>
      <p:ext uri="{BB962C8B-B14F-4D97-AF65-F5344CB8AC3E}">
        <p14:creationId xmlns:p14="http://schemas.microsoft.com/office/powerpoint/2010/main" val="97995490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CEC6-4C1A-B8E7-1287-63B64F588019}"/>
              </a:ext>
            </a:extLst>
          </p:cNvPr>
          <p:cNvSpPr>
            <a:spLocks noGrp="1"/>
          </p:cNvSpPr>
          <p:nvPr>
            <p:ph type="title"/>
          </p:nvPr>
        </p:nvSpPr>
        <p:spPr/>
        <p:txBody>
          <a:bodyPr/>
          <a:lstStyle/>
          <a:p>
            <a:r>
              <a:rPr lang="en-IN" b="1" i="0" dirty="0">
                <a:solidFill>
                  <a:srgbClr val="273239"/>
                </a:solidFill>
                <a:effectLst/>
                <a:latin typeface="Source Sans 3"/>
              </a:rPr>
              <a:t>Testing Documentation</a:t>
            </a:r>
            <a:br>
              <a:rPr lang="en-IN" b="1" i="0" dirty="0">
                <a:solidFill>
                  <a:srgbClr val="273239"/>
                </a:solidFill>
                <a:effectLst/>
                <a:latin typeface="Source Sans 3"/>
              </a:rPr>
            </a:br>
            <a:endParaRPr lang="en-IN" dirty="0"/>
          </a:p>
        </p:txBody>
      </p:sp>
      <p:sp>
        <p:nvSpPr>
          <p:cNvPr id="3" name="Content Placeholder 2">
            <a:extLst>
              <a:ext uri="{FF2B5EF4-FFF2-40B4-BE49-F238E27FC236}">
                <a16:creationId xmlns:a16="http://schemas.microsoft.com/office/drawing/2014/main" id="{AF5243D4-11D1-35DA-8956-3B216EBCB59D}"/>
              </a:ext>
            </a:extLst>
          </p:cNvPr>
          <p:cNvSpPr>
            <a:spLocks noGrp="1"/>
          </p:cNvSpPr>
          <p:nvPr>
            <p:ph sz="quarter" idx="1"/>
          </p:nvPr>
        </p:nvSpPr>
        <p:spPr>
          <a:xfrm>
            <a:off x="457200" y="1295400"/>
            <a:ext cx="7467600" cy="4873752"/>
          </a:xfrm>
        </p:spPr>
        <p:txBody>
          <a:bodyPr>
            <a:normAutofit fontScale="62500" lnSpcReduction="20000"/>
          </a:bodyPr>
          <a:lstStyle/>
          <a:p>
            <a:pPr algn="l" rtl="0" fontAlgn="base">
              <a:lnSpc>
                <a:spcPct val="160000"/>
              </a:lnSpc>
            </a:pPr>
            <a:r>
              <a:rPr lang="en-US" sz="2600" b="1" i="0" dirty="0">
                <a:solidFill>
                  <a:srgbClr val="273239"/>
                </a:solidFill>
                <a:effectLst/>
                <a:latin typeface="Cambria" panose="02040503050406030204" pitchFamily="18" charset="0"/>
                <a:ea typeface="Cambria" panose="02040503050406030204" pitchFamily="18" charset="0"/>
              </a:rPr>
              <a:t>Before Testing:</a:t>
            </a:r>
            <a:endParaRPr lang="en-US" sz="2600" b="0" i="0" dirty="0">
              <a:solidFill>
                <a:srgbClr val="273239"/>
              </a:solidFill>
              <a:effectLst/>
              <a:latin typeface="Cambria" panose="02040503050406030204" pitchFamily="18" charset="0"/>
              <a:ea typeface="Cambria" panose="02040503050406030204" pitchFamily="18" charset="0"/>
            </a:endParaRPr>
          </a:p>
          <a:p>
            <a:pPr algn="l" rtl="0" fontAlgn="base">
              <a:lnSpc>
                <a:spcPct val="160000"/>
              </a:lnSpc>
            </a:pPr>
            <a:r>
              <a:rPr lang="en-US" sz="2600" b="0" i="0" dirty="0">
                <a:solidFill>
                  <a:srgbClr val="273239"/>
                </a:solidFill>
                <a:effectLst/>
                <a:latin typeface="Cambria" panose="02040503050406030204" pitchFamily="18" charset="0"/>
                <a:ea typeface="Cambria" panose="02040503050406030204" pitchFamily="18" charset="0"/>
              </a:rPr>
              <a:t>Since testing begins with the generation of the test cases. The following documents are required for reference –</a:t>
            </a:r>
          </a:p>
          <a:p>
            <a:pPr algn="l" fontAlgn="base">
              <a:lnSpc>
                <a:spcPct val="160000"/>
              </a:lnSpc>
              <a:buFont typeface="Arial" panose="020B0604020202020204" pitchFamily="34" charset="0"/>
              <a:buChar char="•"/>
            </a:pPr>
            <a:r>
              <a:rPr lang="en-US" sz="2600" b="1" i="0" u="sng" dirty="0">
                <a:solidFill>
                  <a:srgbClr val="273239"/>
                </a:solidFill>
                <a:effectLst/>
                <a:latin typeface="Cambria" panose="02040503050406030204" pitchFamily="18" charset="0"/>
                <a:ea typeface="Cambria" panose="02040503050406030204" pitchFamily="18" charset="0"/>
                <a:hlinkClick r:id="rId2"/>
              </a:rPr>
              <a:t>SRS document</a:t>
            </a:r>
            <a:r>
              <a:rPr lang="en-US" sz="2600" b="1" i="0" dirty="0">
                <a:solidFill>
                  <a:srgbClr val="273239"/>
                </a:solidFill>
                <a:effectLst/>
                <a:latin typeface="Cambria" panose="02040503050406030204" pitchFamily="18" charset="0"/>
                <a:ea typeface="Cambria" panose="02040503050406030204" pitchFamily="18" charset="0"/>
              </a:rPr>
              <a:t> –</a:t>
            </a:r>
            <a:r>
              <a:rPr lang="en-US" sz="2600" b="0" i="0" dirty="0">
                <a:solidFill>
                  <a:srgbClr val="273239"/>
                </a:solidFill>
                <a:effectLst/>
                <a:latin typeface="Cambria" panose="02040503050406030204" pitchFamily="18" charset="0"/>
                <a:ea typeface="Cambria" panose="02040503050406030204" pitchFamily="18" charset="0"/>
              </a:rPr>
              <a:t> Functional Requirements document.</a:t>
            </a:r>
          </a:p>
          <a:p>
            <a:pPr algn="l" fontAlgn="base">
              <a:lnSpc>
                <a:spcPct val="160000"/>
              </a:lnSpc>
              <a:buFont typeface="Arial" panose="020B0604020202020204" pitchFamily="34" charset="0"/>
              <a:buChar char="•"/>
            </a:pPr>
            <a:r>
              <a:rPr lang="en-US" sz="2600" b="1" i="0" dirty="0">
                <a:solidFill>
                  <a:srgbClr val="273239"/>
                </a:solidFill>
                <a:effectLst/>
                <a:latin typeface="Cambria" panose="02040503050406030204" pitchFamily="18" charset="0"/>
                <a:ea typeface="Cambria" panose="02040503050406030204" pitchFamily="18" charset="0"/>
              </a:rPr>
              <a:t>Test Policy document –</a:t>
            </a:r>
            <a:r>
              <a:rPr lang="en-US" sz="2600" b="0" i="0" dirty="0">
                <a:solidFill>
                  <a:srgbClr val="273239"/>
                </a:solidFill>
                <a:effectLst/>
                <a:latin typeface="Cambria" panose="02040503050406030204" pitchFamily="18" charset="0"/>
                <a:ea typeface="Cambria" panose="02040503050406030204" pitchFamily="18" charset="0"/>
              </a:rPr>
              <a:t> It means the product must be tested far before release.</a:t>
            </a:r>
          </a:p>
          <a:p>
            <a:pPr algn="l" fontAlgn="base">
              <a:lnSpc>
                <a:spcPct val="160000"/>
              </a:lnSpc>
              <a:buFont typeface="Arial" panose="020B0604020202020204" pitchFamily="34" charset="0"/>
              <a:buChar char="•"/>
            </a:pPr>
            <a:r>
              <a:rPr lang="en-US" sz="2600" b="1" i="0" dirty="0">
                <a:solidFill>
                  <a:srgbClr val="273239"/>
                </a:solidFill>
                <a:effectLst/>
                <a:latin typeface="Cambria" panose="02040503050406030204" pitchFamily="18" charset="0"/>
                <a:ea typeface="Cambria" panose="02040503050406030204" pitchFamily="18" charset="0"/>
              </a:rPr>
              <a:t>Test Strategy document –</a:t>
            </a:r>
            <a:r>
              <a:rPr lang="en-US" sz="2600" b="0" i="0" dirty="0">
                <a:solidFill>
                  <a:srgbClr val="273239"/>
                </a:solidFill>
                <a:effectLst/>
                <a:latin typeface="Cambria" panose="02040503050406030204" pitchFamily="18" charset="0"/>
                <a:ea typeface="Cambria" panose="02040503050406030204" pitchFamily="18" charset="0"/>
              </a:rPr>
              <a:t> It mentions detailed aspects of test the team, responsibility matrix, and rights/responsibilities of the test manager and test engineer.</a:t>
            </a:r>
          </a:p>
          <a:p>
            <a:pPr algn="l" fontAlgn="base">
              <a:lnSpc>
                <a:spcPct val="160000"/>
              </a:lnSpc>
              <a:buFont typeface="Arial" panose="020B0604020202020204" pitchFamily="34" charset="0"/>
              <a:buChar char="•"/>
            </a:pPr>
            <a:r>
              <a:rPr lang="en-US" sz="2600" b="1" i="0" dirty="0">
                <a:solidFill>
                  <a:srgbClr val="273239"/>
                </a:solidFill>
                <a:effectLst/>
                <a:latin typeface="Cambria" panose="02040503050406030204" pitchFamily="18" charset="0"/>
                <a:ea typeface="Cambria" panose="02040503050406030204" pitchFamily="18" charset="0"/>
              </a:rPr>
              <a:t>Traceability Matrix document –</a:t>
            </a:r>
            <a:r>
              <a:rPr lang="en-US" sz="2600" b="0" i="0" dirty="0">
                <a:solidFill>
                  <a:srgbClr val="273239"/>
                </a:solidFill>
                <a:effectLst/>
                <a:latin typeface="Cambria" panose="02040503050406030204" pitchFamily="18" charset="0"/>
                <a:ea typeface="Cambria" panose="02040503050406030204" pitchFamily="18" charset="0"/>
              </a:rPr>
              <a:t> This is </a:t>
            </a:r>
            <a:r>
              <a:rPr lang="en-US" sz="2600" b="0" i="0" u="sng" dirty="0">
                <a:solidFill>
                  <a:srgbClr val="273239"/>
                </a:solidFill>
                <a:effectLst/>
                <a:latin typeface="Cambria" panose="02040503050406030204" pitchFamily="18" charset="0"/>
                <a:ea typeface="Cambria" panose="02040503050406030204" pitchFamily="18" charset="0"/>
                <a:hlinkClick r:id="rId3"/>
              </a:rPr>
              <a:t>SDLC document</a:t>
            </a:r>
            <a:r>
              <a:rPr lang="en-US" sz="2600" b="0" i="0" dirty="0">
                <a:solidFill>
                  <a:srgbClr val="273239"/>
                </a:solidFill>
                <a:effectLst/>
                <a:latin typeface="Cambria" panose="02040503050406030204" pitchFamily="18" charset="0"/>
                <a:ea typeface="Cambria" panose="02040503050406030204" pitchFamily="18" charset="0"/>
              </a:rPr>
              <a:t>, that is related to the requirements-gathering process. As new requirements come, they are added to this matrix. They can be traced forward and backward. These matrices help testers know the source of the requirement.</a:t>
            </a:r>
          </a:p>
          <a:p>
            <a:endParaRPr lang="en-IN" dirty="0"/>
          </a:p>
        </p:txBody>
      </p:sp>
    </p:spTree>
    <p:extLst>
      <p:ext uri="{BB962C8B-B14F-4D97-AF65-F5344CB8AC3E}">
        <p14:creationId xmlns:p14="http://schemas.microsoft.com/office/powerpoint/2010/main" val="12639220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CEC6-4C1A-B8E7-1287-63B64F588019}"/>
              </a:ext>
            </a:extLst>
          </p:cNvPr>
          <p:cNvSpPr>
            <a:spLocks noGrp="1"/>
          </p:cNvSpPr>
          <p:nvPr>
            <p:ph type="title"/>
          </p:nvPr>
        </p:nvSpPr>
        <p:spPr/>
        <p:txBody>
          <a:bodyPr/>
          <a:lstStyle/>
          <a:p>
            <a:r>
              <a:rPr lang="en-IN" b="1" i="0" dirty="0">
                <a:solidFill>
                  <a:srgbClr val="273239"/>
                </a:solidFill>
                <a:effectLst/>
                <a:latin typeface="Nunito" pitchFamily="2" charset="0"/>
              </a:rPr>
              <a:t>2. During Testing:</a:t>
            </a:r>
            <a:endParaRPr lang="en-IN" dirty="0"/>
          </a:p>
        </p:txBody>
      </p:sp>
      <p:sp>
        <p:nvSpPr>
          <p:cNvPr id="3" name="Content Placeholder 2">
            <a:extLst>
              <a:ext uri="{FF2B5EF4-FFF2-40B4-BE49-F238E27FC236}">
                <a16:creationId xmlns:a16="http://schemas.microsoft.com/office/drawing/2014/main" id="{AF5243D4-11D1-35DA-8956-3B216EBCB59D}"/>
              </a:ext>
            </a:extLst>
          </p:cNvPr>
          <p:cNvSpPr>
            <a:spLocks noGrp="1"/>
          </p:cNvSpPr>
          <p:nvPr>
            <p:ph sz="quarter" idx="1"/>
          </p:nvPr>
        </p:nvSpPr>
        <p:spPr>
          <a:xfrm>
            <a:off x="457200" y="1524000"/>
            <a:ext cx="7467600" cy="4873752"/>
          </a:xfrm>
        </p:spPr>
        <p:txBody>
          <a:bodyPr>
            <a:normAutofit fontScale="92500" lnSpcReduction="20000"/>
          </a:bodyPr>
          <a:lstStyle/>
          <a:p>
            <a:pPr algn="l"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While testing is started and is being done, the following documents may be required.</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 Case document –</a:t>
            </a:r>
            <a:r>
              <a:rPr lang="en-US" b="0" i="0" dirty="0">
                <a:solidFill>
                  <a:srgbClr val="273239"/>
                </a:solidFill>
                <a:effectLst/>
                <a:latin typeface="Cambria" panose="02040503050406030204" pitchFamily="18" charset="0"/>
                <a:ea typeface="Cambria" panose="02040503050406030204" pitchFamily="18" charset="0"/>
              </a:rPr>
              <a:t> It contains the list of to-be tests. It includes various testing like </a:t>
            </a:r>
            <a:r>
              <a:rPr lang="en-US" b="0" i="0" u="sng" dirty="0">
                <a:solidFill>
                  <a:srgbClr val="273239"/>
                </a:solidFill>
                <a:effectLst/>
                <a:latin typeface="Cambria" panose="02040503050406030204" pitchFamily="18" charset="0"/>
                <a:ea typeface="Cambria" panose="02040503050406030204" pitchFamily="18" charset="0"/>
                <a:hlinkClick r:id="rId2"/>
              </a:rPr>
              <a:t>Unit test plan</a:t>
            </a:r>
            <a:r>
              <a:rPr lang="en-US" b="0" i="0" dirty="0">
                <a:solidFill>
                  <a:srgbClr val="273239"/>
                </a:solidFill>
                <a:effectLst/>
                <a:latin typeface="Cambria" panose="02040503050406030204" pitchFamily="18" charset="0"/>
                <a:ea typeface="Cambria" panose="02040503050406030204" pitchFamily="18" charset="0"/>
              </a:rPr>
              <a:t>, </a:t>
            </a:r>
            <a:r>
              <a:rPr lang="en-US" b="0" i="0" u="sng" dirty="0">
                <a:solidFill>
                  <a:srgbClr val="273239"/>
                </a:solidFill>
                <a:effectLst/>
                <a:latin typeface="Cambria" panose="02040503050406030204" pitchFamily="18" charset="0"/>
                <a:ea typeface="Cambria" panose="02040503050406030204" pitchFamily="18" charset="0"/>
                <a:hlinkClick r:id="rId3"/>
              </a:rPr>
              <a:t>Integration test plan</a:t>
            </a:r>
            <a:r>
              <a:rPr lang="en-US" b="0" i="0" dirty="0">
                <a:solidFill>
                  <a:srgbClr val="273239"/>
                </a:solidFill>
                <a:effectLst/>
                <a:latin typeface="Cambria" panose="02040503050406030204" pitchFamily="18" charset="0"/>
                <a:ea typeface="Cambria" panose="02040503050406030204" pitchFamily="18" charset="0"/>
              </a:rPr>
              <a:t>, </a:t>
            </a:r>
            <a:r>
              <a:rPr lang="en-US" b="0" i="0" u="sng" dirty="0">
                <a:solidFill>
                  <a:srgbClr val="273239"/>
                </a:solidFill>
                <a:effectLst/>
                <a:latin typeface="Cambria" panose="02040503050406030204" pitchFamily="18" charset="0"/>
                <a:ea typeface="Cambria" panose="02040503050406030204" pitchFamily="18" charset="0"/>
                <a:hlinkClick r:id="rId4"/>
              </a:rPr>
              <a:t>System test plan</a:t>
            </a:r>
            <a:r>
              <a:rPr lang="en-US" b="0" i="0" dirty="0">
                <a:solidFill>
                  <a:srgbClr val="273239"/>
                </a:solidFill>
                <a:effectLst/>
                <a:latin typeface="Cambria" panose="02040503050406030204" pitchFamily="18" charset="0"/>
                <a:ea typeface="Cambria" panose="02040503050406030204" pitchFamily="18" charset="0"/>
              </a:rPr>
              <a:t> and </a:t>
            </a:r>
            <a:r>
              <a:rPr lang="en-US" b="0" i="0" u="sng" dirty="0">
                <a:solidFill>
                  <a:srgbClr val="273239"/>
                </a:solidFill>
                <a:effectLst/>
                <a:latin typeface="Cambria" panose="02040503050406030204" pitchFamily="18" charset="0"/>
                <a:ea typeface="Cambria" panose="02040503050406030204" pitchFamily="18" charset="0"/>
                <a:hlinkClick r:id="rId5"/>
              </a:rPr>
              <a:t>Acceptance test plan</a:t>
            </a:r>
            <a:r>
              <a:rPr lang="en-US" b="0" i="0" dirty="0">
                <a:solidFill>
                  <a:srgbClr val="273239"/>
                </a:solidFill>
                <a:effectLst/>
                <a:latin typeface="Cambria" panose="02040503050406030204" pitchFamily="18" charset="0"/>
                <a:ea typeface="Cambria" panose="02040503050406030204" pitchFamily="18" charset="0"/>
              </a:rPr>
              <a:t>.</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 description –</a:t>
            </a:r>
            <a:r>
              <a:rPr lang="en-US" b="0" i="0" dirty="0">
                <a:solidFill>
                  <a:srgbClr val="273239"/>
                </a:solidFill>
                <a:effectLst/>
                <a:latin typeface="Cambria" panose="02040503050406030204" pitchFamily="18" charset="0"/>
                <a:ea typeface="Cambria" panose="02040503050406030204" pitchFamily="18" charset="0"/>
              </a:rPr>
              <a:t> It is a detailed description of all test cases and procedures for executing them.</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 case report –</a:t>
            </a:r>
            <a:r>
              <a:rPr lang="en-US" b="0" i="0" dirty="0">
                <a:solidFill>
                  <a:srgbClr val="273239"/>
                </a:solidFill>
                <a:effectLst/>
                <a:latin typeface="Cambria" panose="02040503050406030204" pitchFamily="18" charset="0"/>
                <a:ea typeface="Cambria" panose="02040503050406030204" pitchFamily="18" charset="0"/>
              </a:rPr>
              <a:t> It contains a test case report resulting from the test.</a:t>
            </a:r>
          </a:p>
          <a:p>
            <a:pPr algn="l" fontAlgn="base">
              <a:lnSpc>
                <a:spcPct val="150000"/>
              </a:lnSpc>
              <a:buFont typeface="Arial" panose="020B0604020202020204" pitchFamily="34" charset="0"/>
              <a:buChar char="•"/>
            </a:pPr>
            <a:r>
              <a:rPr lang="en-US" b="1" i="0" dirty="0">
                <a:solidFill>
                  <a:srgbClr val="273239"/>
                </a:solidFill>
                <a:effectLst/>
                <a:latin typeface="Cambria" panose="02040503050406030204" pitchFamily="18" charset="0"/>
                <a:ea typeface="Cambria" panose="02040503050406030204" pitchFamily="18" charset="0"/>
              </a:rPr>
              <a:t>Test logs –</a:t>
            </a:r>
            <a:r>
              <a:rPr lang="en-US" b="0" i="0" dirty="0">
                <a:solidFill>
                  <a:srgbClr val="273239"/>
                </a:solidFill>
                <a:effectLst/>
                <a:latin typeface="Cambria" panose="02040503050406030204" pitchFamily="18" charset="0"/>
                <a:ea typeface="Cambria" panose="02040503050406030204" pitchFamily="18" charset="0"/>
              </a:rPr>
              <a:t> It contains test logs for every test case report.</a:t>
            </a:r>
          </a:p>
          <a:p>
            <a:endParaRPr lang="en-IN" dirty="0"/>
          </a:p>
        </p:txBody>
      </p:sp>
    </p:spTree>
    <p:extLst>
      <p:ext uri="{BB962C8B-B14F-4D97-AF65-F5344CB8AC3E}">
        <p14:creationId xmlns:p14="http://schemas.microsoft.com/office/powerpoint/2010/main" val="193438083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5243D4-11D1-35DA-8956-3B216EBCB59D}"/>
              </a:ext>
            </a:extLst>
          </p:cNvPr>
          <p:cNvSpPr>
            <a:spLocks noGrp="1"/>
          </p:cNvSpPr>
          <p:nvPr>
            <p:ph sz="quarter" idx="1"/>
          </p:nvPr>
        </p:nvSpPr>
        <p:spPr>
          <a:xfrm>
            <a:off x="533400" y="990600"/>
            <a:ext cx="7467600" cy="5026152"/>
          </a:xfrm>
        </p:spPr>
        <p:txBody>
          <a:bodyPr>
            <a:normAutofit fontScale="85000" lnSpcReduction="10000"/>
          </a:bodyPr>
          <a:lstStyle/>
          <a:p>
            <a:pPr algn="l" rtl="0" fontAlgn="base">
              <a:lnSpc>
                <a:spcPct val="150000"/>
              </a:lnSpc>
            </a:pPr>
            <a:r>
              <a:rPr lang="en-US" b="1" i="0" dirty="0">
                <a:solidFill>
                  <a:srgbClr val="273239"/>
                </a:solidFill>
                <a:effectLst/>
                <a:latin typeface="Cambria" panose="02040503050406030204" pitchFamily="18" charset="0"/>
                <a:ea typeface="Cambria" panose="02040503050406030204" pitchFamily="18" charset="0"/>
              </a:rPr>
              <a:t>After Testing:</a:t>
            </a:r>
            <a:endParaRPr lang="en-US" b="0" i="0" dirty="0">
              <a:solidFill>
                <a:srgbClr val="273239"/>
              </a:solidFill>
              <a:effectLst/>
              <a:latin typeface="Cambria" panose="02040503050406030204" pitchFamily="18" charset="0"/>
              <a:ea typeface="Cambria" panose="02040503050406030204" pitchFamily="18" charset="0"/>
            </a:endParaRPr>
          </a:p>
          <a:p>
            <a:pPr algn="l" rtl="0"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After testing, only the test summary remains which is a collective analysis of all test reports and logs. The software is released under the version control system if it is ready to launch. It summarizes and concludes whether the software is ready to launch.</a:t>
            </a:r>
          </a:p>
          <a:p>
            <a:pPr algn="l" fontAlgn="base">
              <a:lnSpc>
                <a:spcPct val="150000"/>
              </a:lnSpc>
            </a:pPr>
            <a:r>
              <a:rPr lang="en-US" b="0" i="0" dirty="0">
                <a:solidFill>
                  <a:srgbClr val="273239"/>
                </a:solidFill>
                <a:effectLst/>
                <a:latin typeface="Cambria" panose="02040503050406030204" pitchFamily="18" charset="0"/>
                <a:ea typeface="Cambria" panose="02040503050406030204" pitchFamily="18" charset="0"/>
              </a:rPr>
              <a:t>Master Software Testing and Automation in an efficient and time-bound manner by mentors with real-time industry experience. Join our </a:t>
            </a:r>
            <a:r>
              <a:rPr lang="en-US" b="0" i="0" u="sng" dirty="0">
                <a:solidFill>
                  <a:srgbClr val="273239"/>
                </a:solidFill>
                <a:effectLst/>
                <a:latin typeface="Cambria" panose="02040503050406030204" pitchFamily="18" charset="0"/>
                <a:ea typeface="Cambria" panose="02040503050406030204" pitchFamily="18" charset="0"/>
                <a:hlinkClick r:id="rId2"/>
              </a:rPr>
              <a:t>Software Automation Course</a:t>
            </a:r>
            <a:r>
              <a:rPr lang="en-US" b="0" i="0" dirty="0">
                <a:solidFill>
                  <a:srgbClr val="273239"/>
                </a:solidFill>
                <a:effectLst/>
                <a:latin typeface="Cambria" panose="02040503050406030204" pitchFamily="18" charset="0"/>
                <a:ea typeface="Cambria" panose="02040503050406030204" pitchFamily="18" charset="0"/>
              </a:rPr>
              <a:t> and embark on an exciting journey, mastering the skill set with ease!</a:t>
            </a:r>
          </a:p>
          <a:p>
            <a:endParaRPr lang="en-IN" dirty="0"/>
          </a:p>
        </p:txBody>
      </p:sp>
    </p:spTree>
    <p:extLst>
      <p:ext uri="{BB962C8B-B14F-4D97-AF65-F5344CB8AC3E}">
        <p14:creationId xmlns:p14="http://schemas.microsoft.com/office/powerpoint/2010/main" val="40836999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ECEC6-4C1A-B8E7-1287-63B64F588019}"/>
              </a:ext>
            </a:extLst>
          </p:cNvPr>
          <p:cNvSpPr>
            <a:spLocks noGrp="1"/>
          </p:cNvSpPr>
          <p:nvPr>
            <p:ph type="title"/>
          </p:nvPr>
        </p:nvSpPr>
        <p:spPr/>
        <p:txBody>
          <a:bodyPr/>
          <a:lstStyle/>
          <a:p>
            <a:r>
              <a:rPr lang="en-IN" b="1" i="0" dirty="0">
                <a:solidFill>
                  <a:srgbClr val="273239"/>
                </a:solidFill>
                <a:effectLst/>
                <a:latin typeface="Source Sans 3"/>
              </a:rPr>
              <a:t>Web Based Testing</a:t>
            </a:r>
            <a:br>
              <a:rPr lang="en-IN" b="1" i="0" dirty="0">
                <a:solidFill>
                  <a:srgbClr val="273239"/>
                </a:solidFill>
                <a:effectLst/>
                <a:latin typeface="Source Sans 3"/>
              </a:rPr>
            </a:br>
            <a:endParaRPr lang="en-IN" dirty="0"/>
          </a:p>
        </p:txBody>
      </p:sp>
      <p:sp>
        <p:nvSpPr>
          <p:cNvPr id="3" name="Content Placeholder 2">
            <a:extLst>
              <a:ext uri="{FF2B5EF4-FFF2-40B4-BE49-F238E27FC236}">
                <a16:creationId xmlns:a16="http://schemas.microsoft.com/office/drawing/2014/main" id="{AF5243D4-11D1-35DA-8956-3B216EBCB59D}"/>
              </a:ext>
            </a:extLst>
          </p:cNvPr>
          <p:cNvSpPr>
            <a:spLocks noGrp="1"/>
          </p:cNvSpPr>
          <p:nvPr>
            <p:ph sz="quarter" idx="1"/>
          </p:nvPr>
        </p:nvSpPr>
        <p:spPr/>
        <p:txBody>
          <a:bodyPr/>
          <a:lstStyle/>
          <a:p>
            <a:r>
              <a:rPr lang="en-US" b="0" i="0" dirty="0">
                <a:solidFill>
                  <a:srgbClr val="273239"/>
                </a:solidFill>
                <a:effectLst/>
                <a:latin typeface="Nunito" pitchFamily="2" charset="0"/>
              </a:rPr>
              <a:t>Web testing is a software testing technique to test web applications or websites for finding errors and bugs. A web application must be tested properly before it goes to the end-users. Also, testing a web application does not only mean finding common bugs or errors but also testing the quality-related risks associated with the application. </a:t>
            </a:r>
            <a:r>
              <a:rPr lang="en-US" b="0" i="0" u="sng" dirty="0">
                <a:effectLst/>
                <a:latin typeface="Nunito" pitchFamily="2" charset="0"/>
                <a:hlinkClick r:id="rId2"/>
              </a:rPr>
              <a:t>Software Testing</a:t>
            </a:r>
            <a:r>
              <a:rPr lang="en-US" b="0" i="0" dirty="0">
                <a:solidFill>
                  <a:srgbClr val="273239"/>
                </a:solidFill>
                <a:effectLst/>
                <a:latin typeface="Nunito" pitchFamily="2" charset="0"/>
              </a:rPr>
              <a:t> should be done with proper tools and resources and should be done effectively. We should know the architecture and key areas of a web application to effectively plan and execute the testing.</a:t>
            </a:r>
            <a:endParaRPr lang="en-IN" dirty="0"/>
          </a:p>
        </p:txBody>
      </p:sp>
    </p:spTree>
    <p:extLst>
      <p:ext uri="{BB962C8B-B14F-4D97-AF65-F5344CB8AC3E}">
        <p14:creationId xmlns:p14="http://schemas.microsoft.com/office/powerpoint/2010/main" val="149634031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5243D4-11D1-35DA-8956-3B216EBCB59D}"/>
              </a:ext>
            </a:extLst>
          </p:cNvPr>
          <p:cNvSpPr>
            <a:spLocks noGrp="1"/>
          </p:cNvSpPr>
          <p:nvPr>
            <p:ph sz="quarter" idx="1"/>
          </p:nvPr>
        </p:nvSpPr>
        <p:spPr>
          <a:xfrm>
            <a:off x="457200" y="1219200"/>
            <a:ext cx="7467600" cy="4873752"/>
          </a:xfrm>
        </p:spPr>
        <p:txBody>
          <a:bodyPr/>
          <a:lstStyle/>
          <a:p>
            <a:r>
              <a:rPr lang="en-US" b="0" i="0" dirty="0">
                <a:solidFill>
                  <a:srgbClr val="273239"/>
                </a:solidFill>
                <a:effectLst/>
                <a:latin typeface="Nunito" pitchFamily="2" charset="0"/>
              </a:rPr>
              <a:t>Testing a web application is very common while testing any other application like testing functionality, configuration, or compatibility, etc. Testing a web application includes the analysis of the web fault compared to the general software faults. Web applications are required to be tested on different browsers and platforms so that we can identify the areas that need special focus while testing a web application. </a:t>
            </a:r>
            <a:endParaRPr lang="en-IN" dirty="0"/>
          </a:p>
        </p:txBody>
      </p:sp>
    </p:spTree>
    <p:extLst>
      <p:ext uri="{BB962C8B-B14F-4D97-AF65-F5344CB8AC3E}">
        <p14:creationId xmlns:p14="http://schemas.microsoft.com/office/powerpoint/2010/main" val="373915096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D529E-9051-A5FE-4299-DC592412F82C}"/>
              </a:ext>
            </a:extLst>
          </p:cNvPr>
          <p:cNvSpPr>
            <a:spLocks noGrp="1"/>
          </p:cNvSpPr>
          <p:nvPr>
            <p:ph type="title"/>
          </p:nvPr>
        </p:nvSpPr>
        <p:spPr/>
        <p:txBody>
          <a:bodyPr/>
          <a:lstStyle/>
          <a:p>
            <a:r>
              <a:rPr lang="en-IN" b="1" i="0" dirty="0">
                <a:solidFill>
                  <a:srgbClr val="273239"/>
                </a:solidFill>
                <a:effectLst/>
                <a:latin typeface="Nunito" pitchFamily="2" charset="0"/>
              </a:rPr>
              <a:t>Types of Web Testing: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E96733D5-5F2A-DBEF-4B78-6FB78CEF478F}"/>
              </a:ext>
            </a:extLst>
          </p:cNvPr>
          <p:cNvSpPr>
            <a:spLocks noGrp="1"/>
          </p:cNvSpPr>
          <p:nvPr>
            <p:ph sz="quarter" idx="1"/>
          </p:nvPr>
        </p:nvSpPr>
        <p:spPr/>
        <p:txBody>
          <a:bodyPr/>
          <a:lstStyle/>
          <a:p>
            <a:r>
              <a:rPr lang="en-US" b="1" i="0" dirty="0">
                <a:solidFill>
                  <a:srgbClr val="273239"/>
                </a:solidFill>
                <a:effectLst/>
                <a:latin typeface="Nunito" pitchFamily="2" charset="0"/>
              </a:rPr>
              <a:t>Static Website Testing: </a:t>
            </a:r>
            <a:r>
              <a:rPr lang="en-US" b="0" i="0" dirty="0">
                <a:solidFill>
                  <a:srgbClr val="273239"/>
                </a:solidFill>
                <a:effectLst/>
                <a:latin typeface="Nunito" pitchFamily="2" charset="0"/>
              </a:rPr>
              <a:t>A static website is a type of website in which the content shown or displayed is exactly the same as it is stored in the server. This type of website has great UI but does not have any dynamic feature that a user or visitor can use. In static testing, we generally focus on testing things like UI as it is the most important part of a static website. We check things font size, color, spacing, etc. testing also includes checking the contact us form, verifying URLs or links that are used in the website, etc.</a:t>
            </a:r>
          </a:p>
          <a:p>
            <a:endParaRPr lang="en-IN" dirty="0"/>
          </a:p>
        </p:txBody>
      </p:sp>
    </p:spTree>
    <p:extLst>
      <p:ext uri="{BB962C8B-B14F-4D97-AF65-F5344CB8AC3E}">
        <p14:creationId xmlns:p14="http://schemas.microsoft.com/office/powerpoint/2010/main" val="11088616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6733D5-5F2A-DBEF-4B78-6FB78CEF478F}"/>
              </a:ext>
            </a:extLst>
          </p:cNvPr>
          <p:cNvSpPr>
            <a:spLocks noGrp="1"/>
          </p:cNvSpPr>
          <p:nvPr>
            <p:ph sz="quarter" idx="1"/>
          </p:nvPr>
        </p:nvSpPr>
        <p:spPr>
          <a:xfrm>
            <a:off x="457200" y="1219200"/>
            <a:ext cx="7467600" cy="5254752"/>
          </a:xfrm>
        </p:spPr>
        <p:txBody>
          <a:bodyPr/>
          <a:lstStyle/>
          <a:p>
            <a:r>
              <a:rPr lang="en-US" b="1" i="0" dirty="0">
                <a:solidFill>
                  <a:srgbClr val="273239"/>
                </a:solidFill>
                <a:effectLst/>
                <a:latin typeface="Nunito" pitchFamily="2" charset="0"/>
              </a:rPr>
              <a:t>Dynamic Website Testing: </a:t>
            </a:r>
            <a:r>
              <a:rPr lang="en-US" b="0" i="0" dirty="0">
                <a:solidFill>
                  <a:srgbClr val="273239"/>
                </a:solidFill>
                <a:effectLst/>
                <a:latin typeface="Nunito" pitchFamily="2" charset="0"/>
              </a:rPr>
              <a:t>A dynamic website is a type of website that consists of both a frontend </a:t>
            </a:r>
            <a:r>
              <a:rPr lang="en-US" b="0" i="0" dirty="0" err="1">
                <a:solidFill>
                  <a:srgbClr val="273239"/>
                </a:solidFill>
                <a:effectLst/>
                <a:latin typeface="Nunito" pitchFamily="2" charset="0"/>
              </a:rPr>
              <a:t>i.e</a:t>
            </a:r>
            <a:r>
              <a:rPr lang="en-US" b="0" i="0" dirty="0">
                <a:solidFill>
                  <a:srgbClr val="273239"/>
                </a:solidFill>
                <a:effectLst/>
                <a:latin typeface="Nunito" pitchFamily="2" charset="0"/>
              </a:rPr>
              <a:t>, UI, and the backend of the website like a database, etc. This type of website gets updated or change regularly as per the user’s requirements. In this website, there are a lot of functionalities involved like what a button will do if it is pressed, are error messages are shown properly at their defined time, etc. We check if the backend is working properly or not, like does enter the data or information in the GUI or frontend gets updated in the databases or not.</a:t>
            </a:r>
          </a:p>
          <a:p>
            <a:endParaRPr lang="en-IN" dirty="0"/>
          </a:p>
        </p:txBody>
      </p:sp>
    </p:spTree>
    <p:extLst>
      <p:ext uri="{BB962C8B-B14F-4D97-AF65-F5344CB8AC3E}">
        <p14:creationId xmlns:p14="http://schemas.microsoft.com/office/powerpoint/2010/main" val="290616226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6733D5-5F2A-DBEF-4B78-6FB78CEF478F}"/>
              </a:ext>
            </a:extLst>
          </p:cNvPr>
          <p:cNvSpPr>
            <a:spLocks noGrp="1"/>
          </p:cNvSpPr>
          <p:nvPr>
            <p:ph sz="quarter" idx="1"/>
          </p:nvPr>
        </p:nvSpPr>
        <p:spPr/>
        <p:txBody>
          <a:bodyPr/>
          <a:lstStyle/>
          <a:p>
            <a:r>
              <a:rPr lang="en-US" b="1" i="0" dirty="0">
                <a:solidFill>
                  <a:srgbClr val="273239"/>
                </a:solidFill>
                <a:effectLst/>
                <a:latin typeface="Nunito" pitchFamily="2" charset="0"/>
              </a:rPr>
              <a:t>E-Commerce Website Testing: </a:t>
            </a:r>
            <a:r>
              <a:rPr lang="en-US" b="0" i="0" dirty="0">
                <a:solidFill>
                  <a:srgbClr val="273239"/>
                </a:solidFill>
                <a:effectLst/>
                <a:latin typeface="Nunito" pitchFamily="2" charset="0"/>
              </a:rPr>
              <a:t>An e-commerce website is very difficult in maintaining as it consists of different pages and functionalities, etc. In this testing, the tester or developer has to check various things like checking if the shopping cart is working as per the requirements or not, are user registration or login functionality is also working properly or not, etc. The most important thing in this testing is that does a user can successfully do payment or not and if the website is secured. And there are a lot of things that a tester needs to test apart from the given things.</a:t>
            </a:r>
          </a:p>
          <a:p>
            <a:endParaRPr lang="en-IN" dirty="0"/>
          </a:p>
        </p:txBody>
      </p:sp>
    </p:spTree>
    <p:extLst>
      <p:ext uri="{BB962C8B-B14F-4D97-AF65-F5344CB8AC3E}">
        <p14:creationId xmlns:p14="http://schemas.microsoft.com/office/powerpoint/2010/main" val="81877384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6733D5-5F2A-DBEF-4B78-6FB78CEF478F}"/>
              </a:ext>
            </a:extLst>
          </p:cNvPr>
          <p:cNvSpPr>
            <a:spLocks noGrp="1"/>
          </p:cNvSpPr>
          <p:nvPr>
            <p:ph sz="quarter" idx="1"/>
          </p:nvPr>
        </p:nvSpPr>
        <p:spPr>
          <a:xfrm>
            <a:off x="381000" y="1219200"/>
            <a:ext cx="7467600" cy="4873752"/>
          </a:xfrm>
        </p:spPr>
        <p:txBody>
          <a:bodyPr/>
          <a:lstStyle/>
          <a:p>
            <a:pPr>
              <a:lnSpc>
                <a:spcPct val="150000"/>
              </a:lnSpc>
            </a:pPr>
            <a:r>
              <a:rPr lang="en-US" b="1" i="0" dirty="0">
                <a:solidFill>
                  <a:srgbClr val="273239"/>
                </a:solidFill>
                <a:effectLst/>
                <a:latin typeface="Cambria" panose="02040503050406030204" pitchFamily="18" charset="0"/>
                <a:ea typeface="Cambria" panose="02040503050406030204" pitchFamily="18" charset="0"/>
              </a:rPr>
              <a:t>Mobile-Based Web Testing: </a:t>
            </a:r>
            <a:r>
              <a:rPr lang="en-US" b="0" i="0" dirty="0">
                <a:solidFill>
                  <a:srgbClr val="273239"/>
                </a:solidFill>
                <a:effectLst/>
                <a:latin typeface="Cambria" panose="02040503050406030204" pitchFamily="18" charset="0"/>
                <a:ea typeface="Cambria" panose="02040503050406030204" pitchFamily="18" charset="0"/>
              </a:rPr>
              <a:t>In this testing, the developer or tester basically checks the website compatibility on different devices and generally on mobile devices because many of the users open the website on their mobile devices. So, keeping that thing in mind, we must check that the site is responsive on all devices or platforms.</a:t>
            </a:r>
          </a:p>
          <a:p>
            <a:endParaRPr lang="en-IN" dirty="0"/>
          </a:p>
        </p:txBody>
      </p:sp>
    </p:spTree>
    <p:extLst>
      <p:ext uri="{BB962C8B-B14F-4D97-AF65-F5344CB8AC3E}">
        <p14:creationId xmlns:p14="http://schemas.microsoft.com/office/powerpoint/2010/main" val="40711741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600</TotalTime>
  <Words>7534</Words>
  <Application>Microsoft Office PowerPoint</Application>
  <PresentationFormat>On-screen Show (4:3)</PresentationFormat>
  <Paragraphs>339</Paragraphs>
  <Slides>98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98</vt:i4>
      </vt:variant>
    </vt:vector>
  </HeadingPairs>
  <TitlesOfParts>
    <vt:vector size="109" baseType="lpstr">
      <vt:lpstr>__Source_Sans_Pro_fa6df0</vt:lpstr>
      <vt:lpstr>Arial</vt:lpstr>
      <vt:lpstr>Cambria</vt:lpstr>
      <vt:lpstr>Century Schoolbook</vt:lpstr>
      <vt:lpstr>Nunito</vt:lpstr>
      <vt:lpstr>roboto</vt:lpstr>
      <vt:lpstr>Source Sans 3</vt:lpstr>
      <vt:lpstr>Times New Roman</vt:lpstr>
      <vt:lpstr>Wingdings</vt:lpstr>
      <vt:lpstr>Wingdings 2</vt:lpstr>
      <vt:lpstr>Oriel</vt:lpstr>
      <vt:lpstr>Unit 3 – Levels of testing</vt:lpstr>
      <vt:lpstr>The need for levers of testing </vt:lpstr>
      <vt:lpstr>PowerPoint Presentation</vt:lpstr>
      <vt:lpstr>PowerPoint Presentation</vt:lpstr>
      <vt:lpstr>Unit testing</vt:lpstr>
      <vt:lpstr>Unit test planning </vt:lpstr>
      <vt:lpstr>PowerPoint Presentation</vt:lpstr>
      <vt:lpstr>PowerPoint Presentation</vt:lpstr>
      <vt:lpstr>PowerPoint Presentation</vt:lpstr>
      <vt:lpstr>test harness</vt:lpstr>
      <vt:lpstr>PowerPoint Presentation</vt:lpstr>
      <vt:lpstr>Features of Test Harness </vt:lpstr>
      <vt:lpstr>PowerPoint Presentation</vt:lpstr>
      <vt:lpstr>Why Use Test Harness </vt:lpstr>
      <vt:lpstr>PowerPoint Presentation</vt:lpstr>
      <vt:lpstr>Running the unit tests and recording results </vt:lpstr>
      <vt:lpstr>Integration Testing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Designing integration tests</vt:lpstr>
      <vt:lpstr>Integration test planning</vt:lpstr>
      <vt:lpstr>Scenario Testing </vt:lpstr>
      <vt:lpstr>PowerPoint Presentation</vt:lpstr>
      <vt:lpstr>PowerPoint Presentation</vt:lpstr>
      <vt:lpstr>Methods in Scenario Testing </vt:lpstr>
      <vt:lpstr>PowerPoint Presentation</vt:lpstr>
      <vt:lpstr>Defect bash elimination System Testing</vt:lpstr>
      <vt:lpstr>PowerPoint Presentation</vt:lpstr>
      <vt:lpstr>Acceptance Testing  </vt:lpstr>
      <vt:lpstr>Types of Acceptance Testing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Performance Testing </vt:lpstr>
      <vt:lpstr>types of performance testing </vt:lpstr>
      <vt:lpstr>PowerPoint Presentation</vt:lpstr>
      <vt:lpstr>PowerPoint Presentation</vt:lpstr>
      <vt:lpstr>PowerPoint Presentation</vt:lpstr>
      <vt:lpstr>Regression Testing </vt:lpstr>
      <vt:lpstr>When to do regression testing </vt:lpstr>
      <vt:lpstr>PowerPoint Presentation</vt:lpstr>
      <vt:lpstr>Internationalization testing</vt:lpstr>
      <vt:lpstr>PowerPoint Presentation</vt:lpstr>
      <vt:lpstr>PowerPoint Presentation</vt:lpstr>
      <vt:lpstr>PowerPoint Presentation</vt:lpstr>
      <vt:lpstr>Ad hoc Testing</vt:lpstr>
      <vt:lpstr>PowerPoint Presentation</vt:lpstr>
      <vt:lpstr>Types of Adhoc Testing </vt:lpstr>
      <vt:lpstr>PowerPoint Presentation</vt:lpstr>
      <vt:lpstr>PowerPoint Presentation</vt:lpstr>
      <vt:lpstr>Characteristics of Adhoc Testing </vt:lpstr>
      <vt:lpstr>Alpha Testing </vt:lpstr>
      <vt:lpstr>Beta Testing </vt:lpstr>
      <vt:lpstr>Difference between Alpha and Beta Testing: </vt:lpstr>
      <vt:lpstr>PowerPoint Presentation</vt:lpstr>
      <vt:lpstr>System oo testing </vt:lpstr>
      <vt:lpstr>PowerPoint Presentation</vt:lpstr>
      <vt:lpstr>Developing Test Cases in Object-oriented Testing</vt:lpstr>
      <vt:lpstr>Object-Oriented Testing Levels /Techniques</vt:lpstr>
      <vt:lpstr>PowerPoint Presentation</vt:lpstr>
      <vt:lpstr>PowerPoint Presentation</vt:lpstr>
      <vt:lpstr>PowerPoint Presentation</vt:lpstr>
      <vt:lpstr>Challenges in Testing Object-oriented Programs </vt:lpstr>
      <vt:lpstr>Differences between usability testing and accessibility testing:</vt:lpstr>
      <vt:lpstr>PowerPoint Presentation</vt:lpstr>
      <vt:lpstr>Compatibility Testing in Software Engineering</vt:lpstr>
      <vt:lpstr>Types of Compatibility Testing :</vt:lpstr>
      <vt:lpstr>Types based on Version Testing :</vt:lpstr>
      <vt:lpstr>PowerPoint Presentation</vt:lpstr>
      <vt:lpstr>PowerPoint Presentation</vt:lpstr>
      <vt:lpstr>Configuration Testing </vt:lpstr>
      <vt:lpstr>Objectives of Configuration Testing: </vt:lpstr>
      <vt:lpstr>PowerPoint Presentation</vt:lpstr>
      <vt:lpstr>PowerPoint Presentation</vt:lpstr>
      <vt:lpstr>Types of Configuration Testing: </vt:lpstr>
      <vt:lpstr>PowerPoint Presentation</vt:lpstr>
      <vt:lpstr>PowerPoint Presentation</vt:lpstr>
      <vt:lpstr>Testing Documentation </vt:lpstr>
      <vt:lpstr>2. During Testing:</vt:lpstr>
      <vt:lpstr>PowerPoint Presentation</vt:lpstr>
      <vt:lpstr>Web Based Testing </vt:lpstr>
      <vt:lpstr>PowerPoint Presentation</vt:lpstr>
      <vt:lpstr>Types of Web Testing: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 Levels of testing</dc:title>
  <dc:creator>student</dc:creator>
  <cp:lastModifiedBy>Student</cp:lastModifiedBy>
  <cp:revision>10</cp:revision>
  <dcterms:created xsi:type="dcterms:W3CDTF">2024-03-23T05:22:56Z</dcterms:created>
  <dcterms:modified xsi:type="dcterms:W3CDTF">2024-04-01T10:07:32Z</dcterms:modified>
</cp:coreProperties>
</file>