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67"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1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0661D8-C8B2-434C-8BBB-DD727F050C40}" type="datetimeFigureOut">
              <a:rPr lang="en-IN" smtClean="0"/>
              <a:t>20-02-2025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1141A4-EB59-49E0-80BA-DD865905497D}" type="slidenum">
              <a:rPr lang="en-IN" smtClean="0"/>
              <a:t>‹#›</a:t>
            </a:fld>
            <a:endParaRPr lang="en-IN"/>
          </a:p>
        </p:txBody>
      </p:sp>
    </p:spTree>
    <p:extLst>
      <p:ext uri="{BB962C8B-B14F-4D97-AF65-F5344CB8AC3E}">
        <p14:creationId xmlns:p14="http://schemas.microsoft.com/office/powerpoint/2010/main" val="4061198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51357-8762-8473-6FA9-071D000B9C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B5ED620-1D7A-A3C4-1855-4A563CEF1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3A767B8-7626-272F-DD7A-72EF6A63CDE0}"/>
              </a:ext>
            </a:extLst>
          </p:cNvPr>
          <p:cNvSpPr>
            <a:spLocks noGrp="1"/>
          </p:cNvSpPr>
          <p:nvPr>
            <p:ph type="dt" sz="half" idx="10"/>
          </p:nvPr>
        </p:nvSpPr>
        <p:spPr/>
        <p:txBody>
          <a:bodyPr/>
          <a:lstStyle/>
          <a:p>
            <a:fld id="{5592BB82-350C-4591-A133-B854B02AA8B8}" type="datetime1">
              <a:rPr lang="en-IN" smtClean="0"/>
              <a:t>20-02-2025</a:t>
            </a:fld>
            <a:endParaRPr lang="en-IN"/>
          </a:p>
        </p:txBody>
      </p:sp>
      <p:sp>
        <p:nvSpPr>
          <p:cNvPr id="5" name="Footer Placeholder 4">
            <a:extLst>
              <a:ext uri="{FF2B5EF4-FFF2-40B4-BE49-F238E27FC236}">
                <a16:creationId xmlns:a16="http://schemas.microsoft.com/office/drawing/2014/main" id="{22F5FF14-8FC3-2061-DF1E-ACE20E82C28C}"/>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6" name="Slide Number Placeholder 5">
            <a:extLst>
              <a:ext uri="{FF2B5EF4-FFF2-40B4-BE49-F238E27FC236}">
                <a16:creationId xmlns:a16="http://schemas.microsoft.com/office/drawing/2014/main" id="{1FC0F102-40B6-7C23-2A2F-FC4C3DDF212E}"/>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3751191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2768E-C73F-3D5A-4466-020D29D62CE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BF34EB5-D0D4-0A93-E15E-C4E7EFCD88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8310EAD-DC30-1D88-8D84-FE5FEA30050A}"/>
              </a:ext>
            </a:extLst>
          </p:cNvPr>
          <p:cNvSpPr>
            <a:spLocks noGrp="1"/>
          </p:cNvSpPr>
          <p:nvPr>
            <p:ph type="dt" sz="half" idx="10"/>
          </p:nvPr>
        </p:nvSpPr>
        <p:spPr/>
        <p:txBody>
          <a:bodyPr/>
          <a:lstStyle/>
          <a:p>
            <a:fld id="{6EB3F6A1-C595-4DF6-AE77-00AA1DF0C295}" type="datetime1">
              <a:rPr lang="en-IN" smtClean="0"/>
              <a:t>20-02-2025</a:t>
            </a:fld>
            <a:endParaRPr lang="en-IN"/>
          </a:p>
        </p:txBody>
      </p:sp>
      <p:sp>
        <p:nvSpPr>
          <p:cNvPr id="5" name="Footer Placeholder 4">
            <a:extLst>
              <a:ext uri="{FF2B5EF4-FFF2-40B4-BE49-F238E27FC236}">
                <a16:creationId xmlns:a16="http://schemas.microsoft.com/office/drawing/2014/main" id="{2FF52366-BCC0-5315-EA8D-F38C82F08E44}"/>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6" name="Slide Number Placeholder 5">
            <a:extLst>
              <a:ext uri="{FF2B5EF4-FFF2-40B4-BE49-F238E27FC236}">
                <a16:creationId xmlns:a16="http://schemas.microsoft.com/office/drawing/2014/main" id="{45F87986-27AD-CB9A-007A-DAEA52850617}"/>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1431700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FD7D0E-D453-1AC4-2E9C-A4B2E33F5B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DC190A4-07CE-39E1-8603-F5F2DC9F43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25768BB-9547-342F-EAB4-C84E91CE83E7}"/>
              </a:ext>
            </a:extLst>
          </p:cNvPr>
          <p:cNvSpPr>
            <a:spLocks noGrp="1"/>
          </p:cNvSpPr>
          <p:nvPr>
            <p:ph type="dt" sz="half" idx="10"/>
          </p:nvPr>
        </p:nvSpPr>
        <p:spPr/>
        <p:txBody>
          <a:bodyPr/>
          <a:lstStyle/>
          <a:p>
            <a:fld id="{281668DF-7559-443B-BE1F-D050E4D2BDAC}" type="datetime1">
              <a:rPr lang="en-IN" smtClean="0"/>
              <a:t>20-02-2025</a:t>
            </a:fld>
            <a:endParaRPr lang="en-IN"/>
          </a:p>
        </p:txBody>
      </p:sp>
      <p:sp>
        <p:nvSpPr>
          <p:cNvPr id="5" name="Footer Placeholder 4">
            <a:extLst>
              <a:ext uri="{FF2B5EF4-FFF2-40B4-BE49-F238E27FC236}">
                <a16:creationId xmlns:a16="http://schemas.microsoft.com/office/drawing/2014/main" id="{1A0EDFC9-0223-60D7-017C-B2FF7A6B7AEF}"/>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6" name="Slide Number Placeholder 5">
            <a:extLst>
              <a:ext uri="{FF2B5EF4-FFF2-40B4-BE49-F238E27FC236}">
                <a16:creationId xmlns:a16="http://schemas.microsoft.com/office/drawing/2014/main" id="{78273034-CE10-2660-A76E-1334A8A7C568}"/>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1171884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984885"/>
          </a:xfrm>
          <a:prstGeom prst="rect">
            <a:avLst/>
          </a:prstGeom>
        </p:spPr>
        <p:txBody>
          <a:bodyPr wrap="square" lIns="0" tIns="0" rIns="0" bIns="0">
            <a:spAutoFit/>
          </a:bodyPr>
          <a:lstStyle>
            <a:lvl1pPr>
              <a:defRPr sz="6400" b="1"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Role of government in harnessing TK/19MC003/ESSENCE OF INDIAN TRADITIONAL KNOWLEDGE/Dr INDU NAIR .V/AI&amp;DS/SNSCE</a:t>
            </a:r>
            <a:endParaRPr lang="en-US" spc="-7"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492531A2-6347-41D2-9447-16C60546F1A1}" type="datetime1">
              <a:rPr lang="en-IN" smtClean="0"/>
              <a:t>20-02-2025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341568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FDE57"/>
          </a:solidFill>
        </p:spPr>
        <p:txBody>
          <a:bodyPr wrap="square" lIns="0" tIns="0" rIns="0" bIns="0" rtlCol="0"/>
          <a:lstStyle/>
          <a:p>
            <a:endParaRPr sz="1200"/>
          </a:p>
        </p:txBody>
      </p:sp>
      <p:pic>
        <p:nvPicPr>
          <p:cNvPr id="17" name="bg object 17"/>
          <p:cNvPicPr/>
          <p:nvPr/>
        </p:nvPicPr>
        <p:blipFill>
          <a:blip r:embed="rId2" cstate="print"/>
          <a:stretch>
            <a:fillRect/>
          </a:stretch>
        </p:blipFill>
        <p:spPr>
          <a:xfrm>
            <a:off x="10566400" y="235712"/>
            <a:ext cx="1432560" cy="865632"/>
          </a:xfrm>
          <a:prstGeom prst="rect">
            <a:avLst/>
          </a:prstGeom>
        </p:spPr>
      </p:pic>
      <p:pic>
        <p:nvPicPr>
          <p:cNvPr id="18" name="bg object 18"/>
          <p:cNvPicPr/>
          <p:nvPr/>
        </p:nvPicPr>
        <p:blipFill>
          <a:blip r:embed="rId3" cstate="print"/>
          <a:stretch>
            <a:fillRect/>
          </a:stretch>
        </p:blipFill>
        <p:spPr>
          <a:xfrm>
            <a:off x="300736" y="251968"/>
            <a:ext cx="1013968" cy="1018032"/>
          </a:xfrm>
          <a:prstGeom prst="rect">
            <a:avLst/>
          </a:prstGeom>
        </p:spPr>
      </p:pic>
      <p:sp>
        <p:nvSpPr>
          <p:cNvPr id="2" name="Holder 2"/>
          <p:cNvSpPr>
            <a:spLocks noGrp="1"/>
          </p:cNvSpPr>
          <p:nvPr>
            <p:ph type="title"/>
          </p:nvPr>
        </p:nvSpPr>
        <p:spPr>
          <a:xfrm>
            <a:off x="3371342" y="2803788"/>
            <a:ext cx="3772323" cy="984885"/>
          </a:xfrm>
        </p:spPr>
        <p:txBody>
          <a:bodyPr lIns="0" tIns="0" rIns="0" bIns="0"/>
          <a:lstStyle>
            <a:lvl1pPr>
              <a:defRPr sz="6400" b="1"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Role of government in harnessing TK/19MC003/ESSENCE OF INDIAN TRADITIONAL KNOWLEDGE/Dr INDU NAIR .V/AI&amp;DS/SNSCE</a:t>
            </a:r>
            <a:endParaRPr lang="en-US" spc="-7"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D72E5C6C-F274-4E46-AB93-E811F89AB33A}" type="datetime1">
              <a:rPr lang="en-IN" smtClean="0"/>
              <a:t>20-02-2025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93143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371342" y="2803788"/>
            <a:ext cx="3772323" cy="984885"/>
          </a:xfrm>
        </p:spPr>
        <p:txBody>
          <a:bodyPr lIns="0" tIns="0" rIns="0" bIns="0"/>
          <a:lstStyle>
            <a:lvl1pPr>
              <a:defRPr sz="6400" b="1"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Role of government in harnessing TK/19MC003/ESSENCE OF INDIAN TRADITIONAL KNOWLEDGE/Dr INDU NAIR .V/AI&amp;DS/SNSCE</a:t>
            </a:r>
            <a:endParaRPr lang="en-US" spc="-7"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AF64B570-3A7A-4A9C-B761-80D552FB0CD5}" type="datetime1">
              <a:rPr lang="en-IN" smtClean="0"/>
              <a:t>20-02-2025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525078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0566400" y="235712"/>
            <a:ext cx="1432560" cy="865632"/>
          </a:xfrm>
          <a:prstGeom prst="rect">
            <a:avLst/>
          </a:prstGeom>
        </p:spPr>
      </p:pic>
      <p:pic>
        <p:nvPicPr>
          <p:cNvPr id="17" name="bg object 17"/>
          <p:cNvPicPr/>
          <p:nvPr/>
        </p:nvPicPr>
        <p:blipFill>
          <a:blip r:embed="rId3" cstate="print"/>
          <a:stretch>
            <a:fillRect/>
          </a:stretch>
        </p:blipFill>
        <p:spPr>
          <a:xfrm>
            <a:off x="304800" y="229616"/>
            <a:ext cx="1016000" cy="1016000"/>
          </a:xfrm>
          <a:prstGeom prst="rect">
            <a:avLst/>
          </a:prstGeom>
        </p:spPr>
      </p:pic>
      <p:pic>
        <p:nvPicPr>
          <p:cNvPr id="18" name="bg object 18"/>
          <p:cNvPicPr/>
          <p:nvPr/>
        </p:nvPicPr>
        <p:blipFill>
          <a:blip r:embed="rId4" cstate="print"/>
          <a:stretch>
            <a:fillRect/>
          </a:stretch>
        </p:blipFill>
        <p:spPr>
          <a:xfrm>
            <a:off x="3381248" y="3090672"/>
            <a:ext cx="3773423" cy="613664"/>
          </a:xfrm>
          <a:prstGeom prst="rect">
            <a:avLst/>
          </a:prstGeom>
        </p:spPr>
      </p:pic>
      <p:sp>
        <p:nvSpPr>
          <p:cNvPr id="2" name="Holder 2"/>
          <p:cNvSpPr>
            <a:spLocks noGrp="1"/>
          </p:cNvSpPr>
          <p:nvPr>
            <p:ph type="title"/>
          </p:nvPr>
        </p:nvSpPr>
        <p:spPr>
          <a:xfrm>
            <a:off x="3371342" y="2803788"/>
            <a:ext cx="3772323" cy="984885"/>
          </a:xfrm>
        </p:spPr>
        <p:txBody>
          <a:bodyPr lIns="0" tIns="0" rIns="0" bIns="0"/>
          <a:lstStyle>
            <a:lvl1pPr>
              <a:defRPr sz="64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Role of government in harnessing TK/19MC003/ESSENCE OF INDIAN TRADITIONAL KNOWLEDGE/Dr INDU NAIR .V/AI&amp;DS/SNSCE</a:t>
            </a:r>
            <a:endParaRPr lang="en-US" spc="-7"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ADE37DBA-6CA2-4A9A-94D6-AF3E3C6C080A}" type="datetime1">
              <a:rPr lang="en-IN" smtClean="0"/>
              <a:t>20-02-2025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225867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333" b="1" i="0">
                <a:solidFill>
                  <a:schemeClr val="tx1"/>
                </a:solidFill>
                <a:latin typeface="Cambria"/>
                <a:cs typeface="Cambria"/>
              </a:defRPr>
            </a:lvl1pPr>
          </a:lstStyle>
          <a:p>
            <a:pPr marL="8467">
              <a:lnSpc>
                <a:spcPts val="1597"/>
              </a:lnSpc>
            </a:pPr>
            <a:r>
              <a:rPr lang="en-US" spc="-20"/>
              <a:t>Role of government in harnessing TK/19MC003/ESSENCE OF INDIAN TRADITIONAL KNOWLEDGE/Dr INDU NAIR .V/AI&amp;DS/SNSCE</a:t>
            </a:r>
            <a:endParaRPr lang="en-US" spc="-7"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9C7F5533-B3A0-44AC-8020-B9DD5FF0AE96}" type="datetime1">
              <a:rPr lang="en-IN" smtClean="0"/>
              <a:t>20-02-2025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57201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21A0B-A650-06C8-E6FE-733FC26433D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19CEAC6-7384-5CB9-9C6F-6FC2EAB9C5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20BA6BB-A538-CB43-660D-93424D259E29}"/>
              </a:ext>
            </a:extLst>
          </p:cNvPr>
          <p:cNvSpPr>
            <a:spLocks noGrp="1"/>
          </p:cNvSpPr>
          <p:nvPr>
            <p:ph type="dt" sz="half" idx="10"/>
          </p:nvPr>
        </p:nvSpPr>
        <p:spPr/>
        <p:txBody>
          <a:bodyPr/>
          <a:lstStyle/>
          <a:p>
            <a:fld id="{4EFA5BE8-98BD-4696-BF37-C669D77B2720}" type="datetime1">
              <a:rPr lang="en-IN" smtClean="0"/>
              <a:t>20-02-2025</a:t>
            </a:fld>
            <a:endParaRPr lang="en-IN"/>
          </a:p>
        </p:txBody>
      </p:sp>
      <p:sp>
        <p:nvSpPr>
          <p:cNvPr id="5" name="Footer Placeholder 4">
            <a:extLst>
              <a:ext uri="{FF2B5EF4-FFF2-40B4-BE49-F238E27FC236}">
                <a16:creationId xmlns:a16="http://schemas.microsoft.com/office/drawing/2014/main" id="{E435DEE6-3446-831F-DF50-97B274F89089}"/>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6" name="Slide Number Placeholder 5">
            <a:extLst>
              <a:ext uri="{FF2B5EF4-FFF2-40B4-BE49-F238E27FC236}">
                <a16:creationId xmlns:a16="http://schemas.microsoft.com/office/drawing/2014/main" id="{2236B9E1-4CD9-A4B0-AE0C-0AC4D2933991}"/>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359710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78F9A-5AB9-1952-C24D-08FC3E3E1B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C15354-E4B4-D931-99EC-DCF79AC7F9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712352-E218-0FFE-40CB-A1EBCD2D0D03}"/>
              </a:ext>
            </a:extLst>
          </p:cNvPr>
          <p:cNvSpPr>
            <a:spLocks noGrp="1"/>
          </p:cNvSpPr>
          <p:nvPr>
            <p:ph type="dt" sz="half" idx="10"/>
          </p:nvPr>
        </p:nvSpPr>
        <p:spPr/>
        <p:txBody>
          <a:bodyPr/>
          <a:lstStyle/>
          <a:p>
            <a:fld id="{C955B854-CD9D-456E-9D51-BA8B0EEAF289}" type="datetime1">
              <a:rPr lang="en-IN" smtClean="0"/>
              <a:t>20-02-2025</a:t>
            </a:fld>
            <a:endParaRPr lang="en-IN"/>
          </a:p>
        </p:txBody>
      </p:sp>
      <p:sp>
        <p:nvSpPr>
          <p:cNvPr id="5" name="Footer Placeholder 4">
            <a:extLst>
              <a:ext uri="{FF2B5EF4-FFF2-40B4-BE49-F238E27FC236}">
                <a16:creationId xmlns:a16="http://schemas.microsoft.com/office/drawing/2014/main" id="{7AEBA549-28EF-93FD-63BD-6771BC372753}"/>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6" name="Slide Number Placeholder 5">
            <a:extLst>
              <a:ext uri="{FF2B5EF4-FFF2-40B4-BE49-F238E27FC236}">
                <a16:creationId xmlns:a16="http://schemas.microsoft.com/office/drawing/2014/main" id="{0A6C439F-3046-EEC7-2915-244B0E0E33EF}"/>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65829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D620-E6F1-E733-1558-EDD3F893E3F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079824A-B224-A9D8-28E3-0049377E60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D2C32D7-0A2B-CEC7-85FE-482C9C278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463A018-E2F7-652E-DD2C-2FAD748841BE}"/>
              </a:ext>
            </a:extLst>
          </p:cNvPr>
          <p:cNvSpPr>
            <a:spLocks noGrp="1"/>
          </p:cNvSpPr>
          <p:nvPr>
            <p:ph type="dt" sz="half" idx="10"/>
          </p:nvPr>
        </p:nvSpPr>
        <p:spPr/>
        <p:txBody>
          <a:bodyPr/>
          <a:lstStyle/>
          <a:p>
            <a:fld id="{88381F2C-1529-4305-8B46-49197731C807}" type="datetime1">
              <a:rPr lang="en-IN" smtClean="0"/>
              <a:t>20-02-2025</a:t>
            </a:fld>
            <a:endParaRPr lang="en-IN"/>
          </a:p>
        </p:txBody>
      </p:sp>
      <p:sp>
        <p:nvSpPr>
          <p:cNvPr id="6" name="Footer Placeholder 5">
            <a:extLst>
              <a:ext uri="{FF2B5EF4-FFF2-40B4-BE49-F238E27FC236}">
                <a16:creationId xmlns:a16="http://schemas.microsoft.com/office/drawing/2014/main" id="{06CF68E6-E1CE-1D43-EC22-07CBED9125D5}"/>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7" name="Slide Number Placeholder 6">
            <a:extLst>
              <a:ext uri="{FF2B5EF4-FFF2-40B4-BE49-F238E27FC236}">
                <a16:creationId xmlns:a16="http://schemas.microsoft.com/office/drawing/2014/main" id="{A10D6E6C-5388-C299-71D5-5043A97ED0BE}"/>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1112851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9ED83-2AB0-ABE8-DCEF-FF9A2694C43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9315867-50E7-82C0-914D-30A4601BC8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B716DF-EFA2-E605-B4C3-8E307D0EE4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137E099-CD8F-3763-7A50-A82906E38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3E7F20-452F-0410-A25C-84AF33E8BE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C80AA71-7D39-E6AE-F453-30B9D47CBFFC}"/>
              </a:ext>
            </a:extLst>
          </p:cNvPr>
          <p:cNvSpPr>
            <a:spLocks noGrp="1"/>
          </p:cNvSpPr>
          <p:nvPr>
            <p:ph type="dt" sz="half" idx="10"/>
          </p:nvPr>
        </p:nvSpPr>
        <p:spPr/>
        <p:txBody>
          <a:bodyPr/>
          <a:lstStyle/>
          <a:p>
            <a:fld id="{2EDE3922-631D-4565-9AA1-428DEF860F5F}" type="datetime1">
              <a:rPr lang="en-IN" smtClean="0"/>
              <a:t>20-02-2025</a:t>
            </a:fld>
            <a:endParaRPr lang="en-IN"/>
          </a:p>
        </p:txBody>
      </p:sp>
      <p:sp>
        <p:nvSpPr>
          <p:cNvPr id="8" name="Footer Placeholder 7">
            <a:extLst>
              <a:ext uri="{FF2B5EF4-FFF2-40B4-BE49-F238E27FC236}">
                <a16:creationId xmlns:a16="http://schemas.microsoft.com/office/drawing/2014/main" id="{40C887F0-0FB8-7B35-62BC-FFC1A6C21B4F}"/>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9" name="Slide Number Placeholder 8">
            <a:extLst>
              <a:ext uri="{FF2B5EF4-FFF2-40B4-BE49-F238E27FC236}">
                <a16:creationId xmlns:a16="http://schemas.microsoft.com/office/drawing/2014/main" id="{AE204E18-F2E3-E406-50C1-DE9B3B87398D}"/>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327445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59685-9EDD-321C-2F97-459811CE3E7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EB87206-327D-7B74-98C5-5A9402B26101}"/>
              </a:ext>
            </a:extLst>
          </p:cNvPr>
          <p:cNvSpPr>
            <a:spLocks noGrp="1"/>
          </p:cNvSpPr>
          <p:nvPr>
            <p:ph type="dt" sz="half" idx="10"/>
          </p:nvPr>
        </p:nvSpPr>
        <p:spPr/>
        <p:txBody>
          <a:bodyPr/>
          <a:lstStyle/>
          <a:p>
            <a:fld id="{A1D05D83-23A8-4A15-879E-09848D93073C}" type="datetime1">
              <a:rPr lang="en-IN" smtClean="0"/>
              <a:t>20-02-2025</a:t>
            </a:fld>
            <a:endParaRPr lang="en-IN"/>
          </a:p>
        </p:txBody>
      </p:sp>
      <p:sp>
        <p:nvSpPr>
          <p:cNvPr id="4" name="Footer Placeholder 3">
            <a:extLst>
              <a:ext uri="{FF2B5EF4-FFF2-40B4-BE49-F238E27FC236}">
                <a16:creationId xmlns:a16="http://schemas.microsoft.com/office/drawing/2014/main" id="{F99115F1-5B2C-4DE3-F947-E14E6CDAB697}"/>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5" name="Slide Number Placeholder 4">
            <a:extLst>
              <a:ext uri="{FF2B5EF4-FFF2-40B4-BE49-F238E27FC236}">
                <a16:creationId xmlns:a16="http://schemas.microsoft.com/office/drawing/2014/main" id="{CF70EB7E-A797-3021-F8E6-C4B801492153}"/>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336331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DA8151-FD8E-F552-5C4F-8E4D613AD985}"/>
              </a:ext>
            </a:extLst>
          </p:cNvPr>
          <p:cNvSpPr>
            <a:spLocks noGrp="1"/>
          </p:cNvSpPr>
          <p:nvPr>
            <p:ph type="dt" sz="half" idx="10"/>
          </p:nvPr>
        </p:nvSpPr>
        <p:spPr/>
        <p:txBody>
          <a:bodyPr/>
          <a:lstStyle/>
          <a:p>
            <a:fld id="{A3E78C5D-FCEA-405A-86FD-048557CED7FB}" type="datetime1">
              <a:rPr lang="en-IN" smtClean="0"/>
              <a:t>20-02-2025</a:t>
            </a:fld>
            <a:endParaRPr lang="en-IN"/>
          </a:p>
        </p:txBody>
      </p:sp>
      <p:sp>
        <p:nvSpPr>
          <p:cNvPr id="3" name="Footer Placeholder 2">
            <a:extLst>
              <a:ext uri="{FF2B5EF4-FFF2-40B4-BE49-F238E27FC236}">
                <a16:creationId xmlns:a16="http://schemas.microsoft.com/office/drawing/2014/main" id="{FABB39CA-8F67-0F67-29D1-6C96486D5477}"/>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4" name="Slide Number Placeholder 3">
            <a:extLst>
              <a:ext uri="{FF2B5EF4-FFF2-40B4-BE49-F238E27FC236}">
                <a16:creationId xmlns:a16="http://schemas.microsoft.com/office/drawing/2014/main" id="{E92F6AA3-486B-29D0-EE99-573A5E8C3BE5}"/>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335626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ADAA0-FC62-F303-379A-02AAAE250D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03F05E6-F8DB-385A-FFA4-49C8886155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1DEA224-7D22-5AF3-8F2D-B8E361EDB9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151D9A-D27E-D68A-D221-3120F3737D33}"/>
              </a:ext>
            </a:extLst>
          </p:cNvPr>
          <p:cNvSpPr>
            <a:spLocks noGrp="1"/>
          </p:cNvSpPr>
          <p:nvPr>
            <p:ph type="dt" sz="half" idx="10"/>
          </p:nvPr>
        </p:nvSpPr>
        <p:spPr/>
        <p:txBody>
          <a:bodyPr/>
          <a:lstStyle/>
          <a:p>
            <a:fld id="{742B0222-EA5D-43F7-AB5D-838ECE15E5B0}" type="datetime1">
              <a:rPr lang="en-IN" smtClean="0"/>
              <a:t>20-02-2025</a:t>
            </a:fld>
            <a:endParaRPr lang="en-IN"/>
          </a:p>
        </p:txBody>
      </p:sp>
      <p:sp>
        <p:nvSpPr>
          <p:cNvPr id="6" name="Footer Placeholder 5">
            <a:extLst>
              <a:ext uri="{FF2B5EF4-FFF2-40B4-BE49-F238E27FC236}">
                <a16:creationId xmlns:a16="http://schemas.microsoft.com/office/drawing/2014/main" id="{8F910D9D-4FC3-3B9A-B8E9-81B41FB29982}"/>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7" name="Slide Number Placeholder 6">
            <a:extLst>
              <a:ext uri="{FF2B5EF4-FFF2-40B4-BE49-F238E27FC236}">
                <a16:creationId xmlns:a16="http://schemas.microsoft.com/office/drawing/2014/main" id="{53436B31-9551-CDBB-3D84-D0AF135BC996}"/>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394441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FAD7D-A563-9885-9EC4-02BEC4E3E4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8CDD419-3571-FF4A-6B1A-EB83F491D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DAE0504-7BDD-961E-F74B-F5DAF52D3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E67313-78D6-2321-878D-E20CCBD93BF7}"/>
              </a:ext>
            </a:extLst>
          </p:cNvPr>
          <p:cNvSpPr>
            <a:spLocks noGrp="1"/>
          </p:cNvSpPr>
          <p:nvPr>
            <p:ph type="dt" sz="half" idx="10"/>
          </p:nvPr>
        </p:nvSpPr>
        <p:spPr/>
        <p:txBody>
          <a:bodyPr/>
          <a:lstStyle/>
          <a:p>
            <a:fld id="{79D465AA-D98B-4CC3-B6D7-831CD69E5E82}" type="datetime1">
              <a:rPr lang="en-IN" smtClean="0"/>
              <a:t>20-02-2025</a:t>
            </a:fld>
            <a:endParaRPr lang="en-IN"/>
          </a:p>
        </p:txBody>
      </p:sp>
      <p:sp>
        <p:nvSpPr>
          <p:cNvPr id="6" name="Footer Placeholder 5">
            <a:extLst>
              <a:ext uri="{FF2B5EF4-FFF2-40B4-BE49-F238E27FC236}">
                <a16:creationId xmlns:a16="http://schemas.microsoft.com/office/drawing/2014/main" id="{D12B8908-677D-5F35-370B-C5B504F3126F}"/>
              </a:ext>
            </a:extLst>
          </p:cNvPr>
          <p:cNvSpPr>
            <a:spLocks noGrp="1"/>
          </p:cNvSpPr>
          <p:nvPr>
            <p:ph type="ftr" sz="quarter" idx="11"/>
          </p:nvPr>
        </p:nvSpPr>
        <p:spPr/>
        <p:txBody>
          <a:bodyPr/>
          <a:lstStyle/>
          <a:p>
            <a:r>
              <a:rPr lang="en-US"/>
              <a:t>Role of government in harnessing TK/19MC003/ESSENCE OF INDIAN TRADITIONAL KNOWLEDGE/Dr INDU NAIR .V/AI&amp;DS/SNSCE</a:t>
            </a:r>
            <a:endParaRPr lang="en-IN"/>
          </a:p>
        </p:txBody>
      </p:sp>
      <p:sp>
        <p:nvSpPr>
          <p:cNvPr id="7" name="Slide Number Placeholder 6">
            <a:extLst>
              <a:ext uri="{FF2B5EF4-FFF2-40B4-BE49-F238E27FC236}">
                <a16:creationId xmlns:a16="http://schemas.microsoft.com/office/drawing/2014/main" id="{D91BC33F-A695-8C54-6032-FCF72FCEA95E}"/>
              </a:ext>
            </a:extLst>
          </p:cNvPr>
          <p:cNvSpPr>
            <a:spLocks noGrp="1"/>
          </p:cNvSpPr>
          <p:nvPr>
            <p:ph type="sldNum" sz="quarter" idx="12"/>
          </p:nvPr>
        </p:nvSpPr>
        <p:spPr/>
        <p:txBody>
          <a:bodyPr/>
          <a:lstStyle/>
          <a:p>
            <a:fld id="{99AC4BB9-519F-49DF-A01D-66C570D85EE5}" type="slidenum">
              <a:rPr lang="en-IN" smtClean="0"/>
              <a:t>‹#›</a:t>
            </a:fld>
            <a:endParaRPr lang="en-IN"/>
          </a:p>
        </p:txBody>
      </p:sp>
    </p:spTree>
    <p:extLst>
      <p:ext uri="{BB962C8B-B14F-4D97-AF65-F5344CB8AC3E}">
        <p14:creationId xmlns:p14="http://schemas.microsoft.com/office/powerpoint/2010/main" val="91285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18497D-CC92-EDFD-7784-61BDEA2660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94F0DB2-B6D2-5DB2-5C96-93DE913858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66C86DA-B581-104E-2A53-E8A9A094EE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9FCE3-E9D8-4955-8F07-2C6CC25BAD35}" type="datetime1">
              <a:rPr lang="en-IN" smtClean="0"/>
              <a:t>20-02-2025</a:t>
            </a:fld>
            <a:endParaRPr lang="en-IN"/>
          </a:p>
        </p:txBody>
      </p:sp>
      <p:sp>
        <p:nvSpPr>
          <p:cNvPr id="5" name="Footer Placeholder 4">
            <a:extLst>
              <a:ext uri="{FF2B5EF4-FFF2-40B4-BE49-F238E27FC236}">
                <a16:creationId xmlns:a16="http://schemas.microsoft.com/office/drawing/2014/main" id="{4303AC24-71EC-B5AA-6852-9A39905EE0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Role of government in harnessing TK/19MC003/ESSENCE OF INDIAN TRADITIONAL KNOWLEDGE/Dr INDU NAIR .V/AI&amp;DS/SNSCE</a:t>
            </a:r>
            <a:endParaRPr lang="en-IN"/>
          </a:p>
        </p:txBody>
      </p:sp>
      <p:sp>
        <p:nvSpPr>
          <p:cNvPr id="6" name="Slide Number Placeholder 5">
            <a:extLst>
              <a:ext uri="{FF2B5EF4-FFF2-40B4-BE49-F238E27FC236}">
                <a16:creationId xmlns:a16="http://schemas.microsoft.com/office/drawing/2014/main" id="{56083A25-42DF-5152-5B2D-336E05A2E6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AC4BB9-519F-49DF-A01D-66C570D85EE5}" type="slidenum">
              <a:rPr lang="en-IN" smtClean="0"/>
              <a:t>‹#›</a:t>
            </a:fld>
            <a:endParaRPr lang="en-IN"/>
          </a:p>
        </p:txBody>
      </p:sp>
    </p:spTree>
    <p:extLst>
      <p:ext uri="{BB962C8B-B14F-4D97-AF65-F5344CB8AC3E}">
        <p14:creationId xmlns:p14="http://schemas.microsoft.com/office/powerpoint/2010/main" val="3131114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10566400" y="235712"/>
            <a:ext cx="1432560" cy="865632"/>
          </a:xfrm>
          <a:prstGeom prst="rect">
            <a:avLst/>
          </a:prstGeom>
        </p:spPr>
      </p:pic>
      <p:pic>
        <p:nvPicPr>
          <p:cNvPr id="17" name="bg object 17"/>
          <p:cNvPicPr/>
          <p:nvPr/>
        </p:nvPicPr>
        <p:blipFill>
          <a:blip r:embed="rId8" cstate="print"/>
          <a:stretch>
            <a:fillRect/>
          </a:stretch>
        </p:blipFill>
        <p:spPr>
          <a:xfrm>
            <a:off x="300736" y="251968"/>
            <a:ext cx="1013968" cy="1018032"/>
          </a:xfrm>
          <a:prstGeom prst="rect">
            <a:avLst/>
          </a:prstGeom>
        </p:spPr>
      </p:pic>
      <p:pic>
        <p:nvPicPr>
          <p:cNvPr id="18" name="bg object 18"/>
          <p:cNvPicPr/>
          <p:nvPr/>
        </p:nvPicPr>
        <p:blipFill>
          <a:blip r:embed="rId9" cstate="print"/>
          <a:stretch>
            <a:fillRect/>
          </a:stretch>
        </p:blipFill>
        <p:spPr>
          <a:xfrm>
            <a:off x="10320528" y="0"/>
            <a:ext cx="1871471" cy="1270000"/>
          </a:xfrm>
          <a:prstGeom prst="rect">
            <a:avLst/>
          </a:prstGeom>
        </p:spPr>
      </p:pic>
      <p:pic>
        <p:nvPicPr>
          <p:cNvPr id="19" name="bg object 19"/>
          <p:cNvPicPr/>
          <p:nvPr/>
        </p:nvPicPr>
        <p:blipFill>
          <a:blip r:embed="rId10" cstate="print"/>
          <a:stretch>
            <a:fillRect/>
          </a:stretch>
        </p:blipFill>
        <p:spPr>
          <a:xfrm>
            <a:off x="0" y="0"/>
            <a:ext cx="1680464" cy="1196848"/>
          </a:xfrm>
          <a:prstGeom prst="rect">
            <a:avLst/>
          </a:prstGeom>
        </p:spPr>
      </p:pic>
      <p:sp>
        <p:nvSpPr>
          <p:cNvPr id="20" name="bg object 20"/>
          <p:cNvSpPr/>
          <p:nvPr/>
        </p:nvSpPr>
        <p:spPr>
          <a:xfrm>
            <a:off x="1176528" y="6347966"/>
            <a:ext cx="11015557" cy="510117"/>
          </a:xfrm>
          <a:custGeom>
            <a:avLst/>
            <a:gdLst/>
            <a:ahLst/>
            <a:cxnLst/>
            <a:rect l="l" t="t" r="r" b="b"/>
            <a:pathLst>
              <a:path w="16523335" h="765175">
                <a:moveTo>
                  <a:pt x="16523081" y="0"/>
                </a:moveTo>
                <a:lnTo>
                  <a:pt x="0" y="0"/>
                </a:lnTo>
                <a:lnTo>
                  <a:pt x="0" y="764666"/>
                </a:lnTo>
                <a:lnTo>
                  <a:pt x="16523081" y="764666"/>
                </a:lnTo>
                <a:lnTo>
                  <a:pt x="16523081" y="0"/>
                </a:lnTo>
                <a:close/>
              </a:path>
            </a:pathLst>
          </a:custGeom>
          <a:solidFill>
            <a:srgbClr val="FFDE57"/>
          </a:solidFill>
        </p:spPr>
        <p:txBody>
          <a:bodyPr wrap="square" lIns="0" tIns="0" rIns="0" bIns="0" rtlCol="0"/>
          <a:lstStyle/>
          <a:p>
            <a:endParaRPr sz="1200"/>
          </a:p>
        </p:txBody>
      </p:sp>
      <p:sp>
        <p:nvSpPr>
          <p:cNvPr id="2" name="Holder 2"/>
          <p:cNvSpPr>
            <a:spLocks noGrp="1"/>
          </p:cNvSpPr>
          <p:nvPr>
            <p:ph type="title"/>
          </p:nvPr>
        </p:nvSpPr>
        <p:spPr>
          <a:xfrm>
            <a:off x="3371342" y="2803788"/>
            <a:ext cx="3772323" cy="1477328"/>
          </a:xfrm>
          <a:prstGeom prst="rect">
            <a:avLst/>
          </a:prstGeom>
        </p:spPr>
        <p:txBody>
          <a:bodyPr wrap="square" lIns="0" tIns="0" rIns="0" bIns="0">
            <a:spAutoFit/>
          </a:bodyPr>
          <a:lstStyle>
            <a:lvl1pPr>
              <a:defRPr sz="9600" b="1"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956052" y="6415364"/>
            <a:ext cx="8263890" cy="397929"/>
          </a:xfrm>
          <a:prstGeom prst="rect">
            <a:avLst/>
          </a:prstGeom>
        </p:spPr>
        <p:txBody>
          <a:bodyPr wrap="square" lIns="0" tIns="0" rIns="0" bIns="0">
            <a:spAutoFit/>
          </a:bodyPr>
          <a:lstStyle>
            <a:lvl1pPr>
              <a:defRPr sz="1333" b="1" i="0">
                <a:solidFill>
                  <a:schemeClr val="tx1"/>
                </a:solidFill>
                <a:latin typeface="Cambria"/>
                <a:cs typeface="Cambria"/>
              </a:defRPr>
            </a:lvl1pPr>
          </a:lstStyle>
          <a:p>
            <a:pPr marL="8467">
              <a:lnSpc>
                <a:spcPts val="1597"/>
              </a:lnSpc>
            </a:pPr>
            <a:r>
              <a:rPr lang="en-US" spc="-20"/>
              <a:t>Role of government in harnessing TK/19MC003/ESSENCE OF INDIAN TRADITIONAL KNOWLEDGE/Dr INDU NAIR .V/AI&amp;DS/SNSCE</a:t>
            </a:r>
            <a:endParaRPr lang="en-US" spc="-7" dirty="0"/>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3D496834-68BE-46AB-BF7F-D4F60F8F86AA}" type="datetime1">
              <a:rPr lang="en-IN" smtClean="0"/>
              <a:t>20-02-2025</a:t>
            </a:fld>
            <a:endParaRPr lang="en-US"/>
          </a:p>
        </p:txBody>
      </p:sp>
      <p:sp>
        <p:nvSpPr>
          <p:cNvPr id="6" name="Holder 6"/>
          <p:cNvSpPr>
            <a:spLocks noGrp="1"/>
          </p:cNvSpPr>
          <p:nvPr>
            <p:ph type="sldNum" sz="quarter" idx="7"/>
          </p:nvPr>
        </p:nvSpPr>
        <p:spPr>
          <a:xfrm>
            <a:off x="8778241"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74798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92663" y="279282"/>
            <a:ext cx="5788237" cy="500992"/>
          </a:xfrm>
          <a:prstGeom prst="rect">
            <a:avLst/>
          </a:prstGeom>
        </p:spPr>
        <p:txBody>
          <a:bodyPr vert="horz" wrap="square" lIns="0" tIns="8467" rIns="0" bIns="0" rtlCol="0">
            <a:spAutoFit/>
          </a:bodyPr>
          <a:lstStyle/>
          <a:p>
            <a:pPr marL="8467">
              <a:spcBef>
                <a:spcPts val="67"/>
              </a:spcBef>
            </a:pPr>
            <a:r>
              <a:rPr sz="3200" dirty="0">
                <a:latin typeface="Cambria"/>
                <a:cs typeface="Cambria"/>
              </a:rPr>
              <a:t>SNS</a:t>
            </a:r>
            <a:r>
              <a:rPr sz="3200" spc="-87" dirty="0">
                <a:latin typeface="Cambria"/>
                <a:cs typeface="Cambria"/>
              </a:rPr>
              <a:t> </a:t>
            </a:r>
            <a:r>
              <a:rPr sz="3200" dirty="0">
                <a:latin typeface="Cambria"/>
                <a:cs typeface="Cambria"/>
              </a:rPr>
              <a:t>COLLEGE</a:t>
            </a:r>
            <a:r>
              <a:rPr sz="3200" spc="-93" dirty="0">
                <a:latin typeface="Cambria"/>
                <a:cs typeface="Cambria"/>
              </a:rPr>
              <a:t> </a:t>
            </a:r>
            <a:r>
              <a:rPr sz="3200" dirty="0">
                <a:latin typeface="Cambria"/>
                <a:cs typeface="Cambria"/>
              </a:rPr>
              <a:t>OF</a:t>
            </a:r>
            <a:r>
              <a:rPr sz="3200" spc="-70" dirty="0">
                <a:latin typeface="Cambria"/>
                <a:cs typeface="Cambria"/>
              </a:rPr>
              <a:t> </a:t>
            </a:r>
            <a:r>
              <a:rPr sz="3200" spc="-7" dirty="0">
                <a:latin typeface="Cambria"/>
                <a:cs typeface="Cambria"/>
              </a:rPr>
              <a:t>ENGINEERING</a:t>
            </a:r>
            <a:endParaRPr sz="3200">
              <a:latin typeface="Cambria"/>
              <a:cs typeface="Cambria"/>
            </a:endParaRPr>
          </a:p>
        </p:txBody>
      </p:sp>
      <p:sp>
        <p:nvSpPr>
          <p:cNvPr id="4" name="object 4"/>
          <p:cNvSpPr txBox="1"/>
          <p:nvPr/>
        </p:nvSpPr>
        <p:spPr>
          <a:xfrm>
            <a:off x="1603502" y="706156"/>
            <a:ext cx="9653693" cy="4656274"/>
          </a:xfrm>
          <a:prstGeom prst="rect">
            <a:avLst/>
          </a:prstGeom>
        </p:spPr>
        <p:txBody>
          <a:bodyPr vert="horz" wrap="square" lIns="0" tIns="80009" rIns="0" bIns="0" rtlCol="0">
            <a:spAutoFit/>
          </a:bodyPr>
          <a:lstStyle/>
          <a:p>
            <a:pPr marL="41065" marR="0" lvl="0" indent="0" algn="ctr" defTabSz="609630" rtl="0" eaLnBrk="1" fontAlgn="auto" latinLnBrk="0" hangingPunct="1">
              <a:lnSpc>
                <a:spcPct val="100000"/>
              </a:lnSpc>
              <a:spcBef>
                <a:spcPts val="629"/>
              </a:spcBef>
              <a:spcAft>
                <a:spcPts val="0"/>
              </a:spcAft>
              <a:buClrTx/>
              <a:buSzTx/>
              <a:buFontTx/>
              <a:buNone/>
              <a:tabLst/>
              <a:defRPr/>
            </a:pPr>
            <a:r>
              <a:rPr kumimoji="0" sz="1600" b="0" i="0" u="none" strike="noStrike" kern="0" cap="none" spc="-17" normalizeH="0" baseline="0" noProof="0" dirty="0">
                <a:ln>
                  <a:noFill/>
                </a:ln>
                <a:solidFill>
                  <a:sysClr val="windowText" lastClr="000000"/>
                </a:solidFill>
                <a:effectLst/>
                <a:uLnTx/>
                <a:uFillTx/>
                <a:latin typeface="Cambria"/>
                <a:ea typeface="+mn-ea"/>
                <a:cs typeface="Cambria"/>
              </a:rPr>
              <a:t>Kurumbapalayam</a:t>
            </a:r>
            <a:r>
              <a:rPr kumimoji="0" sz="1600" b="0" i="0" u="none" strike="noStrike" kern="0" cap="none" spc="-3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(Po),</a:t>
            </a:r>
            <a:r>
              <a:rPr kumimoji="0" sz="1600" b="0" i="0" u="none" strike="noStrike" kern="0" cap="none" spc="-5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7" normalizeH="0" baseline="0" noProof="0" dirty="0">
                <a:ln>
                  <a:noFill/>
                </a:ln>
                <a:solidFill>
                  <a:sysClr val="windowText" lastClr="000000"/>
                </a:solidFill>
                <a:effectLst/>
                <a:uLnTx/>
                <a:uFillTx/>
                <a:latin typeface="Cambria"/>
                <a:ea typeface="+mn-ea"/>
                <a:cs typeface="Cambria"/>
              </a:rPr>
              <a:t>Coimbatore</a:t>
            </a:r>
            <a:r>
              <a:rPr kumimoji="0" sz="1600" b="0" i="0" u="none" strike="noStrike" kern="0" cap="none" spc="-37"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a:t>
            </a:r>
            <a:r>
              <a:rPr kumimoji="0" sz="1600" b="0" i="0" u="none" strike="noStrike" kern="0" cap="none" spc="-1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641</a:t>
            </a:r>
            <a:r>
              <a:rPr kumimoji="0" sz="1600" b="0" i="0" u="none" strike="noStrike" kern="0" cap="none" spc="-3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17" normalizeH="0" baseline="0" noProof="0" dirty="0">
                <a:ln>
                  <a:noFill/>
                </a:ln>
                <a:solidFill>
                  <a:sysClr val="windowText" lastClr="000000"/>
                </a:solidFill>
                <a:effectLst/>
                <a:uLnTx/>
                <a:uFillTx/>
                <a:latin typeface="Cambria"/>
                <a:ea typeface="+mn-ea"/>
                <a:cs typeface="Cambria"/>
              </a:rPr>
              <a:t>107</a:t>
            </a:r>
            <a:endParaRPr kumimoji="0" sz="1600" b="0" i="0" u="none" strike="noStrike" kern="0" cap="none" spc="0" normalizeH="0" baseline="0" noProof="0" dirty="0">
              <a:ln>
                <a:noFill/>
              </a:ln>
              <a:solidFill>
                <a:sysClr val="windowText" lastClr="000000"/>
              </a:solidFill>
              <a:effectLst/>
              <a:uLnTx/>
              <a:uFillTx/>
              <a:latin typeface="Cambria"/>
              <a:ea typeface="+mn-ea"/>
              <a:cs typeface="Cambria"/>
            </a:endParaRPr>
          </a:p>
          <a:p>
            <a:pPr marL="0" marR="128700" lvl="0" indent="0" algn="ctr" defTabSz="609630" rtl="0" eaLnBrk="1" fontAlgn="auto" latinLnBrk="0" hangingPunct="1">
              <a:lnSpc>
                <a:spcPct val="100000"/>
              </a:lnSpc>
              <a:spcBef>
                <a:spcPts val="663"/>
              </a:spcBef>
              <a:spcAft>
                <a:spcPts val="0"/>
              </a:spcAft>
              <a:buClrTx/>
              <a:buSzTx/>
              <a:buFontTx/>
              <a:buNone/>
              <a:tabLst/>
              <a:defRPr/>
            </a:pPr>
            <a:r>
              <a:rPr kumimoji="0" sz="1867" b="1" i="0" u="none" strike="noStrike" kern="0" cap="none" spc="0" normalizeH="0" baseline="0" noProof="0" dirty="0">
                <a:ln>
                  <a:noFill/>
                </a:ln>
                <a:solidFill>
                  <a:sysClr val="windowText" lastClr="000000"/>
                </a:solidFill>
                <a:effectLst/>
                <a:uLnTx/>
                <a:uFillTx/>
                <a:latin typeface="Cambria"/>
                <a:ea typeface="+mn-ea"/>
                <a:cs typeface="Cambria"/>
              </a:rPr>
              <a:t>An</a:t>
            </a:r>
            <a:r>
              <a:rPr kumimoji="0" sz="1867" b="1" i="0" u="none" strike="noStrike" kern="0" cap="none" spc="-57" normalizeH="0" baseline="0" noProof="0" dirty="0">
                <a:ln>
                  <a:noFill/>
                </a:ln>
                <a:solidFill>
                  <a:sysClr val="windowText" lastClr="000000"/>
                </a:solidFill>
                <a:effectLst/>
                <a:uLnTx/>
                <a:uFillTx/>
                <a:latin typeface="Cambria"/>
                <a:ea typeface="+mn-ea"/>
                <a:cs typeface="Cambria"/>
              </a:rPr>
              <a:t> </a:t>
            </a:r>
            <a:r>
              <a:rPr kumimoji="0" sz="1867" b="1" i="0" u="none" strike="noStrike" kern="0" cap="none" spc="-7" normalizeH="0" baseline="0" noProof="0" dirty="0">
                <a:ln>
                  <a:noFill/>
                </a:ln>
                <a:solidFill>
                  <a:sysClr val="windowText" lastClr="000000"/>
                </a:solidFill>
                <a:effectLst/>
                <a:uLnTx/>
                <a:uFillTx/>
                <a:latin typeface="Cambria"/>
                <a:ea typeface="+mn-ea"/>
                <a:cs typeface="Cambria"/>
              </a:rPr>
              <a:t>Autonomous</a:t>
            </a:r>
            <a:r>
              <a:rPr kumimoji="0" sz="1867" b="1" i="0" u="none" strike="noStrike" kern="0" cap="none" spc="-63" normalizeH="0" baseline="0" noProof="0" dirty="0">
                <a:ln>
                  <a:noFill/>
                </a:ln>
                <a:solidFill>
                  <a:sysClr val="windowText" lastClr="000000"/>
                </a:solidFill>
                <a:effectLst/>
                <a:uLnTx/>
                <a:uFillTx/>
                <a:latin typeface="Cambria"/>
                <a:ea typeface="+mn-ea"/>
                <a:cs typeface="Cambria"/>
              </a:rPr>
              <a:t> </a:t>
            </a:r>
            <a:r>
              <a:rPr kumimoji="0" sz="1867" b="1" i="0" u="none" strike="noStrike" kern="0" cap="none" spc="-7" normalizeH="0" baseline="0" noProof="0" dirty="0">
                <a:ln>
                  <a:noFill/>
                </a:ln>
                <a:solidFill>
                  <a:sysClr val="windowText" lastClr="000000"/>
                </a:solidFill>
                <a:effectLst/>
                <a:uLnTx/>
                <a:uFillTx/>
                <a:latin typeface="Cambria"/>
                <a:ea typeface="+mn-ea"/>
                <a:cs typeface="Cambria"/>
              </a:rPr>
              <a:t>Institution</a:t>
            </a:r>
            <a:endParaRPr kumimoji="0" sz="1867" b="0" i="0" u="none" strike="noStrike" kern="0" cap="none" spc="0" normalizeH="0" baseline="0" noProof="0" dirty="0">
              <a:ln>
                <a:noFill/>
              </a:ln>
              <a:solidFill>
                <a:sysClr val="windowText" lastClr="000000"/>
              </a:solidFill>
              <a:effectLst/>
              <a:uLnTx/>
              <a:uFillTx/>
              <a:latin typeface="Cambria"/>
              <a:ea typeface="+mn-ea"/>
              <a:cs typeface="Cambria"/>
            </a:endParaRPr>
          </a:p>
          <a:p>
            <a:pPr marL="0" marR="131240" lvl="0" indent="0" algn="ctr" defTabSz="609630" rtl="0" eaLnBrk="1" fontAlgn="auto" latinLnBrk="0" hangingPunct="1">
              <a:lnSpc>
                <a:spcPct val="100000"/>
              </a:lnSpc>
              <a:spcBef>
                <a:spcPts val="410"/>
              </a:spcBef>
              <a:spcAft>
                <a:spcPts val="0"/>
              </a:spcAft>
              <a:buClrTx/>
              <a:buSzTx/>
              <a:buFontTx/>
              <a:buNone/>
              <a:tabLst/>
              <a:defRPr/>
            </a:pPr>
            <a:r>
              <a:rPr kumimoji="0" sz="1600" b="0" i="0" u="none" strike="noStrike" kern="0" cap="none" spc="-13" normalizeH="0" baseline="0" noProof="0" dirty="0">
                <a:ln>
                  <a:noFill/>
                </a:ln>
                <a:solidFill>
                  <a:sysClr val="windowText" lastClr="000000"/>
                </a:solidFill>
                <a:effectLst/>
                <a:uLnTx/>
                <a:uFillTx/>
                <a:latin typeface="Cambria"/>
                <a:ea typeface="+mn-ea"/>
                <a:cs typeface="Cambria"/>
              </a:rPr>
              <a:t>Accredited</a:t>
            </a:r>
            <a:r>
              <a:rPr kumimoji="0" sz="1600" b="0" i="0" u="none" strike="noStrike" kern="0" cap="none" spc="-7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by</a:t>
            </a:r>
            <a:r>
              <a:rPr kumimoji="0" sz="1600" b="0" i="0" u="none" strike="noStrike" kern="0" cap="none" spc="-47"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NBA</a:t>
            </a:r>
            <a:r>
              <a:rPr kumimoji="0" sz="1600" b="0" i="0" u="none" strike="noStrike" kern="0" cap="none" spc="-3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a:t>
            </a:r>
            <a:r>
              <a:rPr kumimoji="0" sz="1600" b="0" i="0" u="none" strike="noStrike" kern="0" cap="none" spc="-3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AICTE</a:t>
            </a:r>
            <a:r>
              <a:rPr kumimoji="0" sz="1600" b="0" i="0" u="none" strike="noStrike" kern="0" cap="none" spc="-2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and</a:t>
            </a:r>
            <a:r>
              <a:rPr kumimoji="0" sz="1600" b="0" i="0" u="none" strike="noStrike" kern="0" cap="none" spc="-13" normalizeH="0" baseline="0" noProof="0" dirty="0">
                <a:ln>
                  <a:noFill/>
                </a:ln>
                <a:solidFill>
                  <a:sysClr val="windowText" lastClr="000000"/>
                </a:solidFill>
                <a:effectLst/>
                <a:uLnTx/>
                <a:uFillTx/>
                <a:latin typeface="Cambria"/>
                <a:ea typeface="+mn-ea"/>
                <a:cs typeface="Cambria"/>
              </a:rPr>
              <a:t> Accredited</a:t>
            </a:r>
            <a:r>
              <a:rPr kumimoji="0" sz="1600" b="0" i="0" u="none" strike="noStrike" kern="0" cap="none" spc="-5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by</a:t>
            </a:r>
            <a:r>
              <a:rPr kumimoji="0" sz="1600" b="0" i="0" u="none" strike="noStrike" kern="0" cap="none" spc="-47"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7" normalizeH="0" baseline="0" noProof="0" dirty="0">
                <a:ln>
                  <a:noFill/>
                </a:ln>
                <a:solidFill>
                  <a:sysClr val="windowText" lastClr="000000"/>
                </a:solidFill>
                <a:effectLst/>
                <a:uLnTx/>
                <a:uFillTx/>
                <a:latin typeface="Cambria"/>
                <a:ea typeface="+mn-ea"/>
                <a:cs typeface="Cambria"/>
              </a:rPr>
              <a:t>NAAC</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27"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UGC</a:t>
            </a:r>
            <a:r>
              <a:rPr kumimoji="0" sz="1600" b="0" i="0" u="none" strike="noStrike" kern="0" cap="none" spc="-3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with</a:t>
            </a:r>
            <a:r>
              <a:rPr kumimoji="0" sz="1600" b="0" i="0" u="none" strike="noStrike" kern="0" cap="none" spc="-47"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123" normalizeH="0" baseline="0" noProof="0" dirty="0">
                <a:ln>
                  <a:noFill/>
                </a:ln>
                <a:solidFill>
                  <a:sysClr val="windowText" lastClr="000000"/>
                </a:solidFill>
                <a:effectLst/>
                <a:uLnTx/>
                <a:uFillTx/>
                <a:latin typeface="Cambria"/>
                <a:ea typeface="+mn-ea"/>
                <a:cs typeface="Cambria"/>
              </a:rPr>
              <a:t>‘A’</a:t>
            </a:r>
            <a:r>
              <a:rPr kumimoji="0" sz="1600" b="0" i="0" u="none" strike="noStrike" kern="0" cap="none" spc="-3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Grade</a:t>
            </a:r>
            <a:r>
              <a:rPr kumimoji="0" sz="1600" b="0" i="0" u="none" strike="noStrike" kern="0" cap="none" spc="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13" normalizeH="0" baseline="0" noProof="0" dirty="0">
                <a:ln>
                  <a:noFill/>
                </a:ln>
                <a:solidFill>
                  <a:sysClr val="windowText" lastClr="000000"/>
                </a:solidFill>
                <a:effectLst/>
                <a:uLnTx/>
                <a:uFillTx/>
                <a:latin typeface="Cambria"/>
                <a:ea typeface="+mn-ea"/>
                <a:cs typeface="Cambria"/>
              </a:rPr>
              <a:t>Approved</a:t>
            </a:r>
            <a:r>
              <a:rPr kumimoji="0" sz="1600" b="0" i="0" u="none" strike="noStrike" kern="0" cap="none" spc="-4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by</a:t>
            </a:r>
            <a:r>
              <a:rPr kumimoji="0" sz="1600" b="0" i="0" u="none" strike="noStrike" kern="0" cap="none" spc="-47"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7" normalizeH="0" baseline="0" noProof="0" dirty="0">
                <a:ln>
                  <a:noFill/>
                </a:ln>
                <a:solidFill>
                  <a:sysClr val="windowText" lastClr="000000"/>
                </a:solidFill>
                <a:effectLst/>
                <a:uLnTx/>
                <a:uFillTx/>
                <a:latin typeface="Cambria"/>
                <a:ea typeface="+mn-ea"/>
                <a:cs typeface="Cambria"/>
              </a:rPr>
              <a:t>AICTE,</a:t>
            </a:r>
            <a:endParaRPr kumimoji="0" sz="1600" b="0" i="0" u="none" strike="noStrike" kern="0" cap="none" spc="0" normalizeH="0" baseline="0" noProof="0" dirty="0">
              <a:ln>
                <a:noFill/>
              </a:ln>
              <a:solidFill>
                <a:sysClr val="windowText" lastClr="000000"/>
              </a:solidFill>
              <a:effectLst/>
              <a:uLnTx/>
              <a:uFillTx/>
              <a:latin typeface="Cambria"/>
              <a:ea typeface="+mn-ea"/>
              <a:cs typeface="Cambria"/>
            </a:endParaRPr>
          </a:p>
          <a:p>
            <a:pPr marL="0" marR="133357" lvl="0" indent="0" algn="ctr" defTabSz="609630" rtl="0" eaLnBrk="1" fontAlgn="auto" latinLnBrk="0" hangingPunct="1">
              <a:lnSpc>
                <a:spcPct val="100000"/>
              </a:lnSpc>
              <a:spcBef>
                <a:spcPts val="0"/>
              </a:spcBef>
              <a:spcAft>
                <a:spcPts val="0"/>
              </a:spcAft>
              <a:buClrTx/>
              <a:buSzTx/>
              <a:buFontTx/>
              <a:buNone/>
              <a:tabLst/>
              <a:defRPr/>
            </a:pPr>
            <a:r>
              <a:rPr kumimoji="0" sz="1600" b="0" i="0" u="none" strike="noStrike" kern="0" cap="none" spc="0" normalizeH="0" baseline="0" noProof="0" dirty="0">
                <a:ln>
                  <a:noFill/>
                </a:ln>
                <a:solidFill>
                  <a:sysClr val="windowText" lastClr="000000"/>
                </a:solidFill>
                <a:effectLst/>
                <a:uLnTx/>
                <a:uFillTx/>
                <a:latin typeface="Cambria"/>
                <a:ea typeface="+mn-ea"/>
                <a:cs typeface="Cambria"/>
              </a:rPr>
              <a:t>New</a:t>
            </a:r>
            <a:r>
              <a:rPr kumimoji="0" sz="1600" b="0" i="0" u="none" strike="noStrike" kern="0" cap="none" spc="-1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Delhi</a:t>
            </a:r>
            <a:r>
              <a:rPr kumimoji="0" sz="1600" b="0" i="0" u="none" strike="noStrike" kern="0" cap="none" spc="-2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&amp;</a:t>
            </a:r>
            <a:r>
              <a:rPr kumimoji="0" sz="1600" b="0" i="0" u="none" strike="noStrike" kern="0" cap="none" spc="-23"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7" normalizeH="0" baseline="0" noProof="0" dirty="0">
                <a:ln>
                  <a:noFill/>
                </a:ln>
                <a:solidFill>
                  <a:sysClr val="windowText" lastClr="000000"/>
                </a:solidFill>
                <a:effectLst/>
                <a:uLnTx/>
                <a:uFillTx/>
                <a:latin typeface="Cambria"/>
                <a:ea typeface="+mn-ea"/>
                <a:cs typeface="Cambria"/>
              </a:rPr>
              <a:t>Affiliated</a:t>
            </a:r>
            <a:r>
              <a:rPr kumimoji="0" sz="1600" b="0" i="0" u="none" strike="noStrike" kern="0" cap="none" spc="-7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to</a:t>
            </a:r>
            <a:r>
              <a:rPr kumimoji="0" sz="1600" b="0" i="0" u="none" strike="noStrike" kern="0" cap="none" spc="-4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0" normalizeH="0" baseline="0" noProof="0" dirty="0">
                <a:ln>
                  <a:noFill/>
                </a:ln>
                <a:solidFill>
                  <a:sysClr val="windowText" lastClr="000000"/>
                </a:solidFill>
                <a:effectLst/>
                <a:uLnTx/>
                <a:uFillTx/>
                <a:latin typeface="Cambria"/>
                <a:ea typeface="+mn-ea"/>
                <a:cs typeface="Cambria"/>
              </a:rPr>
              <a:t>Anna</a:t>
            </a:r>
            <a:r>
              <a:rPr kumimoji="0" sz="1600" b="0" i="0" u="none" strike="noStrike" kern="0" cap="none" spc="-30"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23" normalizeH="0" baseline="0" noProof="0" dirty="0">
                <a:ln>
                  <a:noFill/>
                </a:ln>
                <a:solidFill>
                  <a:sysClr val="windowText" lastClr="000000"/>
                </a:solidFill>
                <a:effectLst/>
                <a:uLnTx/>
                <a:uFillTx/>
                <a:latin typeface="Cambria"/>
                <a:ea typeface="+mn-ea"/>
                <a:cs typeface="Cambria"/>
              </a:rPr>
              <a:t>University,</a:t>
            </a:r>
            <a:r>
              <a:rPr kumimoji="0" sz="1600" b="0" i="0" u="none" strike="noStrike" kern="0" cap="none" spc="-57" normalizeH="0" baseline="0" noProof="0" dirty="0">
                <a:ln>
                  <a:noFill/>
                </a:ln>
                <a:solidFill>
                  <a:sysClr val="windowText" lastClr="000000"/>
                </a:solidFill>
                <a:effectLst/>
                <a:uLnTx/>
                <a:uFillTx/>
                <a:latin typeface="Cambria"/>
                <a:ea typeface="+mn-ea"/>
                <a:cs typeface="Cambria"/>
              </a:rPr>
              <a:t> </a:t>
            </a:r>
            <a:r>
              <a:rPr kumimoji="0" sz="1600" b="0" i="0" u="none" strike="noStrike" kern="0" cap="none" spc="-7" normalizeH="0" baseline="0" noProof="0" dirty="0">
                <a:ln>
                  <a:noFill/>
                </a:ln>
                <a:solidFill>
                  <a:sysClr val="windowText" lastClr="000000"/>
                </a:solidFill>
                <a:effectLst/>
                <a:uLnTx/>
                <a:uFillTx/>
                <a:latin typeface="Cambria"/>
                <a:ea typeface="+mn-ea"/>
                <a:cs typeface="Cambria"/>
              </a:rPr>
              <a:t>Chennai</a:t>
            </a:r>
            <a:endParaRPr kumimoji="0" sz="1600" b="0" i="0" u="none" strike="noStrike" kern="0" cap="none" spc="0" normalizeH="0" baseline="0" noProof="0" dirty="0">
              <a:ln>
                <a:noFill/>
              </a:ln>
              <a:solidFill>
                <a:sysClr val="windowText" lastClr="000000"/>
              </a:solidFill>
              <a:effectLst/>
              <a:uLnTx/>
              <a:uFillTx/>
              <a:latin typeface="Cambria"/>
              <a:ea typeface="+mn-ea"/>
              <a:cs typeface="Cambria"/>
            </a:endParaRPr>
          </a:p>
          <a:p>
            <a:pPr marL="0" marR="0" lvl="0" indent="0" algn="l" defTabSz="609630" rtl="0" eaLnBrk="1" fontAlgn="auto" latinLnBrk="0" hangingPunct="1">
              <a:lnSpc>
                <a:spcPct val="100000"/>
              </a:lnSpc>
              <a:spcBef>
                <a:spcPts val="0"/>
              </a:spcBef>
              <a:spcAft>
                <a:spcPts val="0"/>
              </a:spcAft>
              <a:buClrTx/>
              <a:buSzTx/>
              <a:buFontTx/>
              <a:buNone/>
              <a:tabLst/>
              <a:defRPr/>
            </a:pPr>
            <a:endParaRPr kumimoji="0" sz="1600" b="0" i="0" u="none" strike="noStrike" kern="0" cap="none" spc="0" normalizeH="0" baseline="0" noProof="0" dirty="0">
              <a:ln>
                <a:noFill/>
              </a:ln>
              <a:solidFill>
                <a:sysClr val="windowText" lastClr="000000"/>
              </a:solidFill>
              <a:effectLst/>
              <a:uLnTx/>
              <a:uFillTx/>
              <a:latin typeface="Cambria"/>
              <a:ea typeface="+mn-ea"/>
              <a:cs typeface="Cambria"/>
            </a:endParaRPr>
          </a:p>
          <a:p>
            <a:pPr marL="0" marR="0" lvl="0" indent="0" algn="l" defTabSz="609630" rtl="0" eaLnBrk="1" fontAlgn="auto" latinLnBrk="0" hangingPunct="1">
              <a:lnSpc>
                <a:spcPct val="100000"/>
              </a:lnSpc>
              <a:spcBef>
                <a:spcPts val="267"/>
              </a:spcBef>
              <a:spcAft>
                <a:spcPts val="0"/>
              </a:spcAft>
              <a:buClrTx/>
              <a:buSzTx/>
              <a:buFontTx/>
              <a:buNone/>
              <a:tabLst/>
              <a:defRPr/>
            </a:pPr>
            <a:endParaRPr kumimoji="0" sz="1600" b="0" i="0" u="none" strike="noStrike" kern="0" cap="none" spc="0" normalizeH="0" baseline="0" noProof="0" dirty="0">
              <a:ln>
                <a:noFill/>
              </a:ln>
              <a:solidFill>
                <a:sysClr val="windowText" lastClr="000000"/>
              </a:solidFill>
              <a:effectLst/>
              <a:uLnTx/>
              <a:uFillTx/>
              <a:latin typeface="Cambria"/>
              <a:ea typeface="+mn-ea"/>
              <a:cs typeface="Cambria"/>
            </a:endParaRPr>
          </a:p>
          <a:p>
            <a:pPr marL="8467" marR="0" lvl="0" indent="0" algn="l" defTabSz="609630" rtl="0" eaLnBrk="1" fontAlgn="auto" latinLnBrk="0" hangingPunct="1">
              <a:lnSpc>
                <a:spcPct val="100000"/>
              </a:lnSpc>
              <a:spcBef>
                <a:spcPts val="0"/>
              </a:spcBef>
              <a:spcAft>
                <a:spcPts val="0"/>
              </a:spcAft>
              <a:buClrTx/>
              <a:buSzTx/>
              <a:buFontTx/>
              <a:buNone/>
              <a:tabLst/>
              <a:defRPr/>
            </a:pPr>
            <a:r>
              <a:rPr kumimoji="0" sz="2400" b="1" i="0" u="none" strike="noStrike" kern="0" cap="none" spc="-37" normalizeH="0" baseline="0" noProof="0" dirty="0">
                <a:ln>
                  <a:noFill/>
                </a:ln>
                <a:solidFill>
                  <a:sysClr val="windowText" lastClr="000000"/>
                </a:solidFill>
                <a:effectLst/>
                <a:uLnTx/>
                <a:uFillTx/>
                <a:latin typeface="Cambria"/>
                <a:ea typeface="+mn-ea"/>
                <a:cs typeface="Cambria"/>
              </a:rPr>
              <a:t>DEPARTMENT</a:t>
            </a:r>
            <a:r>
              <a:rPr kumimoji="0" sz="2400" b="1" i="0" u="none" strike="noStrike" kern="0" cap="none" spc="-87" normalizeH="0" baseline="0" noProof="0" dirty="0">
                <a:ln>
                  <a:noFill/>
                </a:ln>
                <a:solidFill>
                  <a:sysClr val="windowText" lastClr="000000"/>
                </a:solidFill>
                <a:effectLst/>
                <a:uLnTx/>
                <a:uFillTx/>
                <a:latin typeface="Cambria"/>
                <a:ea typeface="+mn-ea"/>
                <a:cs typeface="Cambria"/>
              </a:rPr>
              <a:t> </a:t>
            </a:r>
            <a:r>
              <a:rPr kumimoji="0" sz="2400" b="1" i="0" u="none" strike="noStrike" kern="0" cap="none" spc="0" normalizeH="0" baseline="0" noProof="0" dirty="0">
                <a:ln>
                  <a:noFill/>
                </a:ln>
                <a:solidFill>
                  <a:sysClr val="windowText" lastClr="000000"/>
                </a:solidFill>
                <a:effectLst/>
                <a:uLnTx/>
                <a:uFillTx/>
                <a:latin typeface="Cambria"/>
                <a:ea typeface="+mn-ea"/>
                <a:cs typeface="Cambria"/>
              </a:rPr>
              <a:t>OF</a:t>
            </a:r>
            <a:r>
              <a:rPr kumimoji="0" sz="2400" b="1" i="0" u="none" strike="noStrike" kern="0" cap="none" spc="-47" normalizeH="0" baseline="0" noProof="0" dirty="0">
                <a:ln>
                  <a:noFill/>
                </a:ln>
                <a:solidFill>
                  <a:sysClr val="windowText" lastClr="000000"/>
                </a:solidFill>
                <a:effectLst/>
                <a:uLnTx/>
                <a:uFillTx/>
                <a:latin typeface="Cambria"/>
                <a:ea typeface="+mn-ea"/>
                <a:cs typeface="Cambria"/>
              </a:rPr>
              <a:t> </a:t>
            </a:r>
            <a:r>
              <a:rPr kumimoji="0" sz="2400" b="1" i="0" u="none" strike="noStrike" kern="0" cap="none" spc="-7" normalizeH="0" baseline="0" noProof="0" dirty="0">
                <a:ln>
                  <a:noFill/>
                </a:ln>
                <a:solidFill>
                  <a:sysClr val="windowText" lastClr="000000"/>
                </a:solidFill>
                <a:effectLst/>
                <a:uLnTx/>
                <a:uFillTx/>
                <a:latin typeface="Cambria"/>
                <a:ea typeface="+mn-ea"/>
                <a:cs typeface="Cambria"/>
              </a:rPr>
              <a:t>COMPUTER</a:t>
            </a:r>
            <a:r>
              <a:rPr kumimoji="0" sz="2400" b="1" i="0" u="none" strike="noStrike" kern="0" cap="none" spc="-83" normalizeH="0" baseline="0" noProof="0" dirty="0">
                <a:ln>
                  <a:noFill/>
                </a:ln>
                <a:solidFill>
                  <a:sysClr val="windowText" lastClr="000000"/>
                </a:solidFill>
                <a:effectLst/>
                <a:uLnTx/>
                <a:uFillTx/>
                <a:latin typeface="Cambria"/>
                <a:ea typeface="+mn-ea"/>
                <a:cs typeface="Cambria"/>
              </a:rPr>
              <a:t> </a:t>
            </a:r>
            <a:r>
              <a:rPr kumimoji="0" sz="2400" b="1" i="0" u="none" strike="noStrike" kern="0" cap="none" spc="0" normalizeH="0" baseline="0" noProof="0" dirty="0">
                <a:ln>
                  <a:noFill/>
                </a:ln>
                <a:solidFill>
                  <a:sysClr val="windowText" lastClr="000000"/>
                </a:solidFill>
                <a:effectLst/>
                <a:uLnTx/>
                <a:uFillTx/>
                <a:latin typeface="Cambria"/>
                <a:ea typeface="+mn-ea"/>
                <a:cs typeface="Cambria"/>
              </a:rPr>
              <a:t>SCIENCE</a:t>
            </a:r>
            <a:r>
              <a:rPr kumimoji="0" sz="2400" b="1" i="0" u="none" strike="noStrike" kern="0" cap="none" spc="-93" normalizeH="0" baseline="0" noProof="0" dirty="0">
                <a:ln>
                  <a:noFill/>
                </a:ln>
                <a:solidFill>
                  <a:sysClr val="windowText" lastClr="000000"/>
                </a:solidFill>
                <a:effectLst/>
                <a:uLnTx/>
                <a:uFillTx/>
                <a:latin typeface="Cambria"/>
                <a:ea typeface="+mn-ea"/>
                <a:cs typeface="Cambria"/>
              </a:rPr>
              <a:t> </a:t>
            </a:r>
            <a:r>
              <a:rPr kumimoji="0" sz="2400" b="1" i="0" u="none" strike="noStrike" kern="0" cap="none" spc="0" normalizeH="0" baseline="0" noProof="0" dirty="0">
                <a:ln>
                  <a:noFill/>
                </a:ln>
                <a:solidFill>
                  <a:sysClr val="windowText" lastClr="000000"/>
                </a:solidFill>
                <a:effectLst/>
                <a:uLnTx/>
                <a:uFillTx/>
                <a:latin typeface="Cambria"/>
                <a:ea typeface="+mn-ea"/>
                <a:cs typeface="Cambria"/>
              </a:rPr>
              <a:t>AND</a:t>
            </a:r>
            <a:r>
              <a:rPr kumimoji="0" sz="2400" b="1" i="0" u="none" strike="noStrike" kern="0" cap="none" spc="-60" normalizeH="0" baseline="0" noProof="0" dirty="0">
                <a:ln>
                  <a:noFill/>
                </a:ln>
                <a:solidFill>
                  <a:sysClr val="windowText" lastClr="000000"/>
                </a:solidFill>
                <a:effectLst/>
                <a:uLnTx/>
                <a:uFillTx/>
                <a:latin typeface="Cambria"/>
                <a:ea typeface="+mn-ea"/>
                <a:cs typeface="Cambria"/>
              </a:rPr>
              <a:t> </a:t>
            </a:r>
            <a:r>
              <a:rPr kumimoji="0" sz="2400" b="1" i="0" u="none" strike="noStrike" kern="0" cap="none" spc="-7" normalizeH="0" baseline="0" noProof="0" dirty="0">
                <a:ln>
                  <a:noFill/>
                </a:ln>
                <a:solidFill>
                  <a:sysClr val="windowText" lastClr="000000"/>
                </a:solidFill>
                <a:effectLst/>
                <a:uLnTx/>
                <a:uFillTx/>
                <a:latin typeface="Cambria"/>
                <a:ea typeface="+mn-ea"/>
                <a:cs typeface="Cambria"/>
              </a:rPr>
              <a:t>ENGINEERING</a:t>
            </a:r>
            <a:endParaRPr kumimoji="0" sz="2400" b="0" i="0" u="none" strike="noStrike" kern="0" cap="none" spc="0" normalizeH="0" baseline="0" noProof="0" dirty="0">
              <a:ln>
                <a:noFill/>
              </a:ln>
              <a:solidFill>
                <a:sysClr val="windowText" lastClr="000000"/>
              </a:solidFill>
              <a:effectLst/>
              <a:uLnTx/>
              <a:uFillTx/>
              <a:latin typeface="Cambria"/>
              <a:ea typeface="+mn-ea"/>
              <a:cs typeface="Cambria"/>
            </a:endParaRPr>
          </a:p>
          <a:p>
            <a:pPr marL="0" marR="0" lvl="0" indent="0" algn="l" defTabSz="609630" rtl="0" eaLnBrk="1" fontAlgn="auto" latinLnBrk="0" hangingPunct="1">
              <a:lnSpc>
                <a:spcPct val="100000"/>
              </a:lnSpc>
              <a:spcBef>
                <a:spcPts val="73"/>
              </a:spcBef>
              <a:spcAft>
                <a:spcPts val="0"/>
              </a:spcAft>
              <a:buClrTx/>
              <a:buSzTx/>
              <a:buFontTx/>
              <a:buNone/>
              <a:tabLst/>
              <a:defRPr/>
            </a:pPr>
            <a:endParaRPr kumimoji="0" sz="2400" b="0" i="0" u="none" strike="noStrike" kern="0" cap="none" spc="0" normalizeH="0" baseline="0" noProof="0" dirty="0">
              <a:ln>
                <a:noFill/>
              </a:ln>
              <a:solidFill>
                <a:sysClr val="windowText" lastClr="000000"/>
              </a:solidFill>
              <a:effectLst/>
              <a:uLnTx/>
              <a:uFillTx/>
              <a:latin typeface="Cambria"/>
              <a:ea typeface="+mn-ea"/>
              <a:cs typeface="Cambria"/>
            </a:endParaRPr>
          </a:p>
          <a:p>
            <a:pPr marL="8467" marR="0" lvl="0" indent="0" algn="l" defTabSz="609630" rtl="0" eaLnBrk="1" fontAlgn="auto" latinLnBrk="0" hangingPunct="1">
              <a:lnSpc>
                <a:spcPct val="100000"/>
              </a:lnSpc>
              <a:spcBef>
                <a:spcPts val="0"/>
              </a:spcBef>
              <a:spcAft>
                <a:spcPts val="0"/>
              </a:spcAft>
              <a:buClrTx/>
              <a:buSzTx/>
              <a:buFontTx/>
              <a:buNone/>
              <a:tabLst>
                <a:tab pos="6178859" algn="l"/>
              </a:tabLst>
              <a:defRPr/>
            </a:pPr>
            <a:r>
              <a:rPr kumimoji="0" sz="2267" b="1" i="0" u="none" strike="noStrike" kern="0" cap="none" spc="0" normalizeH="0" baseline="0" noProof="0" dirty="0">
                <a:ln>
                  <a:noFill/>
                </a:ln>
                <a:solidFill>
                  <a:sysClr val="windowText" lastClr="000000"/>
                </a:solidFill>
                <a:effectLst/>
                <a:uLnTx/>
                <a:uFillTx/>
                <a:latin typeface="Cambria"/>
                <a:ea typeface="+mn-ea"/>
                <a:cs typeface="Cambria"/>
              </a:rPr>
              <a:t>COURSE</a:t>
            </a:r>
            <a:r>
              <a:rPr kumimoji="0" sz="2267" b="1" i="0" u="none" strike="noStrike" kern="0" cap="none" spc="-93" normalizeH="0" baseline="0" noProof="0" dirty="0">
                <a:ln>
                  <a:noFill/>
                </a:ln>
                <a:solidFill>
                  <a:sysClr val="windowText" lastClr="000000"/>
                </a:solidFill>
                <a:effectLst/>
                <a:uLnTx/>
                <a:uFillTx/>
                <a:latin typeface="Cambria"/>
                <a:ea typeface="+mn-ea"/>
                <a:cs typeface="Cambria"/>
              </a:rPr>
              <a:t> </a:t>
            </a:r>
            <a:r>
              <a:rPr kumimoji="0" sz="2267" b="1" i="0" u="none" strike="noStrike" kern="0" cap="none" spc="0" normalizeH="0" baseline="0" noProof="0" dirty="0">
                <a:ln>
                  <a:noFill/>
                </a:ln>
                <a:solidFill>
                  <a:sysClr val="windowText" lastClr="000000"/>
                </a:solidFill>
                <a:effectLst/>
                <a:uLnTx/>
                <a:uFillTx/>
                <a:latin typeface="Cambria"/>
                <a:ea typeface="+mn-ea"/>
                <a:cs typeface="Cambria"/>
              </a:rPr>
              <a:t>NAME</a:t>
            </a:r>
            <a:r>
              <a:rPr kumimoji="0" sz="2267" b="1" i="0" u="none" strike="noStrike" kern="0" cap="none" spc="-76" normalizeH="0" baseline="0" noProof="0" dirty="0">
                <a:ln>
                  <a:noFill/>
                </a:ln>
                <a:solidFill>
                  <a:sysClr val="windowText" lastClr="000000"/>
                </a:solidFill>
                <a:effectLst/>
                <a:uLnTx/>
                <a:uFillTx/>
                <a:latin typeface="Cambria"/>
                <a:ea typeface="+mn-ea"/>
                <a:cs typeface="Cambria"/>
              </a:rPr>
              <a:t> </a:t>
            </a:r>
            <a:r>
              <a:rPr kumimoji="0" sz="2267" b="1" i="0" u="none" strike="noStrike" kern="0" cap="none" spc="0" normalizeH="0" baseline="0" noProof="0" dirty="0">
                <a:ln>
                  <a:noFill/>
                </a:ln>
                <a:solidFill>
                  <a:sysClr val="windowText" lastClr="000000"/>
                </a:solidFill>
                <a:effectLst/>
                <a:uLnTx/>
                <a:uFillTx/>
                <a:latin typeface="Cambria"/>
                <a:ea typeface="+mn-ea"/>
                <a:cs typeface="Cambria"/>
              </a:rPr>
              <a:t>:</a:t>
            </a:r>
            <a:r>
              <a:rPr kumimoji="0" sz="2267" b="1" i="0" u="none" strike="noStrike" kern="0" cap="none" spc="-43" normalizeH="0" baseline="0" noProof="0" dirty="0">
                <a:ln>
                  <a:noFill/>
                </a:ln>
                <a:solidFill>
                  <a:sysClr val="windowText" lastClr="000000"/>
                </a:solidFill>
                <a:effectLst/>
                <a:uLnTx/>
                <a:uFillTx/>
                <a:latin typeface="Cambria"/>
                <a:ea typeface="+mn-ea"/>
                <a:cs typeface="Cambria"/>
              </a:rPr>
              <a:t> </a:t>
            </a:r>
            <a:r>
              <a:rPr kumimoji="0" sz="2267" b="1" i="0" u="none" strike="noStrike" kern="0" cap="none" spc="0" normalizeH="0" baseline="0" noProof="0" dirty="0">
                <a:ln>
                  <a:noFill/>
                </a:ln>
                <a:solidFill>
                  <a:sysClr val="windowText" lastClr="000000"/>
                </a:solidFill>
                <a:effectLst/>
                <a:uLnTx/>
                <a:uFillTx/>
                <a:latin typeface="Cambria"/>
                <a:ea typeface="+mn-ea"/>
                <a:cs typeface="Cambria"/>
              </a:rPr>
              <a:t>19MC003</a:t>
            </a:r>
            <a:r>
              <a:rPr kumimoji="0" sz="2267" b="1" i="0" u="none" strike="noStrike" kern="0" cap="none" spc="-93" normalizeH="0" baseline="0" noProof="0" dirty="0">
                <a:ln>
                  <a:noFill/>
                </a:ln>
                <a:solidFill>
                  <a:sysClr val="windowText" lastClr="000000"/>
                </a:solidFill>
                <a:effectLst/>
                <a:uLnTx/>
                <a:uFillTx/>
                <a:latin typeface="Cambria"/>
                <a:ea typeface="+mn-ea"/>
                <a:cs typeface="Cambria"/>
              </a:rPr>
              <a:t> </a:t>
            </a:r>
            <a:r>
              <a:rPr kumimoji="0" sz="2267" b="1" i="0" u="none" strike="noStrike" kern="0" cap="none" spc="0" normalizeH="0" baseline="0" noProof="0" dirty="0">
                <a:ln>
                  <a:noFill/>
                </a:ln>
                <a:solidFill>
                  <a:sysClr val="windowText" lastClr="000000"/>
                </a:solidFill>
                <a:effectLst/>
                <a:uLnTx/>
                <a:uFillTx/>
                <a:latin typeface="Cambria"/>
                <a:ea typeface="+mn-ea"/>
                <a:cs typeface="Cambria"/>
              </a:rPr>
              <a:t>-</a:t>
            </a:r>
            <a:r>
              <a:rPr kumimoji="0" sz="2267" b="1" i="0" u="none" strike="noStrike" kern="0" cap="none" spc="-47" normalizeH="0" baseline="0" noProof="0" dirty="0">
                <a:ln>
                  <a:noFill/>
                </a:ln>
                <a:solidFill>
                  <a:sysClr val="windowText" lastClr="000000"/>
                </a:solidFill>
                <a:effectLst/>
                <a:uLnTx/>
                <a:uFillTx/>
                <a:latin typeface="Cambria"/>
                <a:ea typeface="+mn-ea"/>
                <a:cs typeface="Cambria"/>
              </a:rPr>
              <a:t> </a:t>
            </a:r>
            <a:r>
              <a:rPr kumimoji="0" sz="2133" b="1" i="0" u="none" strike="noStrike" kern="0" cap="none" spc="0" normalizeH="0" baseline="0" noProof="0" dirty="0">
                <a:ln>
                  <a:noFill/>
                </a:ln>
                <a:solidFill>
                  <a:sysClr val="windowText" lastClr="000000"/>
                </a:solidFill>
                <a:effectLst/>
                <a:uLnTx/>
                <a:uFillTx/>
                <a:latin typeface="Cambria"/>
                <a:ea typeface="+mn-ea"/>
                <a:cs typeface="Cambria"/>
              </a:rPr>
              <a:t>ESSENCE</a:t>
            </a:r>
            <a:r>
              <a:rPr kumimoji="0" sz="2133" b="1" i="0" u="none" strike="noStrike" kern="0" cap="none" spc="-17" normalizeH="0" baseline="0" noProof="0" dirty="0">
                <a:ln>
                  <a:noFill/>
                </a:ln>
                <a:solidFill>
                  <a:sysClr val="windowText" lastClr="000000"/>
                </a:solidFill>
                <a:effectLst/>
                <a:uLnTx/>
                <a:uFillTx/>
                <a:latin typeface="Cambria"/>
                <a:ea typeface="+mn-ea"/>
                <a:cs typeface="Cambria"/>
              </a:rPr>
              <a:t> </a:t>
            </a:r>
            <a:r>
              <a:rPr kumimoji="0" sz="2133" b="1" i="0" u="none" strike="noStrike" kern="0" cap="none" spc="0" normalizeH="0" baseline="0" noProof="0" dirty="0">
                <a:ln>
                  <a:noFill/>
                </a:ln>
                <a:solidFill>
                  <a:sysClr val="windowText" lastClr="000000"/>
                </a:solidFill>
                <a:effectLst/>
                <a:uLnTx/>
                <a:uFillTx/>
                <a:latin typeface="Cambria"/>
                <a:ea typeface="+mn-ea"/>
                <a:cs typeface="Cambria"/>
              </a:rPr>
              <a:t>OF</a:t>
            </a:r>
            <a:r>
              <a:rPr kumimoji="0" sz="2133" b="1" i="0" u="none" strike="noStrike" kern="0" cap="none" spc="-53" normalizeH="0" baseline="0" noProof="0" dirty="0">
                <a:ln>
                  <a:noFill/>
                </a:ln>
                <a:solidFill>
                  <a:sysClr val="windowText" lastClr="000000"/>
                </a:solidFill>
                <a:effectLst/>
                <a:uLnTx/>
                <a:uFillTx/>
                <a:latin typeface="Cambria"/>
                <a:ea typeface="+mn-ea"/>
                <a:cs typeface="Cambria"/>
              </a:rPr>
              <a:t> </a:t>
            </a:r>
            <a:r>
              <a:rPr kumimoji="0" sz="2133" b="1" i="0" u="none" strike="noStrike" kern="0" cap="none" spc="-7" normalizeH="0" baseline="0" noProof="0" dirty="0">
                <a:ln>
                  <a:noFill/>
                </a:ln>
                <a:solidFill>
                  <a:sysClr val="windowText" lastClr="000000"/>
                </a:solidFill>
                <a:effectLst/>
                <a:uLnTx/>
                <a:uFillTx/>
                <a:latin typeface="Cambria"/>
                <a:ea typeface="+mn-ea"/>
                <a:cs typeface="Cambria"/>
              </a:rPr>
              <a:t>INDIAN</a:t>
            </a:r>
            <a:r>
              <a:rPr kumimoji="0" sz="2133" b="1" i="0" u="none" strike="noStrike" kern="0" cap="none" spc="0" normalizeH="0" baseline="0" noProof="0" dirty="0">
                <a:ln>
                  <a:noFill/>
                </a:ln>
                <a:solidFill>
                  <a:sysClr val="windowText" lastClr="000000"/>
                </a:solidFill>
                <a:effectLst/>
                <a:uLnTx/>
                <a:uFillTx/>
                <a:latin typeface="Cambria"/>
                <a:ea typeface="+mn-ea"/>
                <a:cs typeface="Cambria"/>
              </a:rPr>
              <a:t>	</a:t>
            </a:r>
            <a:r>
              <a:rPr kumimoji="0" sz="2133" b="1" i="0" u="none" strike="noStrike" kern="0" cap="none" spc="-13" normalizeH="0" baseline="0" noProof="0" dirty="0">
                <a:ln>
                  <a:noFill/>
                </a:ln>
                <a:solidFill>
                  <a:sysClr val="windowText" lastClr="000000"/>
                </a:solidFill>
                <a:effectLst/>
                <a:uLnTx/>
                <a:uFillTx/>
                <a:latin typeface="Cambria"/>
                <a:ea typeface="+mn-ea"/>
                <a:cs typeface="Cambria"/>
              </a:rPr>
              <a:t>TRADITIONAL</a:t>
            </a:r>
            <a:r>
              <a:rPr kumimoji="0" sz="2133" b="1" i="0" u="none" strike="noStrike" kern="0" cap="none" spc="-67" normalizeH="0" baseline="0" noProof="0" dirty="0">
                <a:ln>
                  <a:noFill/>
                </a:ln>
                <a:solidFill>
                  <a:sysClr val="windowText" lastClr="000000"/>
                </a:solidFill>
                <a:effectLst/>
                <a:uLnTx/>
                <a:uFillTx/>
                <a:latin typeface="Cambria"/>
                <a:ea typeface="+mn-ea"/>
                <a:cs typeface="Cambria"/>
              </a:rPr>
              <a:t> </a:t>
            </a:r>
            <a:r>
              <a:rPr kumimoji="0" sz="2133" b="1" i="0" u="none" strike="noStrike" kern="0" cap="none" spc="-7" normalizeH="0" baseline="0" noProof="0" dirty="0">
                <a:ln>
                  <a:noFill/>
                </a:ln>
                <a:solidFill>
                  <a:sysClr val="windowText" lastClr="000000"/>
                </a:solidFill>
                <a:effectLst/>
                <a:uLnTx/>
                <a:uFillTx/>
                <a:latin typeface="Cambria"/>
                <a:ea typeface="+mn-ea"/>
                <a:cs typeface="Cambria"/>
              </a:rPr>
              <a:t>KNOWLEDGE</a:t>
            </a:r>
            <a:endParaRPr kumimoji="0" sz="2133" b="0" i="0" u="none" strike="noStrike" kern="0" cap="none" spc="0" normalizeH="0" baseline="0" noProof="0" dirty="0">
              <a:ln>
                <a:noFill/>
              </a:ln>
              <a:solidFill>
                <a:sysClr val="windowText" lastClr="000000"/>
              </a:solidFill>
              <a:effectLst/>
              <a:uLnTx/>
              <a:uFillTx/>
              <a:latin typeface="Cambria"/>
              <a:ea typeface="+mn-ea"/>
              <a:cs typeface="Cambria"/>
            </a:endParaRPr>
          </a:p>
          <a:p>
            <a:pPr marL="0" marR="0" lvl="0" indent="0" algn="l" defTabSz="609630" rtl="0" eaLnBrk="1" fontAlgn="auto" latinLnBrk="0" hangingPunct="1">
              <a:lnSpc>
                <a:spcPct val="100000"/>
              </a:lnSpc>
              <a:spcBef>
                <a:spcPts val="1223"/>
              </a:spcBef>
              <a:spcAft>
                <a:spcPts val="0"/>
              </a:spcAft>
              <a:buClrTx/>
              <a:buSzTx/>
              <a:buFontTx/>
              <a:buNone/>
              <a:tabLst/>
              <a:defRPr/>
            </a:pPr>
            <a:endParaRPr kumimoji="0" sz="2133" b="0" i="0" u="none" strike="noStrike" kern="0" cap="none" spc="0" normalizeH="0" baseline="0" noProof="0" dirty="0">
              <a:ln>
                <a:noFill/>
              </a:ln>
              <a:solidFill>
                <a:sysClr val="windowText" lastClr="000000"/>
              </a:solidFill>
              <a:effectLst/>
              <a:uLnTx/>
              <a:uFillTx/>
              <a:latin typeface="Cambria"/>
              <a:ea typeface="+mn-ea"/>
              <a:cs typeface="Cambria"/>
            </a:endParaRPr>
          </a:p>
          <a:p>
            <a:pPr marL="4329223" marR="0" lvl="0" indent="0" algn="l" defTabSz="609630" rtl="0" eaLnBrk="1" fontAlgn="auto" latinLnBrk="0" hangingPunct="1">
              <a:lnSpc>
                <a:spcPct val="100000"/>
              </a:lnSpc>
              <a:spcBef>
                <a:spcPts val="0"/>
              </a:spcBef>
              <a:spcAft>
                <a:spcPts val="0"/>
              </a:spcAft>
              <a:buClrTx/>
              <a:buSzTx/>
              <a:buFontTx/>
              <a:buNone/>
              <a:tabLst/>
              <a:defRPr/>
            </a:pPr>
            <a:r>
              <a:rPr kumimoji="0" sz="1600" b="1" i="0" u="none" strike="noStrike" kern="0" cap="none" spc="0" normalizeH="0" baseline="0" noProof="0" dirty="0">
                <a:ln>
                  <a:noFill/>
                </a:ln>
                <a:solidFill>
                  <a:sysClr val="windowText" lastClr="000000"/>
                </a:solidFill>
                <a:effectLst/>
                <a:uLnTx/>
                <a:uFillTx/>
                <a:latin typeface="Times New Roman"/>
                <a:ea typeface="+mn-ea"/>
                <a:cs typeface="Times New Roman"/>
              </a:rPr>
              <a:t>III</a:t>
            </a:r>
            <a:r>
              <a:rPr kumimoji="0" sz="1600" b="1" i="0" u="none" strike="noStrike" kern="0" cap="none" spc="-100" normalizeH="0" baseline="0" noProof="0" dirty="0">
                <a:ln>
                  <a:noFill/>
                </a:ln>
                <a:solidFill>
                  <a:sysClr val="windowText" lastClr="000000"/>
                </a:solidFill>
                <a:effectLst/>
                <a:uLnTx/>
                <a:uFillTx/>
                <a:latin typeface="Times New Roman"/>
                <a:ea typeface="+mn-ea"/>
                <a:cs typeface="Times New Roman"/>
              </a:rPr>
              <a:t> </a:t>
            </a:r>
            <a:r>
              <a:rPr kumimoji="0" sz="1600" b="1" i="0" u="none" strike="noStrike" kern="0" cap="none" spc="0" normalizeH="0" baseline="0" noProof="0" dirty="0">
                <a:ln>
                  <a:noFill/>
                </a:ln>
                <a:solidFill>
                  <a:sysClr val="windowText" lastClr="000000"/>
                </a:solidFill>
                <a:effectLst/>
                <a:uLnTx/>
                <a:uFillTx/>
                <a:latin typeface="Times New Roman"/>
                <a:ea typeface="+mn-ea"/>
                <a:cs typeface="Times New Roman"/>
              </a:rPr>
              <a:t>YEAR</a:t>
            </a:r>
            <a:r>
              <a:rPr kumimoji="0" sz="1600" b="1" i="0" u="none" strike="noStrike" kern="0" cap="none" spc="-27" normalizeH="0" baseline="0" noProof="0" dirty="0">
                <a:ln>
                  <a:noFill/>
                </a:ln>
                <a:solidFill>
                  <a:sysClr val="windowText" lastClr="000000"/>
                </a:solidFill>
                <a:effectLst/>
                <a:uLnTx/>
                <a:uFillTx/>
                <a:latin typeface="Times New Roman"/>
                <a:ea typeface="+mn-ea"/>
                <a:cs typeface="Times New Roman"/>
              </a:rPr>
              <a:t> </a:t>
            </a:r>
            <a:r>
              <a:rPr kumimoji="0" sz="1600" b="1" i="0" u="none" strike="noStrike" kern="0" cap="none" spc="0" normalizeH="0" baseline="0" noProof="0" dirty="0">
                <a:ln>
                  <a:noFill/>
                </a:ln>
                <a:solidFill>
                  <a:sysClr val="windowText" lastClr="000000"/>
                </a:solidFill>
                <a:effectLst/>
                <a:uLnTx/>
                <a:uFillTx/>
                <a:latin typeface="Times New Roman"/>
                <a:ea typeface="+mn-ea"/>
                <a:cs typeface="Times New Roman"/>
              </a:rPr>
              <a:t>/VI</a:t>
            </a:r>
            <a:r>
              <a:rPr kumimoji="0" sz="1600" b="1" i="0" u="none" strike="noStrike" kern="0" cap="none" spc="-43" normalizeH="0" baseline="0" noProof="0" dirty="0">
                <a:ln>
                  <a:noFill/>
                </a:ln>
                <a:solidFill>
                  <a:sysClr val="windowText" lastClr="000000"/>
                </a:solidFill>
                <a:effectLst/>
                <a:uLnTx/>
                <a:uFillTx/>
                <a:latin typeface="Times New Roman"/>
                <a:ea typeface="+mn-ea"/>
                <a:cs typeface="Times New Roman"/>
              </a:rPr>
              <a:t> </a:t>
            </a:r>
            <a:r>
              <a:rPr kumimoji="0" sz="1600" b="1" i="0" u="none" strike="noStrike" kern="0" cap="none" spc="-7" normalizeH="0" baseline="0" noProof="0" dirty="0">
                <a:ln>
                  <a:noFill/>
                </a:ln>
                <a:solidFill>
                  <a:sysClr val="windowText" lastClr="000000"/>
                </a:solidFill>
                <a:effectLst/>
                <a:uLnTx/>
                <a:uFillTx/>
                <a:latin typeface="Times New Roman"/>
                <a:ea typeface="+mn-ea"/>
                <a:cs typeface="Times New Roman"/>
              </a:rPr>
              <a:t>SEMESTER</a:t>
            </a:r>
            <a:endParaRPr kumimoji="0" sz="1600" b="0" i="0" u="none" strike="noStrike" kern="0" cap="none" spc="0" normalizeH="0" baseline="0" noProof="0" dirty="0">
              <a:ln>
                <a:noFill/>
              </a:ln>
              <a:solidFill>
                <a:sysClr val="windowText" lastClr="000000"/>
              </a:solidFill>
              <a:effectLst/>
              <a:uLnTx/>
              <a:uFillTx/>
              <a:latin typeface="Times New Roman"/>
              <a:ea typeface="+mn-ea"/>
              <a:cs typeface="Times New Roman"/>
            </a:endParaRPr>
          </a:p>
          <a:p>
            <a:pPr marL="2085444" marR="0" lvl="0" indent="0" algn="l" defTabSz="609630" rtl="0" eaLnBrk="1" fontAlgn="auto" latinLnBrk="0" hangingPunct="1">
              <a:lnSpc>
                <a:spcPct val="100000"/>
              </a:lnSpc>
              <a:spcBef>
                <a:spcPts val="317"/>
              </a:spcBef>
              <a:spcAft>
                <a:spcPts val="0"/>
              </a:spcAft>
              <a:buClrTx/>
              <a:buSzTx/>
              <a:buFontTx/>
              <a:buNone/>
              <a:tabLst/>
              <a:defRPr/>
            </a:pPr>
            <a:r>
              <a:rPr kumimoji="0" sz="2133" b="1" i="0" u="none" strike="noStrike" kern="0" cap="none" spc="0" normalizeH="0" baseline="0" noProof="0" dirty="0">
                <a:ln>
                  <a:noFill/>
                </a:ln>
                <a:solidFill>
                  <a:sysClr val="windowText" lastClr="000000"/>
                </a:solidFill>
                <a:effectLst/>
                <a:uLnTx/>
                <a:uFillTx/>
                <a:latin typeface="Times New Roman"/>
                <a:ea typeface="+mn-ea"/>
                <a:cs typeface="Times New Roman"/>
              </a:rPr>
              <a:t>UNIT</a:t>
            </a:r>
            <a:r>
              <a:rPr kumimoji="0" sz="2133" b="1" i="0" u="none" strike="noStrike" kern="0" cap="none" spc="-50" normalizeH="0" baseline="0" noProof="0" dirty="0">
                <a:ln>
                  <a:noFill/>
                </a:ln>
                <a:solidFill>
                  <a:sysClr val="windowText" lastClr="000000"/>
                </a:solidFill>
                <a:effectLst/>
                <a:uLnTx/>
                <a:uFillTx/>
                <a:latin typeface="Times New Roman"/>
                <a:ea typeface="+mn-ea"/>
                <a:cs typeface="Times New Roman"/>
              </a:rPr>
              <a:t> </a:t>
            </a:r>
            <a:r>
              <a:rPr kumimoji="0" sz="2133" b="1" i="0" u="none" strike="noStrike" kern="0" cap="none" spc="0" normalizeH="0" baseline="0" noProof="0" dirty="0">
                <a:ln>
                  <a:noFill/>
                </a:ln>
                <a:solidFill>
                  <a:sysClr val="windowText" lastClr="000000"/>
                </a:solidFill>
                <a:effectLst/>
                <a:uLnTx/>
                <a:uFillTx/>
                <a:latin typeface="Times New Roman"/>
                <a:ea typeface="+mn-ea"/>
                <a:cs typeface="Times New Roman"/>
              </a:rPr>
              <a:t>II</a:t>
            </a:r>
            <a:r>
              <a:rPr kumimoji="0" sz="2133" b="1" i="0" u="none" strike="noStrike" kern="0" cap="none" spc="-33" normalizeH="0" baseline="0" noProof="0" dirty="0">
                <a:ln>
                  <a:noFill/>
                </a:ln>
                <a:solidFill>
                  <a:sysClr val="windowText" lastClr="000000"/>
                </a:solidFill>
                <a:effectLst/>
                <a:uLnTx/>
                <a:uFillTx/>
                <a:latin typeface="Times New Roman"/>
                <a:ea typeface="+mn-ea"/>
                <a:cs typeface="Times New Roman"/>
              </a:rPr>
              <a:t> </a:t>
            </a:r>
            <a:r>
              <a:rPr kumimoji="0" sz="2133" b="1" i="0" u="none" strike="noStrike" kern="0" cap="none" spc="0" normalizeH="0" baseline="0" noProof="0" dirty="0">
                <a:ln>
                  <a:noFill/>
                </a:ln>
                <a:solidFill>
                  <a:sysClr val="windowText" lastClr="000000"/>
                </a:solidFill>
                <a:effectLst/>
                <a:uLnTx/>
                <a:uFillTx/>
                <a:latin typeface="Times New Roman"/>
                <a:ea typeface="+mn-ea"/>
                <a:cs typeface="Times New Roman"/>
              </a:rPr>
              <a:t>–</a:t>
            </a:r>
            <a:r>
              <a:rPr kumimoji="0" sz="2133" b="1" i="0" u="none" strike="noStrike" kern="0" cap="none" spc="-30" normalizeH="0" baseline="0" noProof="0" dirty="0">
                <a:ln>
                  <a:noFill/>
                </a:ln>
                <a:solidFill>
                  <a:sysClr val="windowText" lastClr="000000"/>
                </a:solidFill>
                <a:effectLst/>
                <a:uLnTx/>
                <a:uFillTx/>
                <a:latin typeface="Times New Roman"/>
                <a:ea typeface="+mn-ea"/>
                <a:cs typeface="Times New Roman"/>
              </a:rPr>
              <a:t> </a:t>
            </a:r>
            <a:r>
              <a:rPr kumimoji="0" sz="2133" b="1" i="0" u="none" strike="noStrike" kern="0" cap="none" spc="-7" normalizeH="0" baseline="0" noProof="0" dirty="0">
                <a:ln>
                  <a:noFill/>
                </a:ln>
                <a:solidFill>
                  <a:sysClr val="windowText" lastClr="000000"/>
                </a:solidFill>
                <a:effectLst/>
                <a:uLnTx/>
                <a:uFillTx/>
                <a:latin typeface="Times New Roman"/>
                <a:ea typeface="+mn-ea"/>
                <a:cs typeface="Times New Roman"/>
              </a:rPr>
              <a:t>Protection</a:t>
            </a:r>
            <a:r>
              <a:rPr kumimoji="0" sz="2133" b="1" i="0" u="none" strike="noStrike" kern="0" cap="none" spc="-73" normalizeH="0" baseline="0" noProof="0" dirty="0">
                <a:ln>
                  <a:noFill/>
                </a:ln>
                <a:solidFill>
                  <a:sysClr val="windowText" lastClr="000000"/>
                </a:solidFill>
                <a:effectLst/>
                <a:uLnTx/>
                <a:uFillTx/>
                <a:latin typeface="Times New Roman"/>
                <a:ea typeface="+mn-ea"/>
                <a:cs typeface="Times New Roman"/>
              </a:rPr>
              <a:t> </a:t>
            </a:r>
            <a:r>
              <a:rPr kumimoji="0" sz="2133" b="1" i="0" u="none" strike="noStrike" kern="0" cap="none" spc="0" normalizeH="0" baseline="0" noProof="0" dirty="0">
                <a:ln>
                  <a:noFill/>
                </a:ln>
                <a:solidFill>
                  <a:sysClr val="windowText" lastClr="000000"/>
                </a:solidFill>
                <a:effectLst/>
                <a:uLnTx/>
                <a:uFillTx/>
                <a:latin typeface="Times New Roman"/>
                <a:ea typeface="+mn-ea"/>
                <a:cs typeface="Times New Roman"/>
              </a:rPr>
              <a:t>of</a:t>
            </a:r>
            <a:r>
              <a:rPr kumimoji="0" sz="2133" b="1" i="0" u="none" strike="noStrike" kern="0" cap="none" spc="-120" normalizeH="0" baseline="0" noProof="0" dirty="0">
                <a:ln>
                  <a:noFill/>
                </a:ln>
                <a:solidFill>
                  <a:sysClr val="windowText" lastClr="000000"/>
                </a:solidFill>
                <a:effectLst/>
                <a:uLnTx/>
                <a:uFillTx/>
                <a:latin typeface="Times New Roman"/>
                <a:ea typeface="+mn-ea"/>
                <a:cs typeface="Times New Roman"/>
              </a:rPr>
              <a:t> </a:t>
            </a:r>
            <a:r>
              <a:rPr kumimoji="0" sz="2133" b="1" i="0" u="none" strike="noStrike" kern="0" cap="none" spc="-33" normalizeH="0" baseline="0" noProof="0" dirty="0">
                <a:ln>
                  <a:noFill/>
                </a:ln>
                <a:solidFill>
                  <a:sysClr val="windowText" lastClr="000000"/>
                </a:solidFill>
                <a:effectLst/>
                <a:uLnTx/>
                <a:uFillTx/>
                <a:latin typeface="Times New Roman"/>
                <a:ea typeface="+mn-ea"/>
                <a:cs typeface="Times New Roman"/>
              </a:rPr>
              <a:t>Traditional</a:t>
            </a:r>
            <a:r>
              <a:rPr kumimoji="0" sz="2133" b="1" i="0" u="none" strike="noStrike" kern="0" cap="none" spc="-76" normalizeH="0" baseline="0" noProof="0" dirty="0">
                <a:ln>
                  <a:noFill/>
                </a:ln>
                <a:solidFill>
                  <a:sysClr val="windowText" lastClr="000000"/>
                </a:solidFill>
                <a:effectLst/>
                <a:uLnTx/>
                <a:uFillTx/>
                <a:latin typeface="Times New Roman"/>
                <a:ea typeface="+mn-ea"/>
                <a:cs typeface="Times New Roman"/>
              </a:rPr>
              <a:t> </a:t>
            </a:r>
            <a:r>
              <a:rPr kumimoji="0" sz="2133" b="1" i="0" u="none" strike="noStrike" kern="0" cap="none" spc="-7" normalizeH="0" baseline="0" noProof="0" dirty="0">
                <a:ln>
                  <a:noFill/>
                </a:ln>
                <a:solidFill>
                  <a:sysClr val="windowText" lastClr="000000"/>
                </a:solidFill>
                <a:effectLst/>
                <a:uLnTx/>
                <a:uFillTx/>
                <a:latin typeface="Times New Roman"/>
                <a:ea typeface="+mn-ea"/>
                <a:cs typeface="Times New Roman"/>
              </a:rPr>
              <a:t>knowledge</a:t>
            </a:r>
            <a:endParaRPr kumimoji="0" sz="2133" b="0" i="0" u="none" strike="noStrike" kern="0" cap="none" spc="0" normalizeH="0" baseline="0" noProof="0" dirty="0">
              <a:ln>
                <a:noFill/>
              </a:ln>
              <a:solidFill>
                <a:sysClr val="windowText" lastClr="000000"/>
              </a:solidFill>
              <a:effectLst/>
              <a:uLnTx/>
              <a:uFillTx/>
              <a:latin typeface="Times New Roman"/>
              <a:ea typeface="+mn-ea"/>
              <a:cs typeface="Times New Roman"/>
            </a:endParaRPr>
          </a:p>
          <a:p>
            <a:pPr marL="0" marR="0" lvl="0" indent="0" algn="l" defTabSz="609630" rtl="0" eaLnBrk="1" fontAlgn="auto" latinLnBrk="0" hangingPunct="1">
              <a:lnSpc>
                <a:spcPct val="100000"/>
              </a:lnSpc>
              <a:spcBef>
                <a:spcPts val="187"/>
              </a:spcBef>
              <a:spcAft>
                <a:spcPts val="0"/>
              </a:spcAft>
              <a:buClrTx/>
              <a:buSzTx/>
              <a:buFontTx/>
              <a:buNone/>
              <a:tabLst/>
              <a:defRPr/>
            </a:pPr>
            <a:endParaRPr kumimoji="0" sz="2133" b="0" i="0" u="none" strike="noStrike" kern="0" cap="none" spc="0" normalizeH="0" baseline="0" noProof="0" dirty="0">
              <a:ln>
                <a:noFill/>
              </a:ln>
              <a:solidFill>
                <a:sysClr val="windowText" lastClr="000000"/>
              </a:solidFill>
              <a:effectLst/>
              <a:uLnTx/>
              <a:uFillTx/>
              <a:latin typeface="Times New Roman"/>
              <a:ea typeface="+mn-ea"/>
              <a:cs typeface="Times New Roman"/>
            </a:endParaRPr>
          </a:p>
          <a:p>
            <a:pPr marL="2085444" marR="0" lvl="0" indent="0" algn="l" defTabSz="609630" rtl="0" eaLnBrk="1" fontAlgn="auto" latinLnBrk="0" hangingPunct="1">
              <a:lnSpc>
                <a:spcPct val="100000"/>
              </a:lnSpc>
              <a:spcBef>
                <a:spcPts val="0"/>
              </a:spcBef>
              <a:spcAft>
                <a:spcPts val="0"/>
              </a:spcAft>
              <a:buClrTx/>
              <a:buSzTx/>
              <a:buFontTx/>
              <a:buNone/>
              <a:tabLst>
                <a:tab pos="2883891" algn="l"/>
              </a:tabLst>
              <a:defRPr/>
            </a:pPr>
            <a:r>
              <a:rPr kumimoji="0" sz="2133" b="1" i="0" u="none" strike="noStrike" kern="0" cap="none" spc="-7" normalizeH="0" baseline="0" noProof="0" dirty="0">
                <a:ln>
                  <a:noFill/>
                </a:ln>
                <a:solidFill>
                  <a:sysClr val="windowText" lastClr="000000"/>
                </a:solidFill>
                <a:effectLst/>
                <a:uLnTx/>
                <a:uFillTx/>
                <a:latin typeface="Times New Roman"/>
                <a:ea typeface="+mn-ea"/>
                <a:cs typeface="Times New Roman"/>
              </a:rPr>
              <a:t>Topic</a:t>
            </a:r>
            <a:r>
              <a:rPr kumimoji="0" sz="2133" b="1" i="0" u="none" strike="noStrike" kern="0" cap="none" spc="0" normalizeH="0" baseline="0" noProof="0" dirty="0">
                <a:ln>
                  <a:noFill/>
                </a:ln>
                <a:solidFill>
                  <a:sysClr val="windowText" lastClr="000000"/>
                </a:solidFill>
                <a:effectLst/>
                <a:uLnTx/>
                <a:uFillTx/>
                <a:latin typeface="Times New Roman"/>
                <a:ea typeface="+mn-ea"/>
                <a:cs typeface="Times New Roman"/>
              </a:rPr>
              <a:t>	7:</a:t>
            </a:r>
            <a:r>
              <a:rPr kumimoji="0" sz="2133" b="1" i="0" u="none" strike="noStrike" kern="0" cap="none" spc="-83" normalizeH="0" baseline="0" noProof="0" dirty="0">
                <a:ln>
                  <a:noFill/>
                </a:ln>
                <a:solidFill>
                  <a:sysClr val="windowText" lastClr="000000"/>
                </a:solidFill>
                <a:effectLst/>
                <a:uLnTx/>
                <a:uFillTx/>
                <a:latin typeface="Times New Roman"/>
                <a:ea typeface="+mn-ea"/>
                <a:cs typeface="Times New Roman"/>
              </a:rPr>
              <a:t> </a:t>
            </a:r>
            <a:r>
              <a:rPr lang="en-US" sz="2133" b="1" kern="0" spc="-20" dirty="0">
                <a:solidFill>
                  <a:sysClr val="windowText" lastClr="000000"/>
                </a:solidFill>
                <a:latin typeface="Times New Roman"/>
                <a:cs typeface="Times New Roman"/>
              </a:rPr>
              <a:t>Role of Government to harness Traditional Knowledge</a:t>
            </a:r>
            <a:endParaRPr kumimoji="0" sz="2133" b="0" i="0" u="none" strike="noStrike" kern="0" cap="none" spc="0" normalizeH="0" baseline="0" noProof="0" dirty="0">
              <a:ln>
                <a:noFill/>
              </a:ln>
              <a:solidFill>
                <a:sysClr val="windowText" lastClr="000000"/>
              </a:solidFill>
              <a:effectLst/>
              <a:uLnTx/>
              <a:uFillTx/>
              <a:latin typeface="Times New Roman"/>
              <a:ea typeface="+mn-ea"/>
              <a:cs typeface="Times New Roman"/>
            </a:endParaRPr>
          </a:p>
        </p:txBody>
      </p:sp>
      <p:sp>
        <p:nvSpPr>
          <p:cNvPr id="5" name="Footer Placeholder 4">
            <a:extLst>
              <a:ext uri="{FF2B5EF4-FFF2-40B4-BE49-F238E27FC236}">
                <a16:creationId xmlns:a16="http://schemas.microsoft.com/office/drawing/2014/main" id="{907EFF9A-6151-792C-BAE0-907BA176D3F7}"/>
              </a:ext>
            </a:extLst>
          </p:cNvPr>
          <p:cNvSpPr>
            <a:spLocks noGrp="1"/>
          </p:cNvSpPr>
          <p:nvPr>
            <p:ph type="ftr" sz="quarter" idx="5"/>
          </p:nvPr>
        </p:nvSpPr>
        <p:spPr>
          <a:xfrm>
            <a:off x="812800" y="6415364"/>
            <a:ext cx="10407142" cy="536042"/>
          </a:xfrm>
        </p:spPr>
        <p:txBody>
          <a:bodyPr/>
          <a:lstStyle/>
          <a:p>
            <a:pPr marL="8467" marR="0" lvl="0" indent="0" algn="l" defTabSz="609630" rtl="0" eaLnBrk="1" fontAlgn="auto" latinLnBrk="0" hangingPunct="1">
              <a:lnSpc>
                <a:spcPts val="1597"/>
              </a:lnSpc>
              <a:spcBef>
                <a:spcPts val="0"/>
              </a:spcBef>
              <a:spcAft>
                <a:spcPts val="0"/>
              </a:spcAft>
              <a:buClrTx/>
              <a:buSzTx/>
              <a:buFontTx/>
              <a:buNone/>
              <a:tabLst/>
              <a:defRPr/>
            </a:pPr>
            <a:r>
              <a:rPr kumimoji="0" lang="en-US" sz="1333" b="1" i="0" u="none" strike="noStrike" kern="0" cap="none" spc="-20" normalizeH="0" baseline="0" noProof="0" dirty="0">
                <a:ln>
                  <a:noFill/>
                </a:ln>
                <a:solidFill>
                  <a:prstClr val="black"/>
                </a:solidFill>
                <a:effectLst/>
                <a:uLnTx/>
                <a:uFillTx/>
                <a:latin typeface="Cambria"/>
                <a:ea typeface="+mn-ea"/>
              </a:rPr>
              <a:t>Role of government in harnessing TK/19MC003/ESSENCE OF INDIAN TRADITIONAL KNOWLEDGE/Dr INDU NAIR .V/AI&amp;DS/SNSCE</a:t>
            </a:r>
            <a:endParaRPr kumimoji="0" lang="en-US" sz="1333" b="1" i="0" u="none" strike="noStrike" kern="0" cap="none" spc="-7" normalizeH="0" baseline="0" noProof="0" dirty="0">
              <a:ln>
                <a:noFill/>
              </a:ln>
              <a:solidFill>
                <a:prstClr val="black"/>
              </a:solidFill>
              <a:effectLst/>
              <a:uLnTx/>
              <a:uFillTx/>
              <a:latin typeface="Cambria"/>
              <a:ea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41228-05A8-0DC1-7951-970D57058412}"/>
              </a:ext>
            </a:extLst>
          </p:cNvPr>
          <p:cNvSpPr>
            <a:spLocks noGrp="1"/>
          </p:cNvSpPr>
          <p:nvPr>
            <p:ph type="title"/>
          </p:nvPr>
        </p:nvSpPr>
        <p:spPr/>
        <p:txBody>
          <a:bodyPr/>
          <a:lstStyle/>
          <a:p>
            <a:r>
              <a:rPr lang="en-US" b="0" i="0" dirty="0">
                <a:solidFill>
                  <a:srgbClr val="000000"/>
                </a:solidFill>
                <a:effectLst/>
                <a:latin typeface="ff1"/>
              </a:rPr>
              <a:t>ROLE OF GOVERNMENT IN PROTECTION OF TRADITIONAL KNOWLEDGE </a:t>
            </a:r>
            <a:endParaRPr lang="en-IN" dirty="0"/>
          </a:p>
        </p:txBody>
      </p:sp>
      <p:sp>
        <p:nvSpPr>
          <p:cNvPr id="3" name="Content Placeholder 2">
            <a:extLst>
              <a:ext uri="{FF2B5EF4-FFF2-40B4-BE49-F238E27FC236}">
                <a16:creationId xmlns:a16="http://schemas.microsoft.com/office/drawing/2014/main" id="{D3465BD0-DCB4-BB9F-1748-A68ED9C82137}"/>
              </a:ext>
            </a:extLst>
          </p:cNvPr>
          <p:cNvSpPr>
            <a:spLocks noGrp="1"/>
          </p:cNvSpPr>
          <p:nvPr>
            <p:ph idx="1"/>
          </p:nvPr>
        </p:nvSpPr>
        <p:spPr>
          <a:xfrm>
            <a:off x="838200" y="1825625"/>
            <a:ext cx="10515600" cy="4378530"/>
          </a:xfrm>
        </p:spPr>
        <p:txBody>
          <a:bodyPr/>
          <a:lstStyle/>
          <a:p>
            <a:pPr algn="l"/>
            <a:r>
              <a:rPr lang="en-US" sz="3600" b="0" i="0" dirty="0">
                <a:solidFill>
                  <a:srgbClr val="000000"/>
                </a:solidFill>
                <a:effectLst/>
                <a:latin typeface="ff2"/>
              </a:rPr>
              <a:t>Traditional medicinal techniques in India have a long history dating back thousands of years. </a:t>
            </a:r>
          </a:p>
          <a:p>
            <a:pPr algn="l"/>
            <a:r>
              <a:rPr lang="en-US" sz="3600" b="0" i="0" dirty="0">
                <a:solidFill>
                  <a:srgbClr val="000000"/>
                </a:solidFill>
                <a:effectLst/>
                <a:latin typeface="ff2"/>
              </a:rPr>
              <a:t>These approaches and components have recently come to light as a consequence multinational corporations' desire to profit from the information they have acquired. </a:t>
            </a:r>
          </a:p>
          <a:p>
            <a:pPr algn="l"/>
            <a:r>
              <a:rPr lang="en-US" sz="3600" b="0" i="0" dirty="0">
                <a:solidFill>
                  <a:srgbClr val="000000"/>
                </a:solidFill>
                <a:effectLst/>
                <a:latin typeface="ff2"/>
              </a:rPr>
              <a:t>The government has worked hard to prevent information from being patented</a:t>
            </a:r>
            <a:r>
              <a:rPr lang="en-US" b="0" i="0" dirty="0">
                <a:solidFill>
                  <a:srgbClr val="000000"/>
                </a:solidFill>
                <a:effectLst/>
                <a:latin typeface="ff2"/>
              </a:rPr>
              <a:t>. </a:t>
            </a:r>
          </a:p>
          <a:p>
            <a:pPr marL="0" indent="0">
              <a:buNone/>
            </a:pPr>
            <a:endParaRPr lang="en-IN" dirty="0"/>
          </a:p>
        </p:txBody>
      </p:sp>
      <p:sp>
        <p:nvSpPr>
          <p:cNvPr id="4" name="Footer Placeholder 3">
            <a:extLst>
              <a:ext uri="{FF2B5EF4-FFF2-40B4-BE49-F238E27FC236}">
                <a16:creationId xmlns:a16="http://schemas.microsoft.com/office/drawing/2014/main" id="{AB34F5AA-62DE-838E-7D74-4F71D4B003EE}"/>
              </a:ext>
            </a:extLst>
          </p:cNvPr>
          <p:cNvSpPr>
            <a:spLocks noGrp="1"/>
          </p:cNvSpPr>
          <p:nvPr>
            <p:ph type="ftr" sz="quarter" idx="11"/>
          </p:nvPr>
        </p:nvSpPr>
        <p:spPr>
          <a:xfrm>
            <a:off x="1238865" y="6356350"/>
            <a:ext cx="9399638" cy="365125"/>
          </a:xfrm>
        </p:spPr>
        <p:txBody>
          <a:bodyPr/>
          <a:lstStyle/>
          <a:p>
            <a:r>
              <a:rPr lang="en-US" dirty="0"/>
              <a:t>Role of government in harnessing TK/19MC003/ESSENCE OF INDIAN TRADITIONAL KNOWLEDGE/Dr INDU NAIR .V/AI&amp;DS/SNSCE</a:t>
            </a:r>
            <a:endParaRPr lang="en-IN" dirty="0"/>
          </a:p>
        </p:txBody>
      </p:sp>
    </p:spTree>
    <p:extLst>
      <p:ext uri="{BB962C8B-B14F-4D97-AF65-F5344CB8AC3E}">
        <p14:creationId xmlns:p14="http://schemas.microsoft.com/office/powerpoint/2010/main" val="378848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555FF-47C7-0001-7E39-657D1DC90C1C}"/>
              </a:ext>
            </a:extLst>
          </p:cNvPr>
          <p:cNvSpPr>
            <a:spLocks noGrp="1"/>
          </p:cNvSpPr>
          <p:nvPr>
            <p:ph type="title"/>
          </p:nvPr>
        </p:nvSpPr>
        <p:spPr>
          <a:xfrm>
            <a:off x="838200" y="196645"/>
            <a:ext cx="10515600" cy="1297859"/>
          </a:xfrm>
        </p:spPr>
        <p:txBody>
          <a:bodyPr>
            <a:normAutofit fontScale="90000"/>
          </a:bodyPr>
          <a:lstStyle/>
          <a:p>
            <a:br>
              <a:rPr lang="en-US" b="0" i="0" dirty="0">
                <a:solidFill>
                  <a:srgbClr val="000000"/>
                </a:solidFill>
                <a:effectLst/>
                <a:latin typeface="ff2"/>
              </a:rPr>
            </a:br>
            <a:r>
              <a:rPr lang="en-US" b="0" i="0" dirty="0">
                <a:solidFill>
                  <a:srgbClr val="000000"/>
                </a:solidFill>
                <a:effectLst/>
                <a:latin typeface="ff2"/>
              </a:rPr>
              <a:t>Following steps taken by Government of India to protect traditional knowledge from patent.</a:t>
            </a:r>
            <a:br>
              <a:rPr lang="en-US" b="0" i="0" dirty="0">
                <a:solidFill>
                  <a:srgbClr val="000000"/>
                </a:solidFill>
                <a:effectLst/>
                <a:latin typeface="ff2"/>
              </a:rPr>
            </a:br>
            <a:endParaRPr lang="en-IN" dirty="0"/>
          </a:p>
        </p:txBody>
      </p:sp>
      <p:sp>
        <p:nvSpPr>
          <p:cNvPr id="3" name="Content Placeholder 2">
            <a:extLst>
              <a:ext uri="{FF2B5EF4-FFF2-40B4-BE49-F238E27FC236}">
                <a16:creationId xmlns:a16="http://schemas.microsoft.com/office/drawing/2014/main" id="{E2164AC5-37AE-4CFB-EB92-0437BA5C5646}"/>
              </a:ext>
            </a:extLst>
          </p:cNvPr>
          <p:cNvSpPr>
            <a:spLocks noGrp="1"/>
          </p:cNvSpPr>
          <p:nvPr>
            <p:ph idx="1"/>
          </p:nvPr>
        </p:nvSpPr>
        <p:spPr>
          <a:xfrm>
            <a:off x="838199" y="1825625"/>
            <a:ext cx="10645877" cy="4835730"/>
          </a:xfrm>
        </p:spPr>
        <p:txBody>
          <a:bodyPr>
            <a:normAutofit/>
          </a:bodyPr>
          <a:lstStyle/>
          <a:p>
            <a:pPr marL="0" indent="0" algn="l">
              <a:buNone/>
            </a:pPr>
            <a:r>
              <a:rPr lang="en-US" b="0" i="0" dirty="0">
                <a:solidFill>
                  <a:srgbClr val="000000"/>
                </a:solidFill>
                <a:effectLst/>
                <a:latin typeface="ff2"/>
              </a:rPr>
              <a:t>(</a:t>
            </a:r>
            <a:r>
              <a:rPr lang="en-US" b="0" i="0" dirty="0">
                <a:solidFill>
                  <a:srgbClr val="000000"/>
                </a:solidFill>
                <a:effectLst/>
                <a:latin typeface="ff1"/>
              </a:rPr>
              <a:t>a). </a:t>
            </a:r>
            <a:r>
              <a:rPr lang="en-US" b="1" i="0" dirty="0">
                <a:solidFill>
                  <a:srgbClr val="000000"/>
                </a:solidFill>
                <a:effectLst/>
                <a:latin typeface="ff1"/>
              </a:rPr>
              <a:t>Traditional Knowledge Digital Library </a:t>
            </a:r>
            <a:endParaRPr lang="en-US" b="1" i="0" dirty="0">
              <a:solidFill>
                <a:srgbClr val="000000"/>
              </a:solidFill>
              <a:effectLst/>
              <a:latin typeface="ff2"/>
            </a:endParaRPr>
          </a:p>
          <a:p>
            <a:pPr algn="l"/>
            <a:r>
              <a:rPr lang="en-US" b="0" i="0" dirty="0">
                <a:solidFill>
                  <a:srgbClr val="000000"/>
                </a:solidFill>
                <a:effectLst/>
                <a:latin typeface="ff2"/>
              </a:rPr>
              <a:t>Digital library put up by the government that has all of the information about conventional medicine, including the procedures and practices that go along with it.</a:t>
            </a:r>
          </a:p>
          <a:p>
            <a:pPr algn="l"/>
            <a:r>
              <a:rPr lang="en-US" b="0" i="0" dirty="0">
                <a:solidFill>
                  <a:srgbClr val="000000"/>
                </a:solidFill>
                <a:effectLst/>
                <a:latin typeface="ff2"/>
              </a:rPr>
              <a:t> As a storehouse for all current conventional procedures, this helps with the verification process. </a:t>
            </a:r>
          </a:p>
          <a:p>
            <a:pPr algn="l"/>
            <a:r>
              <a:rPr lang="en-US" b="0" i="0" dirty="0">
                <a:solidFill>
                  <a:srgbClr val="000000"/>
                </a:solidFill>
                <a:effectLst/>
                <a:latin typeface="ff2"/>
              </a:rPr>
              <a:t>Thanks to this library, which offers access to different patent offices throughout the globe so that they may double-check the legitimacy of the patent, thousands of international patent applications have been blocked.</a:t>
            </a:r>
          </a:p>
          <a:p>
            <a:endParaRPr lang="en-IN" dirty="0"/>
          </a:p>
        </p:txBody>
      </p:sp>
      <p:sp>
        <p:nvSpPr>
          <p:cNvPr id="4" name="Footer Placeholder 3">
            <a:extLst>
              <a:ext uri="{FF2B5EF4-FFF2-40B4-BE49-F238E27FC236}">
                <a16:creationId xmlns:a16="http://schemas.microsoft.com/office/drawing/2014/main" id="{10BE32BD-CAF1-F8B9-4385-60B63FC2B0FC}"/>
              </a:ext>
            </a:extLst>
          </p:cNvPr>
          <p:cNvSpPr>
            <a:spLocks noGrp="1"/>
          </p:cNvSpPr>
          <p:nvPr>
            <p:ph type="ftr" sz="quarter" idx="11"/>
          </p:nvPr>
        </p:nvSpPr>
        <p:spPr>
          <a:xfrm>
            <a:off x="1297858" y="6356350"/>
            <a:ext cx="9144000" cy="365125"/>
          </a:xfrm>
        </p:spPr>
        <p:txBody>
          <a:bodyPr/>
          <a:lstStyle/>
          <a:p>
            <a:r>
              <a:rPr lang="en-US" dirty="0"/>
              <a:t>Role of government in harnessing TK/19MC003/ESSENCE OF INDIAN TRADITIONAL KNOWLEDGE/Dr INDU NAIR .V/AI&amp;DS/SNSCE</a:t>
            </a:r>
            <a:endParaRPr lang="en-IN" dirty="0"/>
          </a:p>
        </p:txBody>
      </p:sp>
    </p:spTree>
    <p:extLst>
      <p:ext uri="{BB962C8B-B14F-4D97-AF65-F5344CB8AC3E}">
        <p14:creationId xmlns:p14="http://schemas.microsoft.com/office/powerpoint/2010/main" val="1647406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79A19-B66B-4808-7C01-10F917C895E6}"/>
              </a:ext>
            </a:extLst>
          </p:cNvPr>
          <p:cNvSpPr>
            <a:spLocks noGrp="1"/>
          </p:cNvSpPr>
          <p:nvPr>
            <p:ph type="title"/>
          </p:nvPr>
        </p:nvSpPr>
        <p:spPr/>
        <p:txBody>
          <a:bodyPr/>
          <a:lstStyle/>
          <a:p>
            <a:r>
              <a:rPr lang="en-US" dirty="0"/>
              <a:t>b)</a:t>
            </a:r>
            <a:r>
              <a:rPr lang="en-IN" b="0" i="0" dirty="0">
                <a:solidFill>
                  <a:srgbClr val="000000"/>
                </a:solidFill>
                <a:effectLst/>
                <a:latin typeface="ff1"/>
              </a:rPr>
              <a:t> Direct funding</a:t>
            </a:r>
            <a:endParaRPr lang="en-IN" dirty="0"/>
          </a:p>
        </p:txBody>
      </p:sp>
      <p:sp>
        <p:nvSpPr>
          <p:cNvPr id="3" name="Content Placeholder 2">
            <a:extLst>
              <a:ext uri="{FF2B5EF4-FFF2-40B4-BE49-F238E27FC236}">
                <a16:creationId xmlns:a16="http://schemas.microsoft.com/office/drawing/2014/main" id="{0FB622C6-0CD5-6E66-CED4-6EF07B4FE3B6}"/>
              </a:ext>
            </a:extLst>
          </p:cNvPr>
          <p:cNvSpPr>
            <a:spLocks noGrp="1"/>
          </p:cNvSpPr>
          <p:nvPr>
            <p:ph idx="1"/>
          </p:nvPr>
        </p:nvSpPr>
        <p:spPr/>
        <p:txBody>
          <a:bodyPr/>
          <a:lstStyle/>
          <a:p>
            <a:pPr algn="l"/>
            <a:r>
              <a:rPr lang="en-US" b="0" i="0" dirty="0">
                <a:solidFill>
                  <a:srgbClr val="000000"/>
                </a:solidFill>
                <a:effectLst/>
                <a:latin typeface="ff2"/>
              </a:rPr>
              <a:t>The federal government has stopped paying states and other organizations that do traditional knowledge research. </a:t>
            </a:r>
          </a:p>
          <a:p>
            <a:pPr algn="l"/>
            <a:r>
              <a:rPr lang="en-US" b="0" i="0" dirty="0">
                <a:solidFill>
                  <a:srgbClr val="000000"/>
                </a:solidFill>
                <a:effectLst/>
                <a:latin typeface="ff2"/>
              </a:rPr>
              <a:t>Instead, the CSIR has been designated as the single entity responsible for conducting such research.</a:t>
            </a:r>
          </a:p>
          <a:p>
            <a:pPr algn="l"/>
            <a:r>
              <a:rPr lang="en-US" b="0" i="0" dirty="0">
                <a:solidFill>
                  <a:srgbClr val="000000"/>
                </a:solidFill>
                <a:effectLst/>
                <a:latin typeface="ff2"/>
              </a:rPr>
              <a:t> The money is given to CSIR directly. </a:t>
            </a:r>
          </a:p>
          <a:p>
            <a:pPr algn="l"/>
            <a:r>
              <a:rPr lang="en-US" b="0" i="0" dirty="0">
                <a:solidFill>
                  <a:srgbClr val="000000"/>
                </a:solidFill>
                <a:effectLst/>
                <a:latin typeface="ff2"/>
              </a:rPr>
              <a:t>This will keep research from falling into the hands of private pharmaceutical corporat</a:t>
            </a:r>
            <a:r>
              <a:rPr lang="en-US" dirty="0">
                <a:solidFill>
                  <a:srgbClr val="000000"/>
                </a:solidFill>
                <a:latin typeface="ff2"/>
              </a:rPr>
              <a:t>ions.</a:t>
            </a:r>
            <a:endParaRPr lang="en-IN" dirty="0"/>
          </a:p>
        </p:txBody>
      </p:sp>
      <p:sp>
        <p:nvSpPr>
          <p:cNvPr id="4" name="Footer Placeholder 3">
            <a:extLst>
              <a:ext uri="{FF2B5EF4-FFF2-40B4-BE49-F238E27FC236}">
                <a16:creationId xmlns:a16="http://schemas.microsoft.com/office/drawing/2014/main" id="{18C7E317-7023-737A-DF70-7242F3531AF6}"/>
              </a:ext>
            </a:extLst>
          </p:cNvPr>
          <p:cNvSpPr>
            <a:spLocks noGrp="1"/>
          </p:cNvSpPr>
          <p:nvPr>
            <p:ph type="ftr" sz="quarter" idx="11"/>
          </p:nvPr>
        </p:nvSpPr>
        <p:spPr>
          <a:xfrm>
            <a:off x="1130711" y="6356350"/>
            <a:ext cx="9016180" cy="365125"/>
          </a:xfrm>
        </p:spPr>
        <p:txBody>
          <a:bodyPr/>
          <a:lstStyle/>
          <a:p>
            <a:r>
              <a:rPr lang="en-US" dirty="0"/>
              <a:t>Role of government in harnessing TK/19MC003/ESSENCE OF INDIAN TRADITIONAL KNOWLEDGE/Dr INDU NAIR .V/AI&amp;DS/SNSCE</a:t>
            </a:r>
            <a:endParaRPr lang="en-IN" dirty="0"/>
          </a:p>
        </p:txBody>
      </p:sp>
    </p:spTree>
    <p:extLst>
      <p:ext uri="{BB962C8B-B14F-4D97-AF65-F5344CB8AC3E}">
        <p14:creationId xmlns:p14="http://schemas.microsoft.com/office/powerpoint/2010/main" val="507653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DCA2-A012-4744-DAE1-EBF4401F1A29}"/>
              </a:ext>
            </a:extLst>
          </p:cNvPr>
          <p:cNvSpPr>
            <a:spLocks noGrp="1"/>
          </p:cNvSpPr>
          <p:nvPr>
            <p:ph type="title"/>
          </p:nvPr>
        </p:nvSpPr>
        <p:spPr/>
        <p:txBody>
          <a:bodyPr/>
          <a:lstStyle/>
          <a:p>
            <a:r>
              <a:rPr lang="en-IN" b="0" i="0" dirty="0">
                <a:solidFill>
                  <a:srgbClr val="000000"/>
                </a:solidFill>
                <a:effectLst/>
                <a:latin typeface="ff1"/>
              </a:rPr>
              <a:t>c). UNESCO Intangible Cultural Heritage </a:t>
            </a:r>
            <a:endParaRPr lang="en-IN" dirty="0"/>
          </a:p>
        </p:txBody>
      </p:sp>
      <p:sp>
        <p:nvSpPr>
          <p:cNvPr id="3" name="Content Placeholder 2">
            <a:extLst>
              <a:ext uri="{FF2B5EF4-FFF2-40B4-BE49-F238E27FC236}">
                <a16:creationId xmlns:a16="http://schemas.microsoft.com/office/drawing/2014/main" id="{F28FFE38-C220-58D9-380F-4C6B95B81851}"/>
              </a:ext>
            </a:extLst>
          </p:cNvPr>
          <p:cNvSpPr>
            <a:spLocks noGrp="1"/>
          </p:cNvSpPr>
          <p:nvPr>
            <p:ph idx="1"/>
          </p:nvPr>
        </p:nvSpPr>
        <p:spPr/>
        <p:txBody>
          <a:bodyPr/>
          <a:lstStyle/>
          <a:p>
            <a:pPr algn="l"/>
            <a:r>
              <a:rPr lang="en-US" b="0" i="0" dirty="0">
                <a:solidFill>
                  <a:srgbClr val="000000"/>
                </a:solidFill>
                <a:effectLst/>
                <a:latin typeface="ff2"/>
              </a:rPr>
              <a:t>Traditional medicines including Ayurveda, Yoga, Sowa </a:t>
            </a:r>
            <a:r>
              <a:rPr lang="en-US" b="0" i="0" dirty="0" err="1">
                <a:solidFill>
                  <a:srgbClr val="000000"/>
                </a:solidFill>
                <a:effectLst/>
                <a:latin typeface="ff2"/>
              </a:rPr>
              <a:t>Rigpa</a:t>
            </a:r>
            <a:r>
              <a:rPr lang="en-US" b="0" i="0" dirty="0">
                <a:solidFill>
                  <a:srgbClr val="000000"/>
                </a:solidFill>
                <a:effectLst/>
                <a:latin typeface="ff2"/>
              </a:rPr>
              <a:t>, Unani, and others have been recognized by UNESCO.</a:t>
            </a:r>
          </a:p>
          <a:p>
            <a:pPr algn="l"/>
            <a:r>
              <a:rPr lang="en-US" b="0" i="0" dirty="0">
                <a:solidFill>
                  <a:srgbClr val="000000"/>
                </a:solidFill>
                <a:effectLst/>
                <a:latin typeface="ff2"/>
              </a:rPr>
              <a:t> As a result, India has been able to establish a direct connection to the source country and avoid patenting by global pharmaceutical corporations.</a:t>
            </a:r>
            <a:r>
              <a:rPr lang="en-US" b="0" i="0" dirty="0">
                <a:solidFill>
                  <a:srgbClr val="000000"/>
                </a:solidFill>
                <a:effectLst/>
                <a:latin typeface="ff1"/>
              </a:rPr>
              <a:t> </a:t>
            </a:r>
            <a:endParaRPr lang="en-US" b="0" i="0" dirty="0">
              <a:solidFill>
                <a:srgbClr val="000000"/>
              </a:solidFill>
              <a:effectLst/>
              <a:latin typeface="ff2"/>
            </a:endParaRPr>
          </a:p>
          <a:p>
            <a:endParaRPr lang="en-IN" dirty="0"/>
          </a:p>
        </p:txBody>
      </p:sp>
      <p:sp>
        <p:nvSpPr>
          <p:cNvPr id="4" name="Footer Placeholder 3">
            <a:extLst>
              <a:ext uri="{FF2B5EF4-FFF2-40B4-BE49-F238E27FC236}">
                <a16:creationId xmlns:a16="http://schemas.microsoft.com/office/drawing/2014/main" id="{8EAE45F8-901C-94F2-1745-2DA5CB37333A}"/>
              </a:ext>
            </a:extLst>
          </p:cNvPr>
          <p:cNvSpPr>
            <a:spLocks noGrp="1"/>
          </p:cNvSpPr>
          <p:nvPr>
            <p:ph type="ftr" sz="quarter" idx="11"/>
          </p:nvPr>
        </p:nvSpPr>
        <p:spPr>
          <a:xfrm>
            <a:off x="1366683" y="6356350"/>
            <a:ext cx="8868698" cy="365125"/>
          </a:xfrm>
        </p:spPr>
        <p:txBody>
          <a:bodyPr/>
          <a:lstStyle/>
          <a:p>
            <a:r>
              <a:rPr lang="en-US" dirty="0"/>
              <a:t>Role of government in harnessing TK/19MC003/ESSENCE OF INDIAN TRADITIONAL KNOWLEDGE/Dr INDU NAIR .V/AI&amp;DS/SNSCE</a:t>
            </a:r>
            <a:endParaRPr lang="en-IN" dirty="0"/>
          </a:p>
        </p:txBody>
      </p:sp>
    </p:spTree>
    <p:extLst>
      <p:ext uri="{BB962C8B-B14F-4D97-AF65-F5344CB8AC3E}">
        <p14:creationId xmlns:p14="http://schemas.microsoft.com/office/powerpoint/2010/main" val="203308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FC7D-FBAA-7485-D075-0CF195A10CFE}"/>
              </a:ext>
            </a:extLst>
          </p:cNvPr>
          <p:cNvSpPr>
            <a:spLocks noGrp="1"/>
          </p:cNvSpPr>
          <p:nvPr>
            <p:ph type="title"/>
          </p:nvPr>
        </p:nvSpPr>
        <p:spPr/>
        <p:txBody>
          <a:bodyPr/>
          <a:lstStyle/>
          <a:p>
            <a:r>
              <a:rPr lang="en-IN" b="0" i="0" dirty="0">
                <a:solidFill>
                  <a:srgbClr val="000000"/>
                </a:solidFill>
                <a:effectLst/>
                <a:latin typeface="ff2"/>
              </a:rPr>
              <a:t>(</a:t>
            </a:r>
            <a:r>
              <a:rPr lang="en-IN" b="0" i="0" dirty="0">
                <a:solidFill>
                  <a:srgbClr val="000000"/>
                </a:solidFill>
                <a:effectLst/>
                <a:latin typeface="ff1"/>
              </a:rPr>
              <a:t>d). Strengthening IPR </a:t>
            </a:r>
            <a:endParaRPr lang="en-IN" dirty="0"/>
          </a:p>
        </p:txBody>
      </p:sp>
      <p:sp>
        <p:nvSpPr>
          <p:cNvPr id="3" name="Content Placeholder 2">
            <a:extLst>
              <a:ext uri="{FF2B5EF4-FFF2-40B4-BE49-F238E27FC236}">
                <a16:creationId xmlns:a16="http://schemas.microsoft.com/office/drawing/2014/main" id="{4A08ADEA-DB77-BEEF-0AC6-0615D8ABC00B}"/>
              </a:ext>
            </a:extLst>
          </p:cNvPr>
          <p:cNvSpPr>
            <a:spLocks noGrp="1"/>
          </p:cNvSpPr>
          <p:nvPr>
            <p:ph idx="1"/>
          </p:nvPr>
        </p:nvSpPr>
        <p:spPr>
          <a:xfrm>
            <a:off x="529713" y="1847850"/>
            <a:ext cx="10515600" cy="4351338"/>
          </a:xfrm>
        </p:spPr>
        <p:txBody>
          <a:bodyPr/>
          <a:lstStyle/>
          <a:p>
            <a:pPr algn="l"/>
            <a:r>
              <a:rPr lang="en-US" b="0" i="0" dirty="0">
                <a:solidFill>
                  <a:srgbClr val="000000"/>
                </a:solidFill>
                <a:effectLst/>
                <a:latin typeface="ff2"/>
              </a:rPr>
              <a:t>India's intellectual property laws have already been updated to include all types of property rights. </a:t>
            </a:r>
          </a:p>
          <a:p>
            <a:pPr algn="l"/>
            <a:r>
              <a:rPr lang="en-US" b="0" i="0" dirty="0">
                <a:solidFill>
                  <a:srgbClr val="000000"/>
                </a:solidFill>
                <a:effectLst/>
                <a:latin typeface="ff2"/>
              </a:rPr>
              <a:t>Cultural communities' traditional knowledge will be protected under the new form's rules. The key goal will be to prevent third parties from exploiting the economic interests of such organizations.</a:t>
            </a:r>
          </a:p>
          <a:p>
            <a:endParaRPr lang="en-IN" dirty="0"/>
          </a:p>
        </p:txBody>
      </p:sp>
      <p:sp>
        <p:nvSpPr>
          <p:cNvPr id="4" name="Footer Placeholder 3">
            <a:extLst>
              <a:ext uri="{FF2B5EF4-FFF2-40B4-BE49-F238E27FC236}">
                <a16:creationId xmlns:a16="http://schemas.microsoft.com/office/drawing/2014/main" id="{6A3B6FD3-75BE-2A4E-BF44-B372AEAD6E35}"/>
              </a:ext>
            </a:extLst>
          </p:cNvPr>
          <p:cNvSpPr>
            <a:spLocks noGrp="1"/>
          </p:cNvSpPr>
          <p:nvPr>
            <p:ph type="ftr" sz="quarter" idx="11"/>
          </p:nvPr>
        </p:nvSpPr>
        <p:spPr>
          <a:xfrm>
            <a:off x="1317523" y="6356350"/>
            <a:ext cx="8868696" cy="365125"/>
          </a:xfrm>
        </p:spPr>
        <p:txBody>
          <a:bodyPr/>
          <a:lstStyle/>
          <a:p>
            <a:r>
              <a:rPr lang="en-US" dirty="0"/>
              <a:t>Role of government in harnessing TK/19MC003/ESSENCE OF INDIAN TRADITIONAL KNOWLEDGE/Dr INDU NAIR .V/AI&amp;DS/SNSCE</a:t>
            </a:r>
            <a:endParaRPr lang="en-IN" dirty="0"/>
          </a:p>
        </p:txBody>
      </p:sp>
    </p:spTree>
    <p:extLst>
      <p:ext uri="{BB962C8B-B14F-4D97-AF65-F5344CB8AC3E}">
        <p14:creationId xmlns:p14="http://schemas.microsoft.com/office/powerpoint/2010/main" val="3538179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9AA-9AD2-0C20-ADA5-2B3993686930}"/>
              </a:ext>
            </a:extLst>
          </p:cNvPr>
          <p:cNvSpPr>
            <a:spLocks noGrp="1"/>
          </p:cNvSpPr>
          <p:nvPr>
            <p:ph type="title"/>
          </p:nvPr>
        </p:nvSpPr>
        <p:spPr>
          <a:xfrm>
            <a:off x="757084" y="113071"/>
            <a:ext cx="10596716" cy="958645"/>
          </a:xfrm>
        </p:spPr>
        <p:txBody>
          <a:bodyPr/>
          <a:lstStyle/>
          <a:p>
            <a:r>
              <a:rPr lang="en-IN" b="0" i="0" dirty="0">
                <a:solidFill>
                  <a:srgbClr val="000000"/>
                </a:solidFill>
                <a:effectLst/>
                <a:latin typeface="ff2"/>
              </a:rPr>
              <a:t>(</a:t>
            </a:r>
            <a:r>
              <a:rPr lang="en-IN" b="0" i="0" dirty="0">
                <a:solidFill>
                  <a:srgbClr val="000000"/>
                </a:solidFill>
                <a:effectLst/>
                <a:latin typeface="ff1"/>
              </a:rPr>
              <a:t>e). National Innovation Foundation (NIF) </a:t>
            </a:r>
            <a:endParaRPr lang="en-IN" dirty="0"/>
          </a:p>
        </p:txBody>
      </p:sp>
      <p:sp>
        <p:nvSpPr>
          <p:cNvPr id="3" name="Content Placeholder 2">
            <a:extLst>
              <a:ext uri="{FF2B5EF4-FFF2-40B4-BE49-F238E27FC236}">
                <a16:creationId xmlns:a16="http://schemas.microsoft.com/office/drawing/2014/main" id="{0993F82F-9BA2-A9BC-832B-138C3B574242}"/>
              </a:ext>
            </a:extLst>
          </p:cNvPr>
          <p:cNvSpPr>
            <a:spLocks noGrp="1"/>
          </p:cNvSpPr>
          <p:nvPr>
            <p:ph idx="1"/>
          </p:nvPr>
        </p:nvSpPr>
        <p:spPr>
          <a:xfrm>
            <a:off x="838200" y="1209368"/>
            <a:ext cx="10596716" cy="5535561"/>
          </a:xfrm>
        </p:spPr>
        <p:txBody>
          <a:bodyPr>
            <a:normAutofit fontScale="85000" lnSpcReduction="20000"/>
          </a:bodyPr>
          <a:lstStyle/>
          <a:p>
            <a:pPr algn="l"/>
            <a:r>
              <a:rPr lang="en-US" b="0" i="0" dirty="0">
                <a:solidFill>
                  <a:srgbClr val="000000"/>
                </a:solidFill>
                <a:effectLst/>
                <a:latin typeface="ff2"/>
              </a:rPr>
              <a:t>Along with the TKDL, the NIF is another ground-breaking commitment from India to safeguard and promote traditional knowledge. </a:t>
            </a:r>
          </a:p>
          <a:p>
            <a:pPr algn="l"/>
            <a:r>
              <a:rPr lang="en-US" b="0" i="0" dirty="0">
                <a:solidFill>
                  <a:srgbClr val="000000"/>
                </a:solidFill>
                <a:effectLst/>
                <a:latin typeface="ff2"/>
              </a:rPr>
              <a:t>NIF's main objective is to foster and assist in the conservation of cultural heritage  knowledge. It is a group of professionals tasked with helping knowledge holders in safeguarding their innovations under the current IPR regime.</a:t>
            </a:r>
          </a:p>
          <a:p>
            <a:pPr algn="l"/>
            <a:r>
              <a:rPr lang="en-US" b="0" i="0" dirty="0">
                <a:solidFill>
                  <a:srgbClr val="000000"/>
                </a:solidFill>
                <a:effectLst/>
                <a:latin typeface="ff2"/>
              </a:rPr>
              <a:t> They assist individuals who are mostly unaware of legal complexities that their TK may possess along with their miraculous knowledge in conducting prior art searches and filing patents, among other </a:t>
            </a:r>
            <a:r>
              <a:rPr lang="en-US" b="0" i="0" dirty="0">
                <a:solidFill>
                  <a:srgbClr val="000000"/>
                </a:solidFill>
                <a:effectLst/>
                <a:latin typeface="ff7"/>
              </a:rPr>
              <a:t>things.</a:t>
            </a:r>
          </a:p>
          <a:p>
            <a:pPr algn="l"/>
            <a:r>
              <a:rPr lang="en-US" b="0" i="0" dirty="0">
                <a:solidFill>
                  <a:srgbClr val="000000"/>
                </a:solidFill>
                <a:effectLst/>
                <a:latin typeface="ff7"/>
              </a:rPr>
              <a:t>In the year 2000, the Government of India's Department of Science and Technology established the “National Innovation Foundation (NIF)” with the goal of stopping bio piracy on the one hand and protecting T</a:t>
            </a:r>
            <a:r>
              <a:rPr lang="en-US" b="0" i="0" dirty="0">
                <a:solidFill>
                  <a:srgbClr val="000000"/>
                </a:solidFill>
                <a:effectLst/>
                <a:latin typeface="ff2"/>
              </a:rPr>
              <a:t>K and Ancestral Knowledge's intellectual property rights on the other. As a result, the rich knowledge that the land is known for is preserved. </a:t>
            </a:r>
          </a:p>
          <a:p>
            <a:pPr algn="l"/>
            <a:r>
              <a:rPr lang="en-US" b="0" i="0" dirty="0">
                <a:solidFill>
                  <a:srgbClr val="000000"/>
                </a:solidFill>
                <a:effectLst/>
                <a:latin typeface="ff2"/>
              </a:rPr>
              <a:t>The Honey Comb Network, which began its journey in the 1980s, owes its existence to the tireless efforts of emin</a:t>
            </a:r>
            <a:r>
              <a:rPr lang="en-US" b="0" i="0" dirty="0">
                <a:solidFill>
                  <a:srgbClr val="000000"/>
                </a:solidFill>
                <a:effectLst/>
                <a:latin typeface="ff7"/>
              </a:rPr>
              <a:t>ent Professor Anil Gupta of IIM, AMD, and his team. SRISTI “(Society for Research and Initiatives for </a:t>
            </a:r>
            <a:endParaRPr lang="en-US" b="0" i="0" dirty="0">
              <a:solidFill>
                <a:srgbClr val="000000"/>
              </a:solidFill>
              <a:effectLst/>
              <a:latin typeface="ff2"/>
            </a:endParaRPr>
          </a:p>
          <a:p>
            <a:pPr algn="l"/>
            <a:r>
              <a:rPr lang="en-US" b="0" i="0" dirty="0">
                <a:solidFill>
                  <a:srgbClr val="000000"/>
                </a:solidFill>
                <a:effectLst/>
                <a:latin typeface="ff7"/>
              </a:rPr>
              <a:t>Sustainable Technologies and Institutions) was founded in 1993 to help unearth TKs from all over India”</a:t>
            </a:r>
          </a:p>
          <a:p>
            <a:endParaRPr lang="en-IN" dirty="0"/>
          </a:p>
        </p:txBody>
      </p:sp>
      <p:sp>
        <p:nvSpPr>
          <p:cNvPr id="4" name="Footer Placeholder 3">
            <a:extLst>
              <a:ext uri="{FF2B5EF4-FFF2-40B4-BE49-F238E27FC236}">
                <a16:creationId xmlns:a16="http://schemas.microsoft.com/office/drawing/2014/main" id="{ECFBEBF7-0330-76DD-C53A-F09226A67556}"/>
              </a:ext>
            </a:extLst>
          </p:cNvPr>
          <p:cNvSpPr>
            <a:spLocks noGrp="1"/>
          </p:cNvSpPr>
          <p:nvPr>
            <p:ph type="ftr" sz="quarter" idx="11"/>
          </p:nvPr>
        </p:nvSpPr>
        <p:spPr>
          <a:xfrm>
            <a:off x="1052052" y="6538452"/>
            <a:ext cx="10301748" cy="344129"/>
          </a:xfrm>
        </p:spPr>
        <p:txBody>
          <a:bodyPr/>
          <a:lstStyle/>
          <a:p>
            <a:r>
              <a:rPr lang="en-US" dirty="0"/>
              <a:t>Role of government in harnessing TK/19MC003/ESSENCE OF INDIAN TRADITIONAL KNOWLEDGE/Dr INDU NAIR .V/AI&amp;DS/SNSCE</a:t>
            </a:r>
            <a:endParaRPr lang="en-IN" dirty="0"/>
          </a:p>
        </p:txBody>
      </p:sp>
    </p:spTree>
    <p:extLst>
      <p:ext uri="{BB962C8B-B14F-4D97-AF65-F5344CB8AC3E}">
        <p14:creationId xmlns:p14="http://schemas.microsoft.com/office/powerpoint/2010/main" val="4043679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EFBFB-8C78-534A-0F64-BD0395D098A6}"/>
              </a:ext>
            </a:extLst>
          </p:cNvPr>
          <p:cNvSpPr>
            <a:spLocks noGrp="1"/>
          </p:cNvSpPr>
          <p:nvPr>
            <p:ph type="title"/>
          </p:nvPr>
        </p:nvSpPr>
        <p:spPr/>
        <p:txBody>
          <a:bodyPr/>
          <a:lstStyle/>
          <a:p>
            <a:r>
              <a:rPr lang="en-IN" b="0" i="0" dirty="0">
                <a:solidFill>
                  <a:srgbClr val="000000"/>
                </a:solidFill>
                <a:effectLst/>
                <a:latin typeface="ff1"/>
              </a:rPr>
              <a:t>Conclusion:</a:t>
            </a:r>
            <a:endParaRPr lang="en-IN" dirty="0"/>
          </a:p>
        </p:txBody>
      </p:sp>
      <p:sp>
        <p:nvSpPr>
          <p:cNvPr id="3" name="Content Placeholder 2">
            <a:extLst>
              <a:ext uri="{FF2B5EF4-FFF2-40B4-BE49-F238E27FC236}">
                <a16:creationId xmlns:a16="http://schemas.microsoft.com/office/drawing/2014/main" id="{996E6416-9550-11AF-8C5B-E760523ED79A}"/>
              </a:ext>
            </a:extLst>
          </p:cNvPr>
          <p:cNvSpPr>
            <a:spLocks noGrp="1"/>
          </p:cNvSpPr>
          <p:nvPr>
            <p:ph idx="1"/>
          </p:nvPr>
        </p:nvSpPr>
        <p:spPr/>
        <p:txBody>
          <a:bodyPr>
            <a:normAutofit/>
          </a:bodyPr>
          <a:lstStyle/>
          <a:p>
            <a:pPr algn="l"/>
            <a:r>
              <a:rPr lang="en-US" b="0" i="0" dirty="0">
                <a:solidFill>
                  <a:srgbClr val="000000"/>
                </a:solidFill>
                <a:effectLst/>
                <a:latin typeface="ff2"/>
              </a:rPr>
              <a:t>The government of India has taken several steps to protect traditional knowledge of medicine from patenting by pharmaceutical companies, including the creation of the TKDL, mandatory prior art search, ABS framework, TKRC, TKPO, and inclusion in the National IPR Policy.</a:t>
            </a:r>
          </a:p>
          <a:p>
            <a:pPr algn="l"/>
            <a:r>
              <a:rPr lang="en-US" b="0" i="0" dirty="0">
                <a:solidFill>
                  <a:srgbClr val="000000"/>
                </a:solidFill>
                <a:effectLst/>
                <a:latin typeface="ff2"/>
              </a:rPr>
              <a:t>These measures aim to ensure that traditional knowledge is not misappropriated for commercial gain and that the benefits arising from the use of traditional knowledge are shared with the communities that have generated or maintained such knowledge.</a:t>
            </a:r>
          </a:p>
          <a:p>
            <a:endParaRPr lang="en-IN" dirty="0"/>
          </a:p>
        </p:txBody>
      </p:sp>
      <p:sp>
        <p:nvSpPr>
          <p:cNvPr id="4" name="Footer Placeholder 3">
            <a:extLst>
              <a:ext uri="{FF2B5EF4-FFF2-40B4-BE49-F238E27FC236}">
                <a16:creationId xmlns:a16="http://schemas.microsoft.com/office/drawing/2014/main" id="{5090F2CD-D5F4-57C7-8E19-F8E868D32B4C}"/>
              </a:ext>
            </a:extLst>
          </p:cNvPr>
          <p:cNvSpPr>
            <a:spLocks noGrp="1"/>
          </p:cNvSpPr>
          <p:nvPr>
            <p:ph type="ftr" sz="quarter" idx="11"/>
          </p:nvPr>
        </p:nvSpPr>
        <p:spPr>
          <a:xfrm>
            <a:off x="1219199" y="6356350"/>
            <a:ext cx="9812595" cy="388579"/>
          </a:xfrm>
        </p:spPr>
        <p:txBody>
          <a:bodyPr/>
          <a:lstStyle/>
          <a:p>
            <a:r>
              <a:rPr lang="en-US" dirty="0"/>
              <a:t>Role of government in harnessing TK/19MC003/ESSENCE OF INDIAN TRADITIONAL KNOWLEDGE/Dr INDU NAIR .V/AI&amp;DS/SNSCE</a:t>
            </a:r>
            <a:endParaRPr lang="en-IN" dirty="0"/>
          </a:p>
        </p:txBody>
      </p:sp>
    </p:spTree>
    <p:extLst>
      <p:ext uri="{BB962C8B-B14F-4D97-AF65-F5344CB8AC3E}">
        <p14:creationId xmlns:p14="http://schemas.microsoft.com/office/powerpoint/2010/main" val="1448502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930</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Arial</vt:lpstr>
      <vt:lpstr>Calibri</vt:lpstr>
      <vt:lpstr>Calibri Light</vt:lpstr>
      <vt:lpstr>Cambria</vt:lpstr>
      <vt:lpstr>ff1</vt:lpstr>
      <vt:lpstr>ff2</vt:lpstr>
      <vt:lpstr>ff7</vt:lpstr>
      <vt:lpstr>Times New Roman</vt:lpstr>
      <vt:lpstr>Office Theme</vt:lpstr>
      <vt:lpstr>1_Office Theme</vt:lpstr>
      <vt:lpstr>SNS COLLEGE OF ENGINEERING</vt:lpstr>
      <vt:lpstr>ROLE OF GOVERNMENT IN PROTECTION OF TRADITIONAL KNOWLEDGE </vt:lpstr>
      <vt:lpstr> Following steps taken by Government of India to protect traditional knowledge from patent. </vt:lpstr>
      <vt:lpstr>b) Direct funding</vt:lpstr>
      <vt:lpstr>c). UNESCO Intangible Cultural Heritage </vt:lpstr>
      <vt:lpstr>(d). Strengthening IPR </vt:lpstr>
      <vt:lpstr>(e). National Innovation Foundation (NIF)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Indu Nair</dc:creator>
  <cp:lastModifiedBy>Indu Nair</cp:lastModifiedBy>
  <cp:revision>1</cp:revision>
  <dcterms:created xsi:type="dcterms:W3CDTF">2025-02-20T04:44:44Z</dcterms:created>
  <dcterms:modified xsi:type="dcterms:W3CDTF">2025-02-20T04:49:30Z</dcterms:modified>
</cp:coreProperties>
</file>