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40">
          <p15:clr>
            <a:srgbClr val="A4A3A4"/>
          </p15:clr>
        </p15:guide>
        <p15:guide id="2" pos="57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WH6eGc2r0U9DqTXRrw6Gtw1vu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5" autoAdjust="0"/>
  </p:normalViewPr>
  <p:slideViewPr>
    <p:cSldViewPr snapToGrid="0">
      <p:cViewPr varScale="1">
        <p:scale>
          <a:sx n="45" d="100"/>
          <a:sy n="45" d="100"/>
        </p:scale>
        <p:origin x="514" y="24"/>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40"/>
        <p:guide pos="57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f18bd1e12c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f18bd1e12c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4c3bec78d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34c3bec78d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4c3bec78d_0_5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34c3bec78d_0_5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4c3bec78d_0_9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34c3bec78d_0_9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4c3bec78d_0_7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34c3bec78d_0_7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4c3bec78d_0_3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34c3bec78d_0_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4c3bec78d_0_1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34c3bec78d_0_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20" name="Google Shape;20;p9"/>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
        <p:cNvGrpSpPr/>
        <p:nvPr/>
      </p:nvGrpSpPr>
      <p:grpSpPr>
        <a:xfrm>
          <a:off x="0" y="0"/>
          <a:ext cx="0" cy="0"/>
          <a:chOff x="0" y="0"/>
          <a:chExt cx="0" cy="0"/>
        </a:xfrm>
      </p:grpSpPr>
      <p:sp>
        <p:nvSpPr>
          <p:cNvPr id="23" name="Google Shape;23;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0"/>
          <p:cNvSpPr/>
          <p:nvPr/>
        </p:nvSpPr>
        <p:spPr>
          <a:xfrm>
            <a:off x="17864962" y="4643120"/>
            <a:ext cx="0" cy="3700779"/>
          </a:xfrm>
          <a:custGeom>
            <a:avLst/>
            <a:gdLst/>
            <a:ahLst/>
            <a:cxnLst/>
            <a:rect l="l" t="t" r="r" b="b"/>
            <a:pathLst>
              <a:path w="120000" h="3700779" extrusionOk="0">
                <a:moveTo>
                  <a:pt x="0" y="0"/>
                </a:moveTo>
                <a:lnTo>
                  <a:pt x="0" y="3700780"/>
                </a:lnTo>
              </a:path>
            </a:pathLst>
          </a:custGeom>
          <a:noFill/>
          <a:ln w="38100"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0"/>
          <p:cNvSpPr/>
          <p:nvPr/>
        </p:nvSpPr>
        <p:spPr>
          <a:xfrm>
            <a:off x="17617313" y="0"/>
            <a:ext cx="495300" cy="4643120"/>
          </a:xfrm>
          <a:custGeom>
            <a:avLst/>
            <a:gdLst/>
            <a:ahLst/>
            <a:cxnLst/>
            <a:rect l="l" t="t" r="r" b="b"/>
            <a:pathLst>
              <a:path w="495300" h="4643120" extrusionOk="0">
                <a:moveTo>
                  <a:pt x="0" y="0"/>
                </a:moveTo>
                <a:lnTo>
                  <a:pt x="495298" y="0"/>
                </a:lnTo>
                <a:lnTo>
                  <a:pt x="495298" y="4643120"/>
                </a:lnTo>
                <a:lnTo>
                  <a:pt x="0" y="464312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0"/>
          <p:cNvSpPr/>
          <p:nvPr/>
        </p:nvSpPr>
        <p:spPr>
          <a:xfrm>
            <a:off x="1028700" y="0"/>
            <a:ext cx="8115300" cy="6791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0"/>
          <p:cNvSpPr/>
          <p:nvPr/>
        </p:nvSpPr>
        <p:spPr>
          <a:xfrm>
            <a:off x="1028700" y="6886575"/>
            <a:ext cx="2676600" cy="3400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0"/>
          <p:cNvSpPr/>
          <p:nvPr/>
        </p:nvSpPr>
        <p:spPr>
          <a:xfrm>
            <a:off x="3800475" y="6886575"/>
            <a:ext cx="5343600" cy="3400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0"/>
          <p:cNvSpPr/>
          <p:nvPr/>
        </p:nvSpPr>
        <p:spPr>
          <a:xfrm>
            <a:off x="0" y="5057457"/>
            <a:ext cx="1915160" cy="2486025"/>
          </a:xfrm>
          <a:custGeom>
            <a:avLst/>
            <a:gdLst/>
            <a:ahLst/>
            <a:cxnLst/>
            <a:rect l="l" t="t" r="r" b="b"/>
            <a:pathLst>
              <a:path w="1915160" h="2486025" extrusionOk="0">
                <a:moveTo>
                  <a:pt x="0" y="1046033"/>
                </a:moveTo>
                <a:lnTo>
                  <a:pt x="0" y="655175"/>
                </a:lnTo>
                <a:lnTo>
                  <a:pt x="655175" y="0"/>
                </a:lnTo>
                <a:lnTo>
                  <a:pt x="1046033" y="0"/>
                </a:lnTo>
                <a:lnTo>
                  <a:pt x="0" y="1046033"/>
                </a:lnTo>
                <a:close/>
              </a:path>
              <a:path w="1915160" h="2486025" extrusionOk="0">
                <a:moveTo>
                  <a:pt x="0" y="2110190"/>
                </a:moveTo>
                <a:lnTo>
                  <a:pt x="0" y="1719332"/>
                </a:lnTo>
                <a:lnTo>
                  <a:pt x="1708973" y="10358"/>
                </a:lnTo>
                <a:lnTo>
                  <a:pt x="1754764" y="27088"/>
                </a:lnTo>
                <a:lnTo>
                  <a:pt x="1796316" y="51203"/>
                </a:lnTo>
                <a:lnTo>
                  <a:pt x="1832843" y="81917"/>
                </a:lnTo>
                <a:lnTo>
                  <a:pt x="1863557" y="118444"/>
                </a:lnTo>
                <a:lnTo>
                  <a:pt x="1887672" y="159996"/>
                </a:lnTo>
                <a:lnTo>
                  <a:pt x="1904402" y="205787"/>
                </a:lnTo>
                <a:lnTo>
                  <a:pt x="0" y="2110190"/>
                </a:lnTo>
                <a:close/>
              </a:path>
              <a:path w="1915160" h="2486025" extrusionOk="0">
                <a:moveTo>
                  <a:pt x="688322" y="2486024"/>
                </a:moveTo>
                <a:lnTo>
                  <a:pt x="297463" y="2486024"/>
                </a:lnTo>
                <a:lnTo>
                  <a:pt x="1914761" y="868727"/>
                </a:lnTo>
                <a:lnTo>
                  <a:pt x="1914761" y="1259585"/>
                </a:lnTo>
                <a:lnTo>
                  <a:pt x="688322" y="2486024"/>
                </a:lnTo>
                <a:close/>
              </a:path>
              <a:path w="1915160" h="2486025" extrusionOk="0">
                <a:moveTo>
                  <a:pt x="1638536" y="2486024"/>
                </a:moveTo>
                <a:lnTo>
                  <a:pt x="1361620" y="2486024"/>
                </a:lnTo>
                <a:lnTo>
                  <a:pt x="1914761" y="1932884"/>
                </a:lnTo>
                <a:lnTo>
                  <a:pt x="1914761" y="2209799"/>
                </a:lnTo>
                <a:lnTo>
                  <a:pt x="1909118" y="2265293"/>
                </a:lnTo>
                <a:lnTo>
                  <a:pt x="1892922" y="2317096"/>
                </a:lnTo>
                <a:lnTo>
                  <a:pt x="1867274" y="2364108"/>
                </a:lnTo>
                <a:lnTo>
                  <a:pt x="1833274" y="2405229"/>
                </a:lnTo>
                <a:lnTo>
                  <a:pt x="1792553" y="2438829"/>
                </a:lnTo>
                <a:lnTo>
                  <a:pt x="1745746" y="2464272"/>
                </a:lnTo>
                <a:lnTo>
                  <a:pt x="1694018" y="2480392"/>
                </a:lnTo>
                <a:lnTo>
                  <a:pt x="1638536" y="2486024"/>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0"/>
          <p:cNvSpPr txBox="1">
            <a:spLocks noGrp="1"/>
          </p:cNvSpPr>
          <p:nvPr>
            <p:ph type="ctrTitle"/>
          </p:nvPr>
        </p:nvSpPr>
        <p:spPr>
          <a:xfrm>
            <a:off x="2240280" y="3645782"/>
            <a:ext cx="13807500" cy="105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5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33" name="Google Shape;33;p10"/>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25499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2"/>
          </p:nvPr>
        </p:nvSpPr>
        <p:spPr>
          <a:xfrm>
            <a:off x="96365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 V/ AP/AI AND DS / TRADITIONAL KNOWLEDGE AND /SNSCEINTELLECTUAL PROPERTY</a:t>
            </a:r>
            <a:endParaRPr/>
          </a:p>
        </p:txBody>
      </p:sp>
      <p:sp>
        <p:nvSpPr>
          <p:cNvPr id="40" name="Google Shape;40;p11"/>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Shape 9"/>
        <p:cNvGrpSpPr/>
        <p:nvPr/>
      </p:nvGrpSpPr>
      <p:grpSpPr>
        <a:xfrm>
          <a:off x="0" y="0"/>
          <a:ext cx="0" cy="0"/>
          <a:chOff x="0" y="0"/>
          <a:chExt cx="0" cy="0"/>
        </a:xfrm>
      </p:grpSpPr>
      <p:sp>
        <p:nvSpPr>
          <p:cNvPr id="10" name="Google Shape;10;p8"/>
          <p:cNvSpPr/>
          <p:nvPr/>
        </p:nvSpPr>
        <p:spPr>
          <a:xfrm>
            <a:off x="0" y="7"/>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505EB"/>
              </a:solidFill>
              <a:latin typeface="Calibri"/>
              <a:ea typeface="Calibri"/>
              <a:cs typeface="Calibri"/>
              <a:sym typeface="Calibri"/>
            </a:endParaRPr>
          </a:p>
        </p:txBody>
      </p:sp>
      <p:sp>
        <p:nvSpPr>
          <p:cNvPr id="11" name="Google Shape;11;p8"/>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900" b="0" i="0" u="none" strike="noStrike" cap="none">
                <a:solidFill>
                  <a:srgbClr val="1F1F1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Dr INDU NAIR. V/ AP/AI AND DS / TRADITIONAL KNOWLEDGE AND /SNSCEINTELLECTUAL PROPERTY</a:t>
            </a:r>
            <a:endParaRPr/>
          </a:p>
        </p:txBody>
      </p:sp>
      <p:sp>
        <p:nvSpPr>
          <p:cNvPr id="14" name="Google Shape;14;p8"/>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46"/>
        <p:cNvGrpSpPr/>
        <p:nvPr/>
      </p:nvGrpSpPr>
      <p:grpSpPr>
        <a:xfrm>
          <a:off x="0" y="0"/>
          <a:ext cx="0" cy="0"/>
          <a:chOff x="0" y="0"/>
          <a:chExt cx="0" cy="0"/>
        </a:xfrm>
      </p:grpSpPr>
      <p:sp>
        <p:nvSpPr>
          <p:cNvPr id="47" name="Google Shape;47;p1"/>
          <p:cNvSpPr/>
          <p:nvPr/>
        </p:nvSpPr>
        <p:spPr>
          <a:xfrm>
            <a:off x="2762250" y="7698104"/>
            <a:ext cx="0" cy="2588895"/>
          </a:xfrm>
          <a:custGeom>
            <a:avLst/>
            <a:gdLst/>
            <a:ahLst/>
            <a:cxnLst/>
            <a:rect l="l" t="t" r="r" b="b"/>
            <a:pathLst>
              <a:path w="120000" h="2588895" extrusionOk="0">
                <a:moveTo>
                  <a:pt x="0" y="0"/>
                </a:moveTo>
                <a:lnTo>
                  <a:pt x="0" y="2588895"/>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p:nvPr/>
        </p:nvSpPr>
        <p:spPr>
          <a:xfrm>
            <a:off x="1371600" y="-38100"/>
            <a:ext cx="3429000" cy="7698105"/>
          </a:xfrm>
          <a:custGeom>
            <a:avLst/>
            <a:gdLst/>
            <a:ahLst/>
            <a:cxnLst/>
            <a:rect l="l" t="t" r="r" b="b"/>
            <a:pathLst>
              <a:path w="3429000" h="7698105" extrusionOk="0">
                <a:moveTo>
                  <a:pt x="0" y="0"/>
                </a:moveTo>
                <a:lnTo>
                  <a:pt x="3429000" y="0"/>
                </a:lnTo>
                <a:lnTo>
                  <a:pt x="3429000" y="7698105"/>
                </a:lnTo>
                <a:lnTo>
                  <a:pt x="0" y="7698105"/>
                </a:lnTo>
                <a:lnTo>
                  <a:pt x="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1"/>
          <p:cNvSpPr txBox="1">
            <a:spLocks noGrp="1"/>
          </p:cNvSpPr>
          <p:nvPr>
            <p:ph type="title"/>
          </p:nvPr>
        </p:nvSpPr>
        <p:spPr>
          <a:xfrm>
            <a:off x="4876800" y="342900"/>
            <a:ext cx="11214300" cy="2339100"/>
          </a:xfrm>
          <a:prstGeom prst="rect">
            <a:avLst/>
          </a:prstGeom>
          <a:solidFill>
            <a:srgbClr val="F2F2F2"/>
          </a:solidFill>
          <a:ln>
            <a:noFill/>
          </a:ln>
        </p:spPr>
        <p:txBody>
          <a:bodyPr spcFirstLastPara="1" wrap="square" lIns="0" tIns="12050" rIns="0" bIns="0" anchor="t" anchorCtr="0">
            <a:spAutoFit/>
          </a:bodyPr>
          <a:lstStyle/>
          <a:p>
            <a:pPr marL="0" lvl="0" indent="0" algn="ctr" rtl="0">
              <a:lnSpc>
                <a:spcPct val="115000"/>
              </a:lnSpc>
              <a:spcBef>
                <a:spcPts val="0"/>
              </a:spcBef>
              <a:spcAft>
                <a:spcPts val="0"/>
              </a:spcAft>
              <a:buClr>
                <a:srgbClr val="000000"/>
              </a:buClr>
              <a:buSzPts val="6000"/>
              <a:buFont typeface="Arial"/>
              <a:buNone/>
            </a:pPr>
            <a:r>
              <a:rPr lang="en-US" sz="6000" b="1">
                <a:solidFill>
                  <a:schemeClr val="dk1"/>
                </a:solidFill>
                <a:latin typeface="Cambria"/>
                <a:ea typeface="Cambria"/>
                <a:cs typeface="Cambria"/>
                <a:sym typeface="Cambria"/>
              </a:rPr>
              <a:t>SNS COLLEGE OF ENGINEERING</a:t>
            </a:r>
            <a:br>
              <a:rPr lang="en-US" sz="60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Kurumbapalayam(Po), Coimbatore – 641 107</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Accredited by NAAC-UGC with ‘A’ Grade </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Approved by AICTE, Recognized by UGC  &amp; Affiliated to Anna University, Chennai</a:t>
            </a:r>
            <a:endParaRPr sz="8800">
              <a:solidFill>
                <a:schemeClr val="dk1"/>
              </a:solidFill>
              <a:latin typeface="Cambria"/>
              <a:ea typeface="Cambria"/>
              <a:cs typeface="Cambria"/>
              <a:sym typeface="Cambria"/>
            </a:endParaRPr>
          </a:p>
        </p:txBody>
      </p:sp>
      <p:sp>
        <p:nvSpPr>
          <p:cNvPr id="50" name="Google Shape;50;p1"/>
          <p:cNvSpPr txBox="1"/>
          <p:nvPr/>
        </p:nvSpPr>
        <p:spPr>
          <a:xfrm>
            <a:off x="6172200" y="2933700"/>
            <a:ext cx="10002078" cy="627736"/>
          </a:xfrm>
          <a:prstGeom prst="rect">
            <a:avLst/>
          </a:prstGeom>
          <a:noFill/>
          <a:ln>
            <a:noFill/>
          </a:ln>
        </p:spPr>
        <p:txBody>
          <a:bodyPr spcFirstLastPara="1" wrap="square" lIns="0" tIns="1205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mbria"/>
                <a:ea typeface="Cambria"/>
                <a:cs typeface="Cambria"/>
                <a:sym typeface="Cambria"/>
              </a:rPr>
              <a:t>Department of AI &amp;DS</a:t>
            </a:r>
            <a:endParaRPr sz="4000" b="1" i="0" u="none" strike="noStrike" cap="none">
              <a:solidFill>
                <a:schemeClr val="dk1"/>
              </a:solidFill>
              <a:latin typeface="Cambria"/>
              <a:ea typeface="Cambria"/>
              <a:cs typeface="Cambria"/>
              <a:sym typeface="Cambria"/>
            </a:endParaRPr>
          </a:p>
        </p:txBody>
      </p:sp>
      <p:sp>
        <p:nvSpPr>
          <p:cNvPr id="51" name="Google Shape;51;p1"/>
          <p:cNvSpPr/>
          <p:nvPr/>
        </p:nvSpPr>
        <p:spPr>
          <a:xfrm>
            <a:off x="0" y="3440940"/>
            <a:ext cx="2136775" cy="3650615"/>
          </a:xfrm>
          <a:custGeom>
            <a:avLst/>
            <a:gdLst/>
            <a:ahLst/>
            <a:cxnLst/>
            <a:rect l="l" t="t" r="r" b="b"/>
            <a:pathLst>
              <a:path w="2136775" h="3650615" extrusionOk="0">
                <a:moveTo>
                  <a:pt x="0" y="860858"/>
                </a:moveTo>
                <a:lnTo>
                  <a:pt x="0" y="286926"/>
                </a:lnTo>
                <a:lnTo>
                  <a:pt x="286926" y="0"/>
                </a:lnTo>
                <a:lnTo>
                  <a:pt x="860858" y="0"/>
                </a:lnTo>
                <a:lnTo>
                  <a:pt x="0" y="860858"/>
                </a:lnTo>
                <a:close/>
              </a:path>
              <a:path w="2136775" h="3650615" extrusionOk="0">
                <a:moveTo>
                  <a:pt x="0" y="2423456"/>
                </a:moveTo>
                <a:lnTo>
                  <a:pt x="0" y="1849523"/>
                </a:lnTo>
                <a:lnTo>
                  <a:pt x="1834313" y="15210"/>
                </a:lnTo>
                <a:lnTo>
                  <a:pt x="1879774" y="30325"/>
                </a:lnTo>
                <a:lnTo>
                  <a:pt x="1922639" y="50432"/>
                </a:lnTo>
                <a:lnTo>
                  <a:pt x="1962567" y="75187"/>
                </a:lnTo>
                <a:lnTo>
                  <a:pt x="1999215" y="104248"/>
                </a:lnTo>
                <a:lnTo>
                  <a:pt x="2032241" y="137274"/>
                </a:lnTo>
                <a:lnTo>
                  <a:pt x="2061302" y="173922"/>
                </a:lnTo>
                <a:lnTo>
                  <a:pt x="2086057" y="213850"/>
                </a:lnTo>
                <a:lnTo>
                  <a:pt x="2106163" y="256715"/>
                </a:lnTo>
                <a:lnTo>
                  <a:pt x="2121279" y="302176"/>
                </a:lnTo>
                <a:lnTo>
                  <a:pt x="0" y="2423456"/>
                </a:lnTo>
                <a:close/>
              </a:path>
              <a:path w="2136775" h="3650615" extrusionOk="0">
                <a:moveTo>
                  <a:pt x="335599" y="3650454"/>
                </a:moveTo>
                <a:lnTo>
                  <a:pt x="0" y="3650454"/>
                </a:lnTo>
                <a:lnTo>
                  <a:pt x="0" y="3412120"/>
                </a:lnTo>
                <a:lnTo>
                  <a:pt x="2136489" y="1275630"/>
                </a:lnTo>
                <a:lnTo>
                  <a:pt x="2136489" y="1849563"/>
                </a:lnTo>
                <a:lnTo>
                  <a:pt x="335599" y="3650454"/>
                </a:lnTo>
                <a:close/>
              </a:path>
              <a:path w="2136775" h="3650615" extrusionOk="0">
                <a:moveTo>
                  <a:pt x="1730883" y="3650454"/>
                </a:moveTo>
                <a:lnTo>
                  <a:pt x="1324263" y="3650454"/>
                </a:lnTo>
                <a:lnTo>
                  <a:pt x="2136489" y="2838228"/>
                </a:lnTo>
                <a:lnTo>
                  <a:pt x="2136489" y="3244848"/>
                </a:lnTo>
                <a:lnTo>
                  <a:pt x="2132767" y="3299694"/>
                </a:lnTo>
                <a:lnTo>
                  <a:pt x="2121918" y="3352371"/>
                </a:lnTo>
                <a:lnTo>
                  <a:pt x="2104421" y="3402400"/>
                </a:lnTo>
                <a:lnTo>
                  <a:pt x="2080756" y="3449303"/>
                </a:lnTo>
                <a:lnTo>
                  <a:pt x="2051401" y="3492601"/>
                </a:lnTo>
                <a:lnTo>
                  <a:pt x="2016836" y="3531814"/>
                </a:lnTo>
                <a:lnTo>
                  <a:pt x="1978049" y="3565952"/>
                </a:lnTo>
                <a:lnTo>
                  <a:pt x="1935038" y="3595021"/>
                </a:lnTo>
                <a:lnTo>
                  <a:pt x="1888309" y="3618512"/>
                </a:lnTo>
                <a:lnTo>
                  <a:pt x="1838369" y="3635919"/>
                </a:lnTo>
                <a:lnTo>
                  <a:pt x="1785725" y="3646735"/>
                </a:lnTo>
                <a:lnTo>
                  <a:pt x="1730883" y="3650454"/>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17558513"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17068800"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16575024"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 name="Google Shape;55;p1"/>
          <p:cNvPicPr preferRelativeResize="0"/>
          <p:nvPr/>
        </p:nvPicPr>
        <p:blipFill rotWithShape="1">
          <a:blip r:embed="rId4">
            <a:alphaModFix/>
          </a:blip>
          <a:srcRect/>
          <a:stretch/>
        </p:blipFill>
        <p:spPr>
          <a:xfrm>
            <a:off x="16436267" y="0"/>
            <a:ext cx="1870638" cy="1104900"/>
          </a:xfrm>
          <a:prstGeom prst="rect">
            <a:avLst/>
          </a:prstGeom>
          <a:noFill/>
          <a:ln>
            <a:noFill/>
          </a:ln>
        </p:spPr>
      </p:pic>
      <p:pic>
        <p:nvPicPr>
          <p:cNvPr id="56" name="Google Shape;56;p1"/>
          <p:cNvPicPr preferRelativeResize="0"/>
          <p:nvPr/>
        </p:nvPicPr>
        <p:blipFill rotWithShape="1">
          <a:blip r:embed="rId5">
            <a:alphaModFix/>
          </a:blip>
          <a:srcRect/>
          <a:stretch/>
        </p:blipFill>
        <p:spPr>
          <a:xfrm>
            <a:off x="-23191" y="-8283"/>
            <a:ext cx="1342043" cy="1427646"/>
          </a:xfrm>
          <a:prstGeom prst="rect">
            <a:avLst/>
          </a:prstGeom>
          <a:noFill/>
          <a:ln>
            <a:noFill/>
          </a:ln>
        </p:spPr>
      </p:pic>
      <p:sp>
        <p:nvSpPr>
          <p:cNvPr id="57" name="Google Shape;57;p1"/>
          <p:cNvSpPr txBox="1"/>
          <p:nvPr/>
        </p:nvSpPr>
        <p:spPr>
          <a:xfrm>
            <a:off x="5943600" y="4100690"/>
            <a:ext cx="101346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Course Name – </a:t>
            </a:r>
            <a:r>
              <a:rPr lang="en-US" sz="2400" b="1" i="0" u="none" strike="noStrike" cap="none">
                <a:solidFill>
                  <a:schemeClr val="dk1"/>
                </a:solidFill>
                <a:latin typeface="Times New Roman"/>
                <a:ea typeface="Times New Roman"/>
                <a:cs typeface="Times New Roman"/>
                <a:sym typeface="Times New Roman"/>
              </a:rPr>
              <a:t>19AD602 DEEP LEARNING</a:t>
            </a: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III Year / VI Semester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Unit </a:t>
            </a:r>
            <a:r>
              <a:rPr lang="en-US" sz="3200" b="1">
                <a:solidFill>
                  <a:schemeClr val="dk1"/>
                </a:solidFill>
                <a:latin typeface="Cambria"/>
                <a:ea typeface="Cambria"/>
                <a:cs typeface="Cambria"/>
                <a:sym typeface="Cambria"/>
              </a:rPr>
              <a:t>4</a:t>
            </a:r>
            <a:r>
              <a:rPr lang="en-US" sz="3200" b="1" i="0" u="none" strike="noStrike" cap="none">
                <a:solidFill>
                  <a:schemeClr val="dk1"/>
                </a:solidFill>
                <a:latin typeface="Cambria"/>
                <a:ea typeface="Cambria"/>
                <a:cs typeface="Cambria"/>
                <a:sym typeface="Cambria"/>
              </a:rPr>
              <a:t>-</a:t>
            </a:r>
            <a:r>
              <a:rPr lang="en-US" sz="2400" b="1">
                <a:solidFill>
                  <a:srgbClr val="333333"/>
                </a:solidFill>
                <a:latin typeface="Cambria"/>
                <a:ea typeface="Cambria"/>
                <a:cs typeface="Cambria"/>
                <a:sym typeface="Cambria"/>
              </a:rPr>
              <a:t>TRADITIONAL KNOWLEDGE AND INTELLECTUAL PROPERTY</a:t>
            </a:r>
            <a:endParaRPr sz="4400" b="1" i="0" u="none" strike="noStrike" cap="none">
              <a:solidFill>
                <a:schemeClr val="dk1"/>
              </a:solidFill>
              <a:latin typeface="Cambria"/>
              <a:ea typeface="Cambria"/>
              <a:cs typeface="Cambria"/>
              <a:sym typeface="Cambria"/>
            </a:endParaRPr>
          </a:p>
        </p:txBody>
      </p:sp>
      <p:sp>
        <p:nvSpPr>
          <p:cNvPr id="59" name="Google Shape;59;p1"/>
          <p:cNvSpPr txBox="1"/>
          <p:nvPr/>
        </p:nvSpPr>
        <p:spPr>
          <a:xfrm>
            <a:off x="5059825" y="8951575"/>
            <a:ext cx="11338800" cy="441900"/>
          </a:xfrm>
          <a:prstGeom prst="rect">
            <a:avLst/>
          </a:prstGeom>
          <a:noFill/>
          <a:ln>
            <a:noFill/>
          </a:ln>
        </p:spPr>
        <p:txBody>
          <a:bodyPr spcFirstLastPara="1" wrap="square" lIns="91425" tIns="91425" rIns="91425" bIns="91425" anchor="t" anchorCtr="0">
            <a:noAutofit/>
          </a:bodyPr>
          <a:lstStyle/>
          <a:p>
            <a:pPr lvl="0" algn="ctr">
              <a:buClr>
                <a:schemeClr val="dk1"/>
              </a:buClr>
              <a:buSzPts val="1400"/>
            </a:pPr>
            <a:endParaRPr sz="1800" b="0" i="0" u="none" strike="noStrike" cap="none"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5DD58A59-F9C2-D1F9-644B-C2CF09117F03}"/>
              </a:ext>
            </a:extLst>
          </p:cNvPr>
          <p:cNvSpPr>
            <a:spLocks noGrp="1"/>
          </p:cNvSpPr>
          <p:nvPr>
            <p:ph type="ftr" idx="11"/>
          </p:nvPr>
        </p:nvSpPr>
        <p:spPr>
          <a:xfrm>
            <a:off x="1179872" y="9566910"/>
            <a:ext cx="15712652" cy="758188"/>
          </a:xfrm>
        </p:spPr>
        <p:txBody>
          <a:bodyPr/>
          <a:lstStyle/>
          <a:p>
            <a:r>
              <a:rPr lang="en-US" dirty="0"/>
              <a:t>Dr INDU NAIR. V/ AP/AI AND DS / TRADITIONAL KNOWLEDGE AND /SNSCEINTELLECTUAL PROPERTY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f18bd1e12c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g2f18bd1e12c_0_0"/>
          <p:cNvSpPr/>
          <p:nvPr/>
        </p:nvSpPr>
        <p:spPr>
          <a:xfrm>
            <a:off x="15658147"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g2f18bd1e12c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g2f18bd1e12c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g2f18bd1e12c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g2f18bd1e12c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 name="Google Shape;70;g2f18bd1e12c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71" name="Google Shape;71;g2f18bd1e12c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74" name="Google Shape;74;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5" name="Google Shape;75;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6" name="Google Shape;76;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77" name="Google Shape;77;g2f18bd1e12c_0_0"/>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78" name="Google Shape;78;g2f18bd1e12c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100"/>
              <a:buFont typeface="Wingdings" panose="05000000000000000000" pitchFamily="2" charset="2"/>
              <a:buChar char="§"/>
            </a:pPr>
            <a:r>
              <a:rPr lang="en-US" sz="3400" dirty="0"/>
              <a:t>Traditional knowledge (TK) encompasses the know-how, skills, innovations, and practices developed and passed down through generations within indigenous and local communities. </a:t>
            </a:r>
          </a:p>
          <a:p>
            <a:pPr marL="457200" lvl="0" indent="-457200" algn="l" rtl="0">
              <a:spcBef>
                <a:spcPts val="0"/>
              </a:spcBef>
              <a:spcAft>
                <a:spcPts val="0"/>
              </a:spcAft>
              <a:buClr>
                <a:schemeClr val="dk1"/>
              </a:buClr>
              <a:buSzPts val="1100"/>
              <a:buFont typeface="Wingdings" panose="05000000000000000000" pitchFamily="2" charset="2"/>
              <a:buChar char="§"/>
            </a:pPr>
            <a:r>
              <a:rPr lang="en-US" sz="3400" dirty="0"/>
              <a:t>This knowledge forms an integral part of their cultural and spiritual identities, covering areas such as agriculture, medicine, biodiversity conservation, and artistic expressions.</a:t>
            </a:r>
          </a:p>
          <a:p>
            <a:pPr marL="457200" lvl="0" indent="-457200" algn="l" rtl="0">
              <a:spcBef>
                <a:spcPts val="0"/>
              </a:spcBef>
              <a:spcAft>
                <a:spcPts val="0"/>
              </a:spcAft>
              <a:buClr>
                <a:schemeClr val="dk1"/>
              </a:buClr>
              <a:buSzPts val="1100"/>
              <a:buFont typeface="Wingdings" panose="05000000000000000000" pitchFamily="2" charset="2"/>
              <a:buChar char="§"/>
            </a:pPr>
            <a:r>
              <a:rPr lang="en-US" sz="3400" dirty="0"/>
              <a:t> Protecting TK is essential to preserve cultural heritage, promote biodiversity, and prevent misappropriation. </a:t>
            </a:r>
            <a:endParaRPr sz="3400" dirty="0"/>
          </a:p>
        </p:txBody>
      </p:sp>
      <p:sp>
        <p:nvSpPr>
          <p:cNvPr id="2" name="Footer Placeholder 1">
            <a:extLst>
              <a:ext uri="{FF2B5EF4-FFF2-40B4-BE49-F238E27FC236}">
                <a16:creationId xmlns:a16="http://schemas.microsoft.com/office/drawing/2014/main" id="{0A29782B-1807-6E51-4327-B128CA6E47C9}"/>
              </a:ext>
            </a:extLst>
          </p:cNvPr>
          <p:cNvSpPr>
            <a:spLocks noGrp="1"/>
          </p:cNvSpPr>
          <p:nvPr>
            <p:ph type="ftr" idx="11"/>
          </p:nvPr>
        </p:nvSpPr>
        <p:spPr>
          <a:xfrm>
            <a:off x="866274" y="9566910"/>
            <a:ext cx="14068926" cy="720090"/>
          </a:xfrm>
        </p:spPr>
        <p:txBody>
          <a:bodyPr/>
          <a:lstStyle/>
          <a:p>
            <a:r>
              <a:rPr lang="en-US" dirty="0"/>
              <a:t>Dr INDU NAIR. V/ AP/AI AND DS / TRADITIONAL KNOWLEDGE AND /SNSCEINTELLECTUAL PROPERTY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34c3bec78d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g334c3bec78d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334c3bec78d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g334c3bec78d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g334c3bec78d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g334c3bec78d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g334c3bec78d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90" name="Google Shape;90;g334c3bec78d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93" name="Google Shape;93;g334c3bec78d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4" name="Google Shape;94;g334c3bec78d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5" name="Google Shape;95;g334c3bec78d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96" name="Google Shape;96;g334c3bec78d_0_0"/>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97" name="Google Shape;97;g334c3bec78d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chemeClr val="dk1"/>
              </a:buClr>
              <a:buSzPts val="3000"/>
              <a:buFont typeface="Times New Roman"/>
              <a:buChar char="●"/>
            </a:pPr>
            <a:r>
              <a:rPr lang="en-US" sz="4400" dirty="0">
                <a:solidFill>
                  <a:schemeClr val="dk1"/>
                </a:solidFill>
                <a:latin typeface="Times New Roman"/>
                <a:ea typeface="Times New Roman"/>
                <a:cs typeface="Times New Roman"/>
                <a:sym typeface="Times New Roman"/>
              </a:rPr>
              <a:t>Various systems have been established to safeguard TK, including the adaptation of existing intellectual property (IP) frameworks. </a:t>
            </a:r>
          </a:p>
          <a:p>
            <a:pPr marL="457200" marR="0" lvl="0" indent="-419100" algn="l" rtl="0">
              <a:lnSpc>
                <a:spcPct val="115000"/>
              </a:lnSpc>
              <a:spcBef>
                <a:spcPts val="0"/>
              </a:spcBef>
              <a:spcAft>
                <a:spcPts val="0"/>
              </a:spcAft>
              <a:buClr>
                <a:schemeClr val="dk1"/>
              </a:buClr>
              <a:buSzPts val="3000"/>
              <a:buFont typeface="Times New Roman"/>
              <a:buChar char="●"/>
            </a:pPr>
            <a:r>
              <a:rPr lang="en-US" sz="4400" dirty="0">
                <a:solidFill>
                  <a:schemeClr val="dk1"/>
                </a:solidFill>
                <a:latin typeface="Times New Roman"/>
                <a:ea typeface="Times New Roman"/>
                <a:cs typeface="Times New Roman"/>
                <a:sym typeface="Times New Roman"/>
              </a:rPr>
              <a:t>These adaptations involve using tools like geographical indications, trademarks, and patents to protect traditional products and processes. </a:t>
            </a:r>
          </a:p>
          <a:p>
            <a:pPr marL="457200" marR="0" lvl="0" indent="-419100" algn="l" rtl="0">
              <a:lnSpc>
                <a:spcPct val="115000"/>
              </a:lnSpc>
              <a:spcBef>
                <a:spcPts val="0"/>
              </a:spcBef>
              <a:spcAft>
                <a:spcPts val="0"/>
              </a:spcAft>
              <a:buClr>
                <a:schemeClr val="dk1"/>
              </a:buClr>
              <a:buSzPts val="3000"/>
              <a:buFont typeface="Times New Roman"/>
              <a:buChar char="●"/>
            </a:pPr>
            <a:r>
              <a:rPr lang="en-US" sz="4400" dirty="0">
                <a:solidFill>
                  <a:schemeClr val="dk1"/>
                </a:solidFill>
                <a:latin typeface="Times New Roman"/>
                <a:ea typeface="Times New Roman"/>
                <a:cs typeface="Times New Roman"/>
                <a:sym typeface="Times New Roman"/>
              </a:rPr>
              <a:t>However, conventional IP systems often fall short in addressing the unique characteristics of TK, such as its collective ownership and intergenerational transmission</a:t>
            </a:r>
            <a:r>
              <a:rPr lang="en-US" sz="3600" dirty="0">
                <a:solidFill>
                  <a:schemeClr val="dk1"/>
                </a:solidFill>
                <a:latin typeface="Times New Roman"/>
                <a:ea typeface="Times New Roman"/>
                <a:cs typeface="Times New Roman"/>
                <a:sym typeface="Times New Roman"/>
              </a:rPr>
              <a:t>. </a:t>
            </a:r>
            <a:endParaRPr sz="3600" b="0" i="0" u="none" strike="noStrike" cap="none" dirty="0">
              <a:solidFill>
                <a:schemeClr val="dk1"/>
              </a:solidFill>
              <a:latin typeface="Times New Roman"/>
              <a:ea typeface="Times New Roman"/>
              <a:cs typeface="Times New Roman"/>
              <a:sym typeface="Times New Roman"/>
            </a:endParaRPr>
          </a:p>
          <a:p>
            <a:pPr marL="457200" marR="0" lvl="0" indent="0" algn="l" rtl="0">
              <a:lnSpc>
                <a:spcPct val="115000"/>
              </a:lnSpc>
              <a:spcBef>
                <a:spcPts val="1200"/>
              </a:spcBef>
              <a:spcAft>
                <a:spcPts val="1200"/>
              </a:spcAft>
              <a:buClr>
                <a:srgbClr val="000000"/>
              </a:buClr>
              <a:buSzPts val="3200"/>
              <a:buFont typeface="Arial"/>
              <a:buNone/>
            </a:pPr>
            <a:endParaRPr sz="3200" b="0" i="0" u="none" strike="noStrike" cap="none" dirty="0">
              <a:solidFill>
                <a:srgbClr val="000000"/>
              </a:solidFill>
              <a:latin typeface="Times New Roman"/>
              <a:ea typeface="Times New Roman"/>
              <a:cs typeface="Times New Roman"/>
              <a:sym typeface="Times New Roman"/>
            </a:endParaRPr>
          </a:p>
        </p:txBody>
      </p:sp>
      <p:sp>
        <p:nvSpPr>
          <p:cNvPr id="2" name="Footer Placeholder 1">
            <a:extLst>
              <a:ext uri="{FF2B5EF4-FFF2-40B4-BE49-F238E27FC236}">
                <a16:creationId xmlns:a16="http://schemas.microsoft.com/office/drawing/2014/main" id="{389BD9D2-9E22-F5A1-B2D7-0F0777152464}"/>
              </a:ext>
            </a:extLst>
          </p:cNvPr>
          <p:cNvSpPr>
            <a:spLocks noGrp="1"/>
          </p:cNvSpPr>
          <p:nvPr>
            <p:ph type="ftr" idx="11"/>
          </p:nvPr>
        </p:nvSpPr>
        <p:spPr>
          <a:xfrm>
            <a:off x="1089991" y="9566910"/>
            <a:ext cx="14198136" cy="844416"/>
          </a:xfrm>
        </p:spPr>
        <p:txBody>
          <a:bodyPr/>
          <a:lstStyle/>
          <a:p>
            <a:r>
              <a:rPr lang="en-US" dirty="0"/>
              <a:t>Dr INDU NAIR. V/ AP/AI AND DS / TRADITIONAL KNOWLEDGE AND /SNSCEINTELLECTUAL PROPERTY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g334c3bec78d_0_54"/>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g334c3bec78d_0_54"/>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g334c3bec78d_0_54"/>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g334c3bec78d_0_54"/>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g334c3bec78d_0_54"/>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g334c3bec78d_0_54"/>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g334c3bec78d_0_54"/>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09" name="Google Shape;109;g334c3bec78d_0_54"/>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12" name="Google Shape;112;g334c3bec78d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3" name="Google Shape;113;g334c3bec78d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4" name="Google Shape;114;g334c3bec78d_0_54"/>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15" name="Google Shape;115;g334c3bec78d_0_54"/>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116" name="Google Shape;116;g334c3bec78d_0_54"/>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Font typeface="Arial" panose="020B0604020202020204" pitchFamily="34" charset="0"/>
              <a:buChar char="•"/>
            </a:pPr>
            <a:r>
              <a:rPr lang="en-US" sz="4400" dirty="0"/>
              <a:t>To address these limitations, many countries have developed sui generis systems—unique legal frameworks tailored specifically for TK protection. </a:t>
            </a:r>
          </a:p>
          <a:p>
            <a:pPr marL="457200" lvl="0" indent="-457200" algn="l" rtl="0">
              <a:spcBef>
                <a:spcPts val="0"/>
              </a:spcBef>
              <a:spcAft>
                <a:spcPts val="0"/>
              </a:spcAft>
              <a:buFont typeface="Arial" panose="020B0604020202020204" pitchFamily="34" charset="0"/>
              <a:buChar char="•"/>
            </a:pPr>
            <a:r>
              <a:rPr lang="en-US" sz="4400" dirty="0"/>
              <a:t> Systems establish criteria for protection, define the rights granted, determine the duration of these rights, outline exceptions, and set enforcement mechanisms. </a:t>
            </a:r>
          </a:p>
          <a:p>
            <a:pPr marL="457200" lvl="0" indent="-457200" algn="l" rtl="0">
              <a:spcBef>
                <a:spcPts val="0"/>
              </a:spcBef>
              <a:spcAft>
                <a:spcPts val="0"/>
              </a:spcAft>
              <a:buFont typeface="Arial" panose="020B0604020202020204" pitchFamily="34" charset="0"/>
              <a:buChar char="•"/>
            </a:pPr>
            <a:r>
              <a:rPr lang="en-US" sz="4400" dirty="0"/>
              <a:t>Sui generis approaches offer flexibility, allowing nations to craft legislation that aligns with their specific cultural and legal contexts.</a:t>
            </a:r>
            <a:endParaRPr sz="4400" dirty="0"/>
          </a:p>
        </p:txBody>
      </p:sp>
      <p:sp>
        <p:nvSpPr>
          <p:cNvPr id="2" name="Footer Placeholder 1">
            <a:extLst>
              <a:ext uri="{FF2B5EF4-FFF2-40B4-BE49-F238E27FC236}">
                <a16:creationId xmlns:a16="http://schemas.microsoft.com/office/drawing/2014/main" id="{46E59793-F651-16F0-18BC-F5158F45EBDF}"/>
              </a:ext>
            </a:extLst>
          </p:cNvPr>
          <p:cNvSpPr>
            <a:spLocks noGrp="1"/>
          </p:cNvSpPr>
          <p:nvPr>
            <p:ph type="ftr" idx="11"/>
          </p:nvPr>
        </p:nvSpPr>
        <p:spPr>
          <a:xfrm>
            <a:off x="1395663" y="9566910"/>
            <a:ext cx="16416721" cy="720090"/>
          </a:xfrm>
        </p:spPr>
        <p:txBody>
          <a:bodyPr/>
          <a:lstStyle/>
          <a:p>
            <a:r>
              <a:rPr lang="en-US" dirty="0"/>
              <a:t>Dr INDU NAIR. V/ AP/AI AND DS / TRADITIONAL KNOWLEDGE AND /SNSCEINTELLECTUAL PROPERTY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g334c3bec78d_0_9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g334c3bec78d_0_9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334c3bec78d_0_9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334c3bec78d_0_9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g334c3bec78d_0_9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g334c3bec78d_0_9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334c3bec78d_0_9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28" name="Google Shape;128;g334c3bec78d_0_9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31" name="Google Shape;131;g334c3bec78d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2" name="Google Shape;132;g334c3bec78d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3" name="Google Shape;133;g334c3bec78d_0_9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34" name="Google Shape;134;g334c3bec78d_0_90"/>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135" name="Google Shape;135;g334c3bec78d_0_9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4400" dirty="0"/>
              <a:t>Internationally, organizations like the World Intellectual Property Organization (WIPO) have been instrumental in facilitating discussions on TK protection. </a:t>
            </a:r>
          </a:p>
          <a:p>
            <a:pPr marL="0" lvl="0" indent="0" algn="l" rtl="0">
              <a:spcBef>
                <a:spcPts val="0"/>
              </a:spcBef>
              <a:spcAft>
                <a:spcPts val="0"/>
              </a:spcAft>
              <a:buClr>
                <a:schemeClr val="dk1"/>
              </a:buClr>
              <a:buSzPts val="1100"/>
              <a:buFont typeface="Arial"/>
              <a:buNone/>
            </a:pPr>
            <a:r>
              <a:rPr lang="en-US" sz="4400" dirty="0"/>
              <a:t>WIPO's Intergovernmental Committee on Intellectual Property and Genetic Resources, Traditional Knowledge and Folklore (IGC) has been negotiating legal instruments to safeguard TK, aiming to bridge gaps in international law and provide effective protection against misappropriation. </a:t>
            </a:r>
            <a:endParaRPr sz="4400" dirty="0"/>
          </a:p>
        </p:txBody>
      </p:sp>
      <p:sp>
        <p:nvSpPr>
          <p:cNvPr id="2" name="Footer Placeholder 1">
            <a:extLst>
              <a:ext uri="{FF2B5EF4-FFF2-40B4-BE49-F238E27FC236}">
                <a16:creationId xmlns:a16="http://schemas.microsoft.com/office/drawing/2014/main" id="{CA1546FA-4DCE-3F46-36A0-1D50F26BFE6E}"/>
              </a:ext>
            </a:extLst>
          </p:cNvPr>
          <p:cNvSpPr>
            <a:spLocks noGrp="1"/>
          </p:cNvSpPr>
          <p:nvPr>
            <p:ph type="ftr" idx="11"/>
          </p:nvPr>
        </p:nvSpPr>
        <p:spPr/>
        <p:txBody>
          <a:bodyPr/>
          <a:lstStyle/>
          <a:p>
            <a:r>
              <a:rPr lang="en-US"/>
              <a:t>Dr INDU NAIR. V/ AP/AI AND DS / TRADITIONAL KNOWLEDGE AND /SNSCEINTELLECTUAL PROPERTY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g334c3bec78d_0_72"/>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g334c3bec78d_0_72"/>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334c3bec78d_0_72"/>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g334c3bec78d_0_72"/>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334c3bec78d_0_72"/>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g334c3bec78d_0_72"/>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 name="Google Shape;146;g334c3bec78d_0_72"/>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47" name="Google Shape;147;g334c3bec78d_0_72"/>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50" name="Google Shape;150;g334c3bec78d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1" name="Google Shape;151;g334c3bec78d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2" name="Google Shape;152;g334c3bec78d_0_72"/>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53" name="Google Shape;153;g334c3bec78d_0_72"/>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154" name="Google Shape;154;g334c3bec78d_0_72"/>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a:t>Community-based initiatives also play a crucial role in protecting TK. Many indigenous communities have developed protocols and guidelines to manage access to their knowledge, ensuring that any utilization aligns with their cultural values and provides equitable benefits. These community-driven approaches empower indigenous peoples to maintain control over their TK and promote its sustainable use. </a:t>
            </a:r>
            <a:endParaRPr sz="3000"/>
          </a:p>
        </p:txBody>
      </p:sp>
      <p:sp>
        <p:nvSpPr>
          <p:cNvPr id="2" name="Footer Placeholder 1">
            <a:extLst>
              <a:ext uri="{FF2B5EF4-FFF2-40B4-BE49-F238E27FC236}">
                <a16:creationId xmlns:a16="http://schemas.microsoft.com/office/drawing/2014/main" id="{36D351E4-A234-0718-863A-DB93EE74B46A}"/>
              </a:ext>
            </a:extLst>
          </p:cNvPr>
          <p:cNvSpPr>
            <a:spLocks noGrp="1"/>
          </p:cNvSpPr>
          <p:nvPr>
            <p:ph type="ftr" idx="11"/>
          </p:nvPr>
        </p:nvSpPr>
        <p:spPr>
          <a:xfrm>
            <a:off x="1540934" y="9642944"/>
            <a:ext cx="13942076" cy="644056"/>
          </a:xfrm>
        </p:spPr>
        <p:txBody>
          <a:bodyPr/>
          <a:lstStyle/>
          <a:p>
            <a:r>
              <a:rPr lang="en-US" dirty="0"/>
              <a:t>Dr INDU NAIR. V/ AP/AI AND DS / TRADITIONAL KNOWLEDGE AND /SNSCEINTELLECTUAL PROPERTY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g334c3bec78d_0_36"/>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g334c3bec78d_0_36"/>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334c3bec78d_0_36"/>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g334c3bec78d_0_36"/>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334c3bec78d_0_36"/>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g334c3bec78d_0_36"/>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g334c3bec78d_0_36"/>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66" name="Google Shape;166;g334c3bec78d_0_36"/>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69" name="Google Shape;169;g334c3bec78d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0" name="Google Shape;170;g334c3bec78d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1" name="Google Shape;171;g334c3bec78d_0_36"/>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72" name="Google Shape;172;g334c3bec78d_0_36"/>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173" name="Google Shape;173;g334c3bec78d_0_36"/>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lvl="0" indent="-539750" algn="l" rtl="0">
              <a:lnSpc>
                <a:spcPct val="115000"/>
              </a:lnSpc>
              <a:spcBef>
                <a:spcPts val="1200"/>
              </a:spcBef>
              <a:spcAft>
                <a:spcPts val="0"/>
              </a:spcAft>
              <a:buClr>
                <a:schemeClr val="dk1"/>
              </a:buClr>
              <a:buSzPts val="4900"/>
              <a:buFont typeface="Times New Roman"/>
              <a:buChar char="●"/>
            </a:pPr>
            <a:r>
              <a:rPr lang="en-US" sz="3000"/>
              <a:t>Despite these efforts, challenges persist, including the need for greater international cooperation, the development of comprehensive legal frameworks, and the recognition of customary laws. Ongoing dialogue among governments, indigenous communities, and international bodies is essential to create effective systems that respect and protect traditional knowledge, ensuring its preservation for future generations.</a:t>
            </a:r>
            <a:endParaRPr sz="3000"/>
          </a:p>
          <a:p>
            <a:pPr marL="457200" marR="0" lvl="0" indent="0" algn="l" rtl="0">
              <a:lnSpc>
                <a:spcPct val="115000"/>
              </a:lnSpc>
              <a:spcBef>
                <a:spcPts val="1200"/>
              </a:spcBef>
              <a:spcAft>
                <a:spcPts val="0"/>
              </a:spcAft>
              <a:buNone/>
            </a:pPr>
            <a:endParaRPr sz="4900">
              <a:solidFill>
                <a:schemeClr val="dk1"/>
              </a:solidFill>
              <a:latin typeface="Times New Roman"/>
              <a:ea typeface="Times New Roman"/>
              <a:cs typeface="Times New Roman"/>
              <a:sym typeface="Times New Roman"/>
            </a:endParaRPr>
          </a:p>
          <a:p>
            <a:pPr marL="457200" marR="0" lvl="0" indent="0" algn="l" rtl="0">
              <a:lnSpc>
                <a:spcPct val="115000"/>
              </a:lnSpc>
              <a:spcBef>
                <a:spcPts val="1200"/>
              </a:spcBef>
              <a:spcAft>
                <a:spcPts val="1200"/>
              </a:spcAft>
              <a:buClr>
                <a:srgbClr val="000000"/>
              </a:buClr>
              <a:buSzPts val="3200"/>
              <a:buFont typeface="Arial"/>
              <a:buNone/>
            </a:pPr>
            <a:endParaRPr sz="5100" b="0" i="0" u="none" strike="noStrike" cap="none">
              <a:solidFill>
                <a:srgbClr val="000000"/>
              </a:solidFill>
              <a:latin typeface="Times New Roman"/>
              <a:ea typeface="Times New Roman"/>
              <a:cs typeface="Times New Roman"/>
              <a:sym typeface="Times New Roman"/>
            </a:endParaRPr>
          </a:p>
        </p:txBody>
      </p:sp>
      <p:sp>
        <p:nvSpPr>
          <p:cNvPr id="2" name="Footer Placeholder 1">
            <a:extLst>
              <a:ext uri="{FF2B5EF4-FFF2-40B4-BE49-F238E27FC236}">
                <a16:creationId xmlns:a16="http://schemas.microsoft.com/office/drawing/2014/main" id="{D83C7859-3929-D567-2E2A-F480029F8650}"/>
              </a:ext>
            </a:extLst>
          </p:cNvPr>
          <p:cNvSpPr>
            <a:spLocks noGrp="1"/>
          </p:cNvSpPr>
          <p:nvPr>
            <p:ph type="ftr" idx="11"/>
          </p:nvPr>
        </p:nvSpPr>
        <p:spPr/>
        <p:txBody>
          <a:bodyPr/>
          <a:lstStyle/>
          <a:p>
            <a:r>
              <a:rPr lang="en-US"/>
              <a:t>Dr INDU NAIR. V/ AP/AI AND DS / TRADITIONAL KNOWLEDGE AND /SNSCEINTELLECTUAL PROPERTY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g334c3bec78d_0_18"/>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334c3bec78d_0_18"/>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334c3bec78d_0_18"/>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g334c3bec78d_0_18"/>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334c3bec78d_0_18"/>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334c3bec78d_0_18"/>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g334c3bec78d_0_18"/>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85" name="Google Shape;185;g334c3bec78d_0_18"/>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88" name="Google Shape;188;g334c3bec78d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89" name="Google Shape;189;g334c3bec78d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90" name="Google Shape;190;g334c3bec78d_0_18"/>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91" name="Google Shape;191;g334c3bec78d_0_18"/>
          <p:cNvSpPr txBox="1"/>
          <p:nvPr/>
        </p:nvSpPr>
        <p:spPr>
          <a:xfrm>
            <a:off x="2910010" y="276906"/>
            <a:ext cx="125730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200" b="1">
                <a:solidFill>
                  <a:srgbClr val="333333"/>
                </a:solidFill>
                <a:latin typeface="Cambria"/>
                <a:ea typeface="Cambria"/>
                <a:cs typeface="Cambria"/>
                <a:sym typeface="Cambria"/>
              </a:rPr>
              <a:t>TRADITIONAL KNOWLEDGE AND INTELLECTUAL PROPERTY</a:t>
            </a:r>
            <a:endParaRPr sz="5200" b="1" i="0" u="none" strike="noStrike" cap="none">
              <a:solidFill>
                <a:schemeClr val="dk1"/>
              </a:solidFill>
              <a:latin typeface="Cambria"/>
              <a:ea typeface="Cambria"/>
              <a:cs typeface="Cambria"/>
              <a:sym typeface="Cambria"/>
            </a:endParaRPr>
          </a:p>
        </p:txBody>
      </p:sp>
      <p:sp>
        <p:nvSpPr>
          <p:cNvPr id="192" name="Google Shape;192;g334c3bec78d_0_18"/>
          <p:cNvSpPr/>
          <p:nvPr/>
        </p:nvSpPr>
        <p:spPr>
          <a:xfrm>
            <a:off x="1167675" y="1657975"/>
            <a:ext cx="16561800" cy="7188900"/>
          </a:xfrm>
          <a:prstGeom prst="rect">
            <a:avLst/>
          </a:prstGeom>
          <a:noFill/>
          <a:ln>
            <a:noFill/>
          </a:ln>
        </p:spPr>
        <p:txBody>
          <a:bodyPr spcFirstLastPara="1" wrap="square" lIns="91425" tIns="45700" rIns="91425" bIns="45700" anchor="ctr" anchorCtr="0">
            <a:noAutofit/>
          </a:bodyPr>
          <a:lstStyle/>
          <a:p>
            <a:pPr marL="457200" marR="0" lvl="0" indent="-419100" algn="l" rtl="0">
              <a:lnSpc>
                <a:spcPct val="115000"/>
              </a:lnSpc>
              <a:spcBef>
                <a:spcPts val="0"/>
              </a:spcBef>
              <a:spcAft>
                <a:spcPts val="0"/>
              </a:spcAft>
              <a:buClr>
                <a:schemeClr val="dk1"/>
              </a:buClr>
              <a:buSzPts val="3000"/>
              <a:buFont typeface="Times New Roman"/>
              <a:buChar char="●"/>
            </a:pPr>
            <a:endParaRPr sz="3000" b="0" i="0" u="none" strike="noStrike" cap="none">
              <a:solidFill>
                <a:schemeClr val="dk1"/>
              </a:solidFill>
              <a:latin typeface="Times New Roman"/>
              <a:ea typeface="Times New Roman"/>
              <a:cs typeface="Times New Roman"/>
              <a:sym typeface="Times New Roman"/>
            </a:endParaRPr>
          </a:p>
          <a:p>
            <a:pPr marL="457200" marR="0" lvl="0" indent="0" algn="ctr" rtl="0">
              <a:lnSpc>
                <a:spcPct val="115000"/>
              </a:lnSpc>
              <a:spcBef>
                <a:spcPts val="1200"/>
              </a:spcBef>
              <a:spcAft>
                <a:spcPts val="1200"/>
              </a:spcAft>
              <a:buClr>
                <a:srgbClr val="000000"/>
              </a:buClr>
              <a:buSzPts val="3200"/>
              <a:buFont typeface="Arial"/>
              <a:buNone/>
            </a:pPr>
            <a:r>
              <a:rPr lang="en-US" sz="3200">
                <a:latin typeface="Times New Roman"/>
                <a:ea typeface="Times New Roman"/>
                <a:cs typeface="Times New Roman"/>
                <a:sym typeface="Times New Roman"/>
              </a:rPr>
              <a:t>THANK YOU</a:t>
            </a:r>
            <a:endParaRPr sz="3200" b="0" i="0" u="none" strike="noStrike" cap="none">
              <a:solidFill>
                <a:srgbClr val="000000"/>
              </a:solidFill>
              <a:latin typeface="Times New Roman"/>
              <a:ea typeface="Times New Roman"/>
              <a:cs typeface="Times New Roman"/>
              <a:sym typeface="Times New Roman"/>
            </a:endParaRPr>
          </a:p>
        </p:txBody>
      </p:sp>
      <p:sp>
        <p:nvSpPr>
          <p:cNvPr id="2" name="Footer Placeholder 1">
            <a:extLst>
              <a:ext uri="{FF2B5EF4-FFF2-40B4-BE49-F238E27FC236}">
                <a16:creationId xmlns:a16="http://schemas.microsoft.com/office/drawing/2014/main" id="{B9DBD180-4C45-858D-E1E1-98A2D3A1925E}"/>
              </a:ext>
            </a:extLst>
          </p:cNvPr>
          <p:cNvSpPr>
            <a:spLocks noGrp="1"/>
          </p:cNvSpPr>
          <p:nvPr>
            <p:ph type="ftr" idx="11"/>
          </p:nvPr>
        </p:nvSpPr>
        <p:spPr/>
        <p:txBody>
          <a:bodyPr/>
          <a:lstStyle/>
          <a:p>
            <a:r>
              <a:rPr lang="en-US"/>
              <a:t>Dr INDU NAIR. V/ AP/AI AND DS / TRADITIONAL KNOWLEDGE AND /SNSCEINTELLECTUAL PROPERTY</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1F1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Custom</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Times New Roman</vt:lpstr>
      <vt:lpstr>Wingdings</vt:lpstr>
      <vt:lpstr>Office Theme</vt:lpstr>
      <vt:lpstr>SNS COLLEGE OF ENGINEERING Kurumbapalayam(Po), Coimbatore – 641 107 Accredited by NAAC-UGC with ‘A’ Grade  Approved by AICTE, Recognized by UGC  &amp; Affiliated to Anna University, Chennai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Summia Parveen</dc:creator>
  <cp:lastModifiedBy>Indu Nair</cp:lastModifiedBy>
  <cp:revision>1</cp:revision>
  <dcterms:created xsi:type="dcterms:W3CDTF">2019-07-13T10:09:30Z</dcterms:created>
  <dcterms:modified xsi:type="dcterms:W3CDTF">2025-02-23T16:10:24Z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2019-07-13T00:00:00Z</vt:filetime>
  </property>
  <property fmtid="{D5CDD505-2E9C-101B-9397-08002B2CF9AE}" pid="3" name="Creator">
    <vt:lpwstr>Canva</vt:lpwstr>
  </property>
  <property fmtid="{D5CDD505-2E9C-101B-9397-08002B2CF9AE}" pid="4" name="LastSaved">
    <vt:filetime>2019-07-13T00:00:00Z</vt:filetime>
  </property>
</Properties>
</file>