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18288000" cy="10287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240">
          <p15:clr>
            <a:srgbClr val="A4A3A4"/>
          </p15:clr>
        </p15:guide>
        <p15:guide id="2" pos="57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k8roazR1y1RZwjPampS6+6VGQ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30" y="62"/>
      </p:cViewPr>
      <p:guideLst>
        <p:guide orient="horz" pos="2880"/>
        <p:guide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40"/>
        <p:guide pos="57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p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f18bd1e12c_0_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g2f18bd1e12c_0_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4c4165a0a_0_18: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g334c4165a0a_0_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34c4165a0a_0_72: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334c4165a0a_0_7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34c4165a0a_0_54: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34c4165a0a_0_5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34c4165a0a_0_36: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334c4165a0a_0_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34c4165a0a_0_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334c4165a0a_0_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34c4165a0a_0_9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334c4165a0a_0_9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9"/>
          <p:cNvSpPr txBox="1">
            <a:spLocks noGrp="1"/>
          </p:cNvSpPr>
          <p:nvPr>
            <p:ph type="title"/>
          </p:nvPr>
        </p:nvSpPr>
        <p:spPr>
          <a:xfrm>
            <a:off x="1757172" y="1668093"/>
            <a:ext cx="2907000" cy="122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900" b="0" i="0">
                <a:solidFill>
                  <a:srgbClr val="1F1F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
          <p:cNvSpPr txBox="1">
            <a:spLocks noGrp="1"/>
          </p:cNvSpPr>
          <p:nvPr>
            <p:ph type="body" idx="1"/>
          </p:nvPr>
        </p:nvSpPr>
        <p:spPr>
          <a:xfrm>
            <a:off x="1416050" y="2849326"/>
            <a:ext cx="15456000" cy="25863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sz="2400" b="1">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 INDU NAIR. V/ AP/AI AND DS / TRADITIONAL KNOWLEDGE AND /SNSCEINTELLECTUAL PROPERTY</a:t>
            </a:r>
            <a:endParaRPr/>
          </a:p>
        </p:txBody>
      </p:sp>
      <p:sp>
        <p:nvSpPr>
          <p:cNvPr id="20" name="Google Shape;20;p9"/>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1">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
        <p:nvSpPr>
          <p:cNvPr id="23" name="Google Shape;23;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rgbClr val="F4F4F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10"/>
          <p:cNvSpPr/>
          <p:nvPr/>
        </p:nvSpPr>
        <p:spPr>
          <a:xfrm>
            <a:off x="17864962" y="4643120"/>
            <a:ext cx="0" cy="3700779"/>
          </a:xfrm>
          <a:custGeom>
            <a:avLst/>
            <a:gdLst/>
            <a:ahLst/>
            <a:cxnLst/>
            <a:rect l="l" t="t" r="r" b="b"/>
            <a:pathLst>
              <a:path w="120000" h="3700779" extrusionOk="0">
                <a:moveTo>
                  <a:pt x="0" y="0"/>
                </a:moveTo>
                <a:lnTo>
                  <a:pt x="0" y="3700780"/>
                </a:lnTo>
              </a:path>
            </a:pathLst>
          </a:custGeom>
          <a:noFill/>
          <a:ln w="38100"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10"/>
          <p:cNvSpPr/>
          <p:nvPr/>
        </p:nvSpPr>
        <p:spPr>
          <a:xfrm>
            <a:off x="17617313" y="0"/>
            <a:ext cx="495300" cy="4643120"/>
          </a:xfrm>
          <a:custGeom>
            <a:avLst/>
            <a:gdLst/>
            <a:ahLst/>
            <a:cxnLst/>
            <a:rect l="l" t="t" r="r" b="b"/>
            <a:pathLst>
              <a:path w="495300" h="4643120" extrusionOk="0">
                <a:moveTo>
                  <a:pt x="0" y="0"/>
                </a:moveTo>
                <a:lnTo>
                  <a:pt x="495298" y="0"/>
                </a:lnTo>
                <a:lnTo>
                  <a:pt x="495298" y="4643120"/>
                </a:lnTo>
                <a:lnTo>
                  <a:pt x="0" y="464312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10"/>
          <p:cNvSpPr/>
          <p:nvPr/>
        </p:nvSpPr>
        <p:spPr>
          <a:xfrm>
            <a:off x="1028700" y="0"/>
            <a:ext cx="8115300" cy="6791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10"/>
          <p:cNvSpPr/>
          <p:nvPr/>
        </p:nvSpPr>
        <p:spPr>
          <a:xfrm>
            <a:off x="1028700" y="6886575"/>
            <a:ext cx="2676600" cy="3400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10"/>
          <p:cNvSpPr/>
          <p:nvPr/>
        </p:nvSpPr>
        <p:spPr>
          <a:xfrm>
            <a:off x="3800475" y="6886575"/>
            <a:ext cx="5343600" cy="34005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10"/>
          <p:cNvSpPr/>
          <p:nvPr/>
        </p:nvSpPr>
        <p:spPr>
          <a:xfrm>
            <a:off x="0" y="5057457"/>
            <a:ext cx="1915160" cy="2486025"/>
          </a:xfrm>
          <a:custGeom>
            <a:avLst/>
            <a:gdLst/>
            <a:ahLst/>
            <a:cxnLst/>
            <a:rect l="l" t="t" r="r" b="b"/>
            <a:pathLst>
              <a:path w="1915160" h="2486025" extrusionOk="0">
                <a:moveTo>
                  <a:pt x="0" y="1046033"/>
                </a:moveTo>
                <a:lnTo>
                  <a:pt x="0" y="655175"/>
                </a:lnTo>
                <a:lnTo>
                  <a:pt x="655175" y="0"/>
                </a:lnTo>
                <a:lnTo>
                  <a:pt x="1046033" y="0"/>
                </a:lnTo>
                <a:lnTo>
                  <a:pt x="0" y="1046033"/>
                </a:lnTo>
                <a:close/>
              </a:path>
              <a:path w="1915160" h="2486025" extrusionOk="0">
                <a:moveTo>
                  <a:pt x="0" y="2110190"/>
                </a:moveTo>
                <a:lnTo>
                  <a:pt x="0" y="1719332"/>
                </a:lnTo>
                <a:lnTo>
                  <a:pt x="1708973" y="10358"/>
                </a:lnTo>
                <a:lnTo>
                  <a:pt x="1754764" y="27088"/>
                </a:lnTo>
                <a:lnTo>
                  <a:pt x="1796316" y="51203"/>
                </a:lnTo>
                <a:lnTo>
                  <a:pt x="1832843" y="81917"/>
                </a:lnTo>
                <a:lnTo>
                  <a:pt x="1863557" y="118444"/>
                </a:lnTo>
                <a:lnTo>
                  <a:pt x="1887672" y="159996"/>
                </a:lnTo>
                <a:lnTo>
                  <a:pt x="1904402" y="205787"/>
                </a:lnTo>
                <a:lnTo>
                  <a:pt x="0" y="2110190"/>
                </a:lnTo>
                <a:close/>
              </a:path>
              <a:path w="1915160" h="2486025" extrusionOk="0">
                <a:moveTo>
                  <a:pt x="688322" y="2486024"/>
                </a:moveTo>
                <a:lnTo>
                  <a:pt x="297463" y="2486024"/>
                </a:lnTo>
                <a:lnTo>
                  <a:pt x="1914761" y="868727"/>
                </a:lnTo>
                <a:lnTo>
                  <a:pt x="1914761" y="1259585"/>
                </a:lnTo>
                <a:lnTo>
                  <a:pt x="688322" y="2486024"/>
                </a:lnTo>
                <a:close/>
              </a:path>
              <a:path w="1915160" h="2486025" extrusionOk="0">
                <a:moveTo>
                  <a:pt x="1638536" y="2486024"/>
                </a:moveTo>
                <a:lnTo>
                  <a:pt x="1361620" y="2486024"/>
                </a:lnTo>
                <a:lnTo>
                  <a:pt x="1914761" y="1932884"/>
                </a:lnTo>
                <a:lnTo>
                  <a:pt x="1914761" y="2209799"/>
                </a:lnTo>
                <a:lnTo>
                  <a:pt x="1909118" y="2265293"/>
                </a:lnTo>
                <a:lnTo>
                  <a:pt x="1892922" y="2317096"/>
                </a:lnTo>
                <a:lnTo>
                  <a:pt x="1867274" y="2364108"/>
                </a:lnTo>
                <a:lnTo>
                  <a:pt x="1833274" y="2405229"/>
                </a:lnTo>
                <a:lnTo>
                  <a:pt x="1792553" y="2438829"/>
                </a:lnTo>
                <a:lnTo>
                  <a:pt x="1745746" y="2464272"/>
                </a:lnTo>
                <a:lnTo>
                  <a:pt x="1694018" y="2480392"/>
                </a:lnTo>
                <a:lnTo>
                  <a:pt x="1638536" y="2486024"/>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10"/>
          <p:cNvSpPr txBox="1">
            <a:spLocks noGrp="1"/>
          </p:cNvSpPr>
          <p:nvPr>
            <p:ph type="ctrTitle"/>
          </p:nvPr>
        </p:nvSpPr>
        <p:spPr>
          <a:xfrm>
            <a:off x="2240280" y="3645782"/>
            <a:ext cx="13807500" cy="105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350" b="0" i="0">
                <a:solidFill>
                  <a:srgbClr val="1F1F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ubTitle" idx="1"/>
          </p:nvPr>
        </p:nvSpPr>
        <p:spPr>
          <a:xfrm>
            <a:off x="2743200" y="5760720"/>
            <a:ext cx="12801600" cy="2571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sz="2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 INDU NAIR. V/ AP/AI AND DS / TRADITIONAL KNOWLEDGE AND /SNSCEINTELLECTUAL PROPERTY</a:t>
            </a:r>
            <a:endParaRPr/>
          </a:p>
        </p:txBody>
      </p:sp>
      <p:sp>
        <p:nvSpPr>
          <p:cNvPr id="33" name="Google Shape;33;p10"/>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11"/>
          <p:cNvSpPr txBox="1">
            <a:spLocks noGrp="1"/>
          </p:cNvSpPr>
          <p:nvPr>
            <p:ph type="title"/>
          </p:nvPr>
        </p:nvSpPr>
        <p:spPr>
          <a:xfrm>
            <a:off x="1757172" y="1668093"/>
            <a:ext cx="2907000" cy="122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900" b="0" i="0">
                <a:solidFill>
                  <a:srgbClr val="1F1F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body" idx="1"/>
          </p:nvPr>
        </p:nvSpPr>
        <p:spPr>
          <a:xfrm>
            <a:off x="2549931" y="3840822"/>
            <a:ext cx="5527800" cy="5278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850" b="0" i="0">
                <a:solidFill>
                  <a:srgbClr val="1F1F1F"/>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2"/>
          </p:nvPr>
        </p:nvSpPr>
        <p:spPr>
          <a:xfrm>
            <a:off x="9636531" y="3840822"/>
            <a:ext cx="5527800" cy="5278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850" b="0" i="0">
                <a:solidFill>
                  <a:srgbClr val="1F1F1F"/>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11"/>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 INDU NAIR. V/ AP/AI AND DS / TRADITIONAL KNOWLEDGE AND /SNSCEINTELLECTUAL PROPERTY</a:t>
            </a:r>
            <a:endParaRPr/>
          </a:p>
        </p:txBody>
      </p:sp>
      <p:sp>
        <p:nvSpPr>
          <p:cNvPr id="40" name="Google Shape;40;p11"/>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9"/>
        <p:cNvGrpSpPr/>
        <p:nvPr/>
      </p:nvGrpSpPr>
      <p:grpSpPr>
        <a:xfrm>
          <a:off x="0" y="0"/>
          <a:ext cx="0" cy="0"/>
          <a:chOff x="0" y="0"/>
          <a:chExt cx="0" cy="0"/>
        </a:xfrm>
      </p:grpSpPr>
      <p:sp>
        <p:nvSpPr>
          <p:cNvPr id="10" name="Google Shape;10;p8"/>
          <p:cNvSpPr/>
          <p:nvPr/>
        </p:nvSpPr>
        <p:spPr>
          <a:xfrm>
            <a:off x="0" y="7"/>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rgbClr val="F4F4F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505EB"/>
              </a:solidFill>
              <a:latin typeface="Calibri"/>
              <a:ea typeface="Calibri"/>
              <a:cs typeface="Calibri"/>
              <a:sym typeface="Calibri"/>
            </a:endParaRPr>
          </a:p>
        </p:txBody>
      </p:sp>
      <p:sp>
        <p:nvSpPr>
          <p:cNvPr id="11" name="Google Shape;11;p8"/>
          <p:cNvSpPr txBox="1">
            <a:spLocks noGrp="1"/>
          </p:cNvSpPr>
          <p:nvPr>
            <p:ph type="title"/>
          </p:nvPr>
        </p:nvSpPr>
        <p:spPr>
          <a:xfrm>
            <a:off x="1757172" y="1668093"/>
            <a:ext cx="2907000" cy="12288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900" b="0" i="0" u="none" strike="noStrike" cap="none">
                <a:solidFill>
                  <a:srgbClr val="1F1F1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8"/>
          <p:cNvSpPr txBox="1">
            <a:spLocks noGrp="1"/>
          </p:cNvSpPr>
          <p:nvPr>
            <p:ph type="body" idx="1"/>
          </p:nvPr>
        </p:nvSpPr>
        <p:spPr>
          <a:xfrm>
            <a:off x="1416050" y="2849326"/>
            <a:ext cx="15456000" cy="25863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2400" b="1" i="0" u="none" strike="noStrike" cap="none">
                <a:solidFill>
                  <a:srgbClr val="0505EB"/>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Dr INDU NAIR. V/ AP/AI AND DS / TRADITIONAL KNOWLEDGE AND /SNSCEINTELLECTUAL PROPERTY</a:t>
            </a:r>
            <a:endParaRPr/>
          </a:p>
        </p:txBody>
      </p:sp>
      <p:sp>
        <p:nvSpPr>
          <p:cNvPr id="14" name="Google Shape;14;p8"/>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rgbClr val="0505EB"/>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/13</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p:nvPr/>
        </p:nvSpPr>
        <p:spPr>
          <a:xfrm>
            <a:off x="2762250" y="7698104"/>
            <a:ext cx="0" cy="2588895"/>
          </a:xfrm>
          <a:custGeom>
            <a:avLst/>
            <a:gdLst/>
            <a:ahLst/>
            <a:cxnLst/>
            <a:rect l="l" t="t" r="r" b="b"/>
            <a:pathLst>
              <a:path w="120000" h="2588895" extrusionOk="0">
                <a:moveTo>
                  <a:pt x="0" y="0"/>
                </a:moveTo>
                <a:lnTo>
                  <a:pt x="0" y="2588895"/>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 name="Google Shape;48;p1"/>
          <p:cNvSpPr/>
          <p:nvPr/>
        </p:nvSpPr>
        <p:spPr>
          <a:xfrm>
            <a:off x="1371600" y="-38100"/>
            <a:ext cx="3429000" cy="7698105"/>
          </a:xfrm>
          <a:custGeom>
            <a:avLst/>
            <a:gdLst/>
            <a:ahLst/>
            <a:cxnLst/>
            <a:rect l="l" t="t" r="r" b="b"/>
            <a:pathLst>
              <a:path w="3429000" h="7698105" extrusionOk="0">
                <a:moveTo>
                  <a:pt x="0" y="0"/>
                </a:moveTo>
                <a:lnTo>
                  <a:pt x="3429000" y="0"/>
                </a:lnTo>
                <a:lnTo>
                  <a:pt x="3429000" y="7698105"/>
                </a:lnTo>
                <a:lnTo>
                  <a:pt x="0" y="7698105"/>
                </a:lnTo>
                <a:lnTo>
                  <a:pt x="0" y="0"/>
                </a:lnTo>
                <a:close/>
              </a:path>
            </a:pathLst>
          </a:custGeom>
          <a:solidFill>
            <a:srgbClr val="FF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 name="Google Shape;49;p1"/>
          <p:cNvSpPr txBox="1">
            <a:spLocks noGrp="1"/>
          </p:cNvSpPr>
          <p:nvPr>
            <p:ph type="title"/>
          </p:nvPr>
        </p:nvSpPr>
        <p:spPr>
          <a:xfrm>
            <a:off x="4876800" y="342900"/>
            <a:ext cx="11214300" cy="2339100"/>
          </a:xfrm>
          <a:prstGeom prst="rect">
            <a:avLst/>
          </a:prstGeom>
          <a:solidFill>
            <a:srgbClr val="F2F2F2"/>
          </a:solidFill>
          <a:ln>
            <a:noFill/>
          </a:ln>
        </p:spPr>
        <p:txBody>
          <a:bodyPr spcFirstLastPara="1" wrap="square" lIns="0" tIns="12050" rIns="0" bIns="0" anchor="t" anchorCtr="0">
            <a:spAutoFit/>
          </a:bodyPr>
          <a:lstStyle/>
          <a:p>
            <a:pPr marL="0" lvl="0" indent="0" algn="ctr" rtl="0">
              <a:lnSpc>
                <a:spcPct val="115000"/>
              </a:lnSpc>
              <a:spcBef>
                <a:spcPts val="0"/>
              </a:spcBef>
              <a:spcAft>
                <a:spcPts val="0"/>
              </a:spcAft>
              <a:buClr>
                <a:srgbClr val="000000"/>
              </a:buClr>
              <a:buSzPts val="6000"/>
              <a:buFont typeface="Arial"/>
              <a:buNone/>
            </a:pPr>
            <a:r>
              <a:rPr lang="en-US" sz="6000" b="1">
                <a:solidFill>
                  <a:schemeClr val="dk1"/>
                </a:solidFill>
                <a:latin typeface="Cambria"/>
                <a:ea typeface="Cambria"/>
                <a:cs typeface="Cambria"/>
                <a:sym typeface="Cambria"/>
              </a:rPr>
              <a:t>SNS COLLEGE OF ENGINEERING</a:t>
            </a:r>
            <a:br>
              <a:rPr lang="en-US" sz="6000" b="1">
                <a:solidFill>
                  <a:schemeClr val="dk1"/>
                </a:solidFill>
                <a:latin typeface="Cambria"/>
                <a:ea typeface="Cambria"/>
                <a:cs typeface="Cambria"/>
                <a:sym typeface="Cambria"/>
              </a:rPr>
            </a:br>
            <a:r>
              <a:rPr lang="en-US" sz="2400" b="1">
                <a:solidFill>
                  <a:schemeClr val="dk1"/>
                </a:solidFill>
                <a:latin typeface="Cambria"/>
                <a:ea typeface="Cambria"/>
                <a:cs typeface="Cambria"/>
                <a:sym typeface="Cambria"/>
              </a:rPr>
              <a:t>Kurumbapalayam(Po), Coimbatore – 641 107</a:t>
            </a:r>
            <a:br>
              <a:rPr lang="en-US" sz="2400" b="1">
                <a:solidFill>
                  <a:schemeClr val="dk1"/>
                </a:solidFill>
                <a:latin typeface="Cambria"/>
                <a:ea typeface="Cambria"/>
                <a:cs typeface="Cambria"/>
                <a:sym typeface="Cambria"/>
              </a:rPr>
            </a:br>
            <a:r>
              <a:rPr lang="en-US" sz="2400" b="1">
                <a:solidFill>
                  <a:schemeClr val="dk1"/>
                </a:solidFill>
                <a:latin typeface="Cambria"/>
                <a:ea typeface="Cambria"/>
                <a:cs typeface="Cambria"/>
                <a:sym typeface="Cambria"/>
              </a:rPr>
              <a:t>Accredited by NAAC-UGC with ‘A’ Grade </a:t>
            </a:r>
            <a:br>
              <a:rPr lang="en-US" sz="2400" b="1">
                <a:solidFill>
                  <a:schemeClr val="dk1"/>
                </a:solidFill>
                <a:latin typeface="Cambria"/>
                <a:ea typeface="Cambria"/>
                <a:cs typeface="Cambria"/>
                <a:sym typeface="Cambria"/>
              </a:rPr>
            </a:br>
            <a:r>
              <a:rPr lang="en-US" sz="2400" b="1">
                <a:solidFill>
                  <a:schemeClr val="dk1"/>
                </a:solidFill>
                <a:latin typeface="Cambria"/>
                <a:ea typeface="Cambria"/>
                <a:cs typeface="Cambria"/>
                <a:sym typeface="Cambria"/>
              </a:rPr>
              <a:t>Approved by AICTE, Recognized by UGC  &amp; Affiliated to Anna University, Chennai</a:t>
            </a:r>
            <a:endParaRPr sz="8800">
              <a:solidFill>
                <a:schemeClr val="dk1"/>
              </a:solidFill>
              <a:latin typeface="Cambria"/>
              <a:ea typeface="Cambria"/>
              <a:cs typeface="Cambria"/>
              <a:sym typeface="Cambria"/>
            </a:endParaRPr>
          </a:p>
        </p:txBody>
      </p:sp>
      <p:sp>
        <p:nvSpPr>
          <p:cNvPr id="50" name="Google Shape;50;p1"/>
          <p:cNvSpPr txBox="1"/>
          <p:nvPr/>
        </p:nvSpPr>
        <p:spPr>
          <a:xfrm>
            <a:off x="6172200" y="2933700"/>
            <a:ext cx="10002078" cy="627736"/>
          </a:xfrm>
          <a:prstGeom prst="rect">
            <a:avLst/>
          </a:prstGeom>
          <a:noFill/>
          <a:ln>
            <a:noFill/>
          </a:ln>
        </p:spPr>
        <p:txBody>
          <a:bodyPr spcFirstLastPara="1" wrap="square" lIns="0" tIns="1205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mbria"/>
                <a:ea typeface="Cambria"/>
                <a:cs typeface="Cambria"/>
                <a:sym typeface="Cambria"/>
              </a:rPr>
              <a:t>Department of AI &amp;DS</a:t>
            </a:r>
            <a:endParaRPr sz="4000" b="1" i="0" u="none" strike="noStrike" cap="none">
              <a:solidFill>
                <a:schemeClr val="dk1"/>
              </a:solidFill>
              <a:latin typeface="Cambria"/>
              <a:ea typeface="Cambria"/>
              <a:cs typeface="Cambria"/>
              <a:sym typeface="Cambria"/>
            </a:endParaRPr>
          </a:p>
        </p:txBody>
      </p:sp>
      <p:sp>
        <p:nvSpPr>
          <p:cNvPr id="51" name="Google Shape;51;p1"/>
          <p:cNvSpPr/>
          <p:nvPr/>
        </p:nvSpPr>
        <p:spPr>
          <a:xfrm>
            <a:off x="0" y="3440940"/>
            <a:ext cx="2136775" cy="3650615"/>
          </a:xfrm>
          <a:custGeom>
            <a:avLst/>
            <a:gdLst/>
            <a:ahLst/>
            <a:cxnLst/>
            <a:rect l="l" t="t" r="r" b="b"/>
            <a:pathLst>
              <a:path w="2136775" h="3650615" extrusionOk="0">
                <a:moveTo>
                  <a:pt x="0" y="860858"/>
                </a:moveTo>
                <a:lnTo>
                  <a:pt x="0" y="286926"/>
                </a:lnTo>
                <a:lnTo>
                  <a:pt x="286926" y="0"/>
                </a:lnTo>
                <a:lnTo>
                  <a:pt x="860858" y="0"/>
                </a:lnTo>
                <a:lnTo>
                  <a:pt x="0" y="860858"/>
                </a:lnTo>
                <a:close/>
              </a:path>
              <a:path w="2136775" h="3650615" extrusionOk="0">
                <a:moveTo>
                  <a:pt x="0" y="2423456"/>
                </a:moveTo>
                <a:lnTo>
                  <a:pt x="0" y="1849523"/>
                </a:lnTo>
                <a:lnTo>
                  <a:pt x="1834313" y="15210"/>
                </a:lnTo>
                <a:lnTo>
                  <a:pt x="1879774" y="30325"/>
                </a:lnTo>
                <a:lnTo>
                  <a:pt x="1922639" y="50432"/>
                </a:lnTo>
                <a:lnTo>
                  <a:pt x="1962567" y="75187"/>
                </a:lnTo>
                <a:lnTo>
                  <a:pt x="1999215" y="104248"/>
                </a:lnTo>
                <a:lnTo>
                  <a:pt x="2032241" y="137274"/>
                </a:lnTo>
                <a:lnTo>
                  <a:pt x="2061302" y="173922"/>
                </a:lnTo>
                <a:lnTo>
                  <a:pt x="2086057" y="213850"/>
                </a:lnTo>
                <a:lnTo>
                  <a:pt x="2106163" y="256715"/>
                </a:lnTo>
                <a:lnTo>
                  <a:pt x="2121279" y="302176"/>
                </a:lnTo>
                <a:lnTo>
                  <a:pt x="0" y="2423456"/>
                </a:lnTo>
                <a:close/>
              </a:path>
              <a:path w="2136775" h="3650615" extrusionOk="0">
                <a:moveTo>
                  <a:pt x="335599" y="3650454"/>
                </a:moveTo>
                <a:lnTo>
                  <a:pt x="0" y="3650454"/>
                </a:lnTo>
                <a:lnTo>
                  <a:pt x="0" y="3412120"/>
                </a:lnTo>
                <a:lnTo>
                  <a:pt x="2136489" y="1275630"/>
                </a:lnTo>
                <a:lnTo>
                  <a:pt x="2136489" y="1849563"/>
                </a:lnTo>
                <a:lnTo>
                  <a:pt x="335599" y="3650454"/>
                </a:lnTo>
                <a:close/>
              </a:path>
              <a:path w="2136775" h="3650615" extrusionOk="0">
                <a:moveTo>
                  <a:pt x="1730883" y="3650454"/>
                </a:moveTo>
                <a:lnTo>
                  <a:pt x="1324263" y="3650454"/>
                </a:lnTo>
                <a:lnTo>
                  <a:pt x="2136489" y="2838228"/>
                </a:lnTo>
                <a:lnTo>
                  <a:pt x="2136489" y="3244848"/>
                </a:lnTo>
                <a:lnTo>
                  <a:pt x="2132767" y="3299694"/>
                </a:lnTo>
                <a:lnTo>
                  <a:pt x="2121918" y="3352371"/>
                </a:lnTo>
                <a:lnTo>
                  <a:pt x="2104421" y="3402400"/>
                </a:lnTo>
                <a:lnTo>
                  <a:pt x="2080756" y="3449303"/>
                </a:lnTo>
                <a:lnTo>
                  <a:pt x="2051401" y="3492601"/>
                </a:lnTo>
                <a:lnTo>
                  <a:pt x="2016836" y="3531814"/>
                </a:lnTo>
                <a:lnTo>
                  <a:pt x="1978049" y="3565952"/>
                </a:lnTo>
                <a:lnTo>
                  <a:pt x="1935038" y="3595021"/>
                </a:lnTo>
                <a:lnTo>
                  <a:pt x="1888309" y="3618512"/>
                </a:lnTo>
                <a:lnTo>
                  <a:pt x="1838369" y="3635919"/>
                </a:lnTo>
                <a:lnTo>
                  <a:pt x="1785725" y="3646735"/>
                </a:lnTo>
                <a:lnTo>
                  <a:pt x="1730883" y="3650454"/>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1"/>
          <p:cNvSpPr/>
          <p:nvPr/>
        </p:nvSpPr>
        <p:spPr>
          <a:xfrm>
            <a:off x="17558513" y="7962900"/>
            <a:ext cx="317500" cy="1269365"/>
          </a:xfrm>
          <a:custGeom>
            <a:avLst/>
            <a:gdLst/>
            <a:ahLst/>
            <a:cxnLst/>
            <a:rect l="l" t="t" r="r" b="b"/>
            <a:pathLst>
              <a:path w="317500" h="1269365" extrusionOk="0">
                <a:moveTo>
                  <a:pt x="0" y="158625"/>
                </a:moveTo>
                <a:lnTo>
                  <a:pt x="8083" y="108474"/>
                </a:lnTo>
                <a:lnTo>
                  <a:pt x="30595" y="64928"/>
                </a:lnTo>
                <a:lnTo>
                  <a:pt x="64928" y="30595"/>
                </a:lnTo>
                <a:lnTo>
                  <a:pt x="108474" y="8083"/>
                </a:lnTo>
                <a:lnTo>
                  <a:pt x="158625" y="0"/>
                </a:lnTo>
                <a:lnTo>
                  <a:pt x="208775" y="8083"/>
                </a:lnTo>
                <a:lnTo>
                  <a:pt x="252321" y="30595"/>
                </a:lnTo>
                <a:lnTo>
                  <a:pt x="286654" y="64928"/>
                </a:lnTo>
                <a:lnTo>
                  <a:pt x="309166" y="108474"/>
                </a:lnTo>
                <a:lnTo>
                  <a:pt x="317250" y="158625"/>
                </a:lnTo>
                <a:lnTo>
                  <a:pt x="309166" y="208775"/>
                </a:lnTo>
                <a:lnTo>
                  <a:pt x="286654" y="252321"/>
                </a:lnTo>
                <a:lnTo>
                  <a:pt x="252321" y="286654"/>
                </a:lnTo>
                <a:lnTo>
                  <a:pt x="208775" y="309166"/>
                </a:lnTo>
                <a:lnTo>
                  <a:pt x="158625" y="317250"/>
                </a:lnTo>
                <a:lnTo>
                  <a:pt x="108474" y="309166"/>
                </a:lnTo>
                <a:lnTo>
                  <a:pt x="64928" y="286654"/>
                </a:lnTo>
                <a:lnTo>
                  <a:pt x="30595" y="252321"/>
                </a:lnTo>
                <a:lnTo>
                  <a:pt x="8083" y="208775"/>
                </a:lnTo>
                <a:lnTo>
                  <a:pt x="0" y="158625"/>
                </a:lnTo>
                <a:close/>
              </a:path>
              <a:path w="317500" h="1269365" extrusionOk="0">
                <a:moveTo>
                  <a:pt x="0" y="1110375"/>
                </a:moveTo>
                <a:lnTo>
                  <a:pt x="8083" y="1060224"/>
                </a:lnTo>
                <a:lnTo>
                  <a:pt x="30595" y="1016678"/>
                </a:lnTo>
                <a:lnTo>
                  <a:pt x="64928" y="982345"/>
                </a:lnTo>
                <a:lnTo>
                  <a:pt x="108474" y="959833"/>
                </a:lnTo>
                <a:lnTo>
                  <a:pt x="158625" y="951750"/>
                </a:lnTo>
                <a:lnTo>
                  <a:pt x="208775" y="959833"/>
                </a:lnTo>
                <a:lnTo>
                  <a:pt x="252321" y="982345"/>
                </a:lnTo>
                <a:lnTo>
                  <a:pt x="286654" y="1016678"/>
                </a:lnTo>
                <a:lnTo>
                  <a:pt x="309166" y="1060224"/>
                </a:lnTo>
                <a:lnTo>
                  <a:pt x="317250" y="1110375"/>
                </a:lnTo>
                <a:lnTo>
                  <a:pt x="309166" y="1160526"/>
                </a:lnTo>
                <a:lnTo>
                  <a:pt x="286654" y="1204071"/>
                </a:lnTo>
                <a:lnTo>
                  <a:pt x="252321" y="1238404"/>
                </a:lnTo>
                <a:lnTo>
                  <a:pt x="208775" y="1260916"/>
                </a:lnTo>
                <a:lnTo>
                  <a:pt x="158625" y="1269000"/>
                </a:lnTo>
                <a:lnTo>
                  <a:pt x="108474" y="1260916"/>
                </a:lnTo>
                <a:lnTo>
                  <a:pt x="64928" y="1238404"/>
                </a:lnTo>
                <a:lnTo>
                  <a:pt x="30595" y="1204071"/>
                </a:lnTo>
                <a:lnTo>
                  <a:pt x="8083" y="1160526"/>
                </a:lnTo>
                <a:lnTo>
                  <a:pt x="0" y="1110375"/>
                </a:lnTo>
                <a:close/>
              </a:path>
              <a:path w="317500" h="1269365" extrusionOk="0">
                <a:moveTo>
                  <a:pt x="0" y="634500"/>
                </a:moveTo>
                <a:lnTo>
                  <a:pt x="8083" y="584349"/>
                </a:lnTo>
                <a:lnTo>
                  <a:pt x="30595" y="540803"/>
                </a:lnTo>
                <a:lnTo>
                  <a:pt x="64928" y="506470"/>
                </a:lnTo>
                <a:lnTo>
                  <a:pt x="108474" y="483958"/>
                </a:lnTo>
                <a:lnTo>
                  <a:pt x="158625" y="475875"/>
                </a:lnTo>
                <a:lnTo>
                  <a:pt x="208775" y="483958"/>
                </a:lnTo>
                <a:lnTo>
                  <a:pt x="252321" y="506470"/>
                </a:lnTo>
                <a:lnTo>
                  <a:pt x="286654" y="540803"/>
                </a:lnTo>
                <a:lnTo>
                  <a:pt x="309166" y="584349"/>
                </a:lnTo>
                <a:lnTo>
                  <a:pt x="317250" y="634500"/>
                </a:lnTo>
                <a:lnTo>
                  <a:pt x="309166" y="684650"/>
                </a:lnTo>
                <a:lnTo>
                  <a:pt x="286654" y="728196"/>
                </a:lnTo>
                <a:lnTo>
                  <a:pt x="252321" y="762529"/>
                </a:lnTo>
                <a:lnTo>
                  <a:pt x="208775" y="785041"/>
                </a:lnTo>
                <a:lnTo>
                  <a:pt x="158625" y="793125"/>
                </a:lnTo>
                <a:lnTo>
                  <a:pt x="108474" y="785041"/>
                </a:lnTo>
                <a:lnTo>
                  <a:pt x="64928" y="762529"/>
                </a:lnTo>
                <a:lnTo>
                  <a:pt x="30595" y="728196"/>
                </a:lnTo>
                <a:lnTo>
                  <a:pt x="8083" y="684650"/>
                </a:lnTo>
                <a:lnTo>
                  <a:pt x="0" y="634500"/>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1"/>
          <p:cNvSpPr/>
          <p:nvPr/>
        </p:nvSpPr>
        <p:spPr>
          <a:xfrm>
            <a:off x="17068800" y="7962900"/>
            <a:ext cx="317500" cy="1269365"/>
          </a:xfrm>
          <a:custGeom>
            <a:avLst/>
            <a:gdLst/>
            <a:ahLst/>
            <a:cxnLst/>
            <a:rect l="l" t="t" r="r" b="b"/>
            <a:pathLst>
              <a:path w="317500" h="1269365" extrusionOk="0">
                <a:moveTo>
                  <a:pt x="0" y="158625"/>
                </a:moveTo>
                <a:lnTo>
                  <a:pt x="8083" y="108474"/>
                </a:lnTo>
                <a:lnTo>
                  <a:pt x="30595" y="64928"/>
                </a:lnTo>
                <a:lnTo>
                  <a:pt x="64928" y="30595"/>
                </a:lnTo>
                <a:lnTo>
                  <a:pt x="108474" y="8083"/>
                </a:lnTo>
                <a:lnTo>
                  <a:pt x="158625" y="0"/>
                </a:lnTo>
                <a:lnTo>
                  <a:pt x="208775" y="8083"/>
                </a:lnTo>
                <a:lnTo>
                  <a:pt x="252321" y="30595"/>
                </a:lnTo>
                <a:lnTo>
                  <a:pt x="286654" y="64928"/>
                </a:lnTo>
                <a:lnTo>
                  <a:pt x="309166" y="108474"/>
                </a:lnTo>
                <a:lnTo>
                  <a:pt x="317250" y="158625"/>
                </a:lnTo>
                <a:lnTo>
                  <a:pt x="309166" y="208775"/>
                </a:lnTo>
                <a:lnTo>
                  <a:pt x="286654" y="252321"/>
                </a:lnTo>
                <a:lnTo>
                  <a:pt x="252321" y="286654"/>
                </a:lnTo>
                <a:lnTo>
                  <a:pt x="208775" y="309166"/>
                </a:lnTo>
                <a:lnTo>
                  <a:pt x="158625" y="317250"/>
                </a:lnTo>
                <a:lnTo>
                  <a:pt x="108474" y="309166"/>
                </a:lnTo>
                <a:lnTo>
                  <a:pt x="64928" y="286654"/>
                </a:lnTo>
                <a:lnTo>
                  <a:pt x="30595" y="252321"/>
                </a:lnTo>
                <a:lnTo>
                  <a:pt x="8083" y="208775"/>
                </a:lnTo>
                <a:lnTo>
                  <a:pt x="0" y="158625"/>
                </a:lnTo>
                <a:close/>
              </a:path>
              <a:path w="317500" h="1269365" extrusionOk="0">
                <a:moveTo>
                  <a:pt x="0" y="1110375"/>
                </a:moveTo>
                <a:lnTo>
                  <a:pt x="8083" y="1060224"/>
                </a:lnTo>
                <a:lnTo>
                  <a:pt x="30595" y="1016678"/>
                </a:lnTo>
                <a:lnTo>
                  <a:pt x="64928" y="982345"/>
                </a:lnTo>
                <a:lnTo>
                  <a:pt x="108474" y="959833"/>
                </a:lnTo>
                <a:lnTo>
                  <a:pt x="158625" y="951750"/>
                </a:lnTo>
                <a:lnTo>
                  <a:pt x="208775" y="959833"/>
                </a:lnTo>
                <a:lnTo>
                  <a:pt x="252321" y="982345"/>
                </a:lnTo>
                <a:lnTo>
                  <a:pt x="286654" y="1016678"/>
                </a:lnTo>
                <a:lnTo>
                  <a:pt x="309166" y="1060224"/>
                </a:lnTo>
                <a:lnTo>
                  <a:pt x="317250" y="1110375"/>
                </a:lnTo>
                <a:lnTo>
                  <a:pt x="309166" y="1160526"/>
                </a:lnTo>
                <a:lnTo>
                  <a:pt x="286654" y="1204071"/>
                </a:lnTo>
                <a:lnTo>
                  <a:pt x="252321" y="1238404"/>
                </a:lnTo>
                <a:lnTo>
                  <a:pt x="208775" y="1260916"/>
                </a:lnTo>
                <a:lnTo>
                  <a:pt x="158625" y="1269000"/>
                </a:lnTo>
                <a:lnTo>
                  <a:pt x="108474" y="1260916"/>
                </a:lnTo>
                <a:lnTo>
                  <a:pt x="64928" y="1238404"/>
                </a:lnTo>
                <a:lnTo>
                  <a:pt x="30595" y="1204071"/>
                </a:lnTo>
                <a:lnTo>
                  <a:pt x="8083" y="1160526"/>
                </a:lnTo>
                <a:lnTo>
                  <a:pt x="0" y="1110375"/>
                </a:lnTo>
                <a:close/>
              </a:path>
              <a:path w="317500" h="1269365" extrusionOk="0">
                <a:moveTo>
                  <a:pt x="0" y="634500"/>
                </a:moveTo>
                <a:lnTo>
                  <a:pt x="8083" y="584349"/>
                </a:lnTo>
                <a:lnTo>
                  <a:pt x="30595" y="540803"/>
                </a:lnTo>
                <a:lnTo>
                  <a:pt x="64928" y="506470"/>
                </a:lnTo>
                <a:lnTo>
                  <a:pt x="108474" y="483958"/>
                </a:lnTo>
                <a:lnTo>
                  <a:pt x="158625" y="475875"/>
                </a:lnTo>
                <a:lnTo>
                  <a:pt x="208775" y="483958"/>
                </a:lnTo>
                <a:lnTo>
                  <a:pt x="252321" y="506470"/>
                </a:lnTo>
                <a:lnTo>
                  <a:pt x="286654" y="540803"/>
                </a:lnTo>
                <a:lnTo>
                  <a:pt x="309166" y="584349"/>
                </a:lnTo>
                <a:lnTo>
                  <a:pt x="317250" y="634500"/>
                </a:lnTo>
                <a:lnTo>
                  <a:pt x="309166" y="684650"/>
                </a:lnTo>
                <a:lnTo>
                  <a:pt x="286654" y="728196"/>
                </a:lnTo>
                <a:lnTo>
                  <a:pt x="252321" y="762529"/>
                </a:lnTo>
                <a:lnTo>
                  <a:pt x="208775" y="785041"/>
                </a:lnTo>
                <a:lnTo>
                  <a:pt x="158625" y="793125"/>
                </a:lnTo>
                <a:lnTo>
                  <a:pt x="108474" y="785041"/>
                </a:lnTo>
                <a:lnTo>
                  <a:pt x="64928" y="762529"/>
                </a:lnTo>
                <a:lnTo>
                  <a:pt x="30595" y="728196"/>
                </a:lnTo>
                <a:lnTo>
                  <a:pt x="8083" y="684650"/>
                </a:lnTo>
                <a:lnTo>
                  <a:pt x="0" y="634500"/>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1"/>
          <p:cNvSpPr/>
          <p:nvPr/>
        </p:nvSpPr>
        <p:spPr>
          <a:xfrm>
            <a:off x="16575024" y="7962900"/>
            <a:ext cx="317500" cy="1269365"/>
          </a:xfrm>
          <a:custGeom>
            <a:avLst/>
            <a:gdLst/>
            <a:ahLst/>
            <a:cxnLst/>
            <a:rect l="l" t="t" r="r" b="b"/>
            <a:pathLst>
              <a:path w="317500" h="1269365" extrusionOk="0">
                <a:moveTo>
                  <a:pt x="0" y="158625"/>
                </a:moveTo>
                <a:lnTo>
                  <a:pt x="8083" y="108474"/>
                </a:lnTo>
                <a:lnTo>
                  <a:pt x="30595" y="64928"/>
                </a:lnTo>
                <a:lnTo>
                  <a:pt x="64928" y="30595"/>
                </a:lnTo>
                <a:lnTo>
                  <a:pt x="108474" y="8083"/>
                </a:lnTo>
                <a:lnTo>
                  <a:pt x="158625" y="0"/>
                </a:lnTo>
                <a:lnTo>
                  <a:pt x="208775" y="8083"/>
                </a:lnTo>
                <a:lnTo>
                  <a:pt x="252321" y="30595"/>
                </a:lnTo>
                <a:lnTo>
                  <a:pt x="286654" y="64928"/>
                </a:lnTo>
                <a:lnTo>
                  <a:pt x="309166" y="108474"/>
                </a:lnTo>
                <a:lnTo>
                  <a:pt x="317250" y="158625"/>
                </a:lnTo>
                <a:lnTo>
                  <a:pt x="309166" y="208775"/>
                </a:lnTo>
                <a:lnTo>
                  <a:pt x="286654" y="252321"/>
                </a:lnTo>
                <a:lnTo>
                  <a:pt x="252321" y="286654"/>
                </a:lnTo>
                <a:lnTo>
                  <a:pt x="208775" y="309166"/>
                </a:lnTo>
                <a:lnTo>
                  <a:pt x="158625" y="317250"/>
                </a:lnTo>
                <a:lnTo>
                  <a:pt x="108474" y="309166"/>
                </a:lnTo>
                <a:lnTo>
                  <a:pt x="64928" y="286654"/>
                </a:lnTo>
                <a:lnTo>
                  <a:pt x="30595" y="252321"/>
                </a:lnTo>
                <a:lnTo>
                  <a:pt x="8083" y="208775"/>
                </a:lnTo>
                <a:lnTo>
                  <a:pt x="0" y="158625"/>
                </a:lnTo>
                <a:close/>
              </a:path>
              <a:path w="317500" h="1269365" extrusionOk="0">
                <a:moveTo>
                  <a:pt x="0" y="1110375"/>
                </a:moveTo>
                <a:lnTo>
                  <a:pt x="8083" y="1060224"/>
                </a:lnTo>
                <a:lnTo>
                  <a:pt x="30595" y="1016678"/>
                </a:lnTo>
                <a:lnTo>
                  <a:pt x="64928" y="982345"/>
                </a:lnTo>
                <a:lnTo>
                  <a:pt x="108474" y="959833"/>
                </a:lnTo>
                <a:lnTo>
                  <a:pt x="158625" y="951750"/>
                </a:lnTo>
                <a:lnTo>
                  <a:pt x="208775" y="959833"/>
                </a:lnTo>
                <a:lnTo>
                  <a:pt x="252321" y="982345"/>
                </a:lnTo>
                <a:lnTo>
                  <a:pt x="286654" y="1016678"/>
                </a:lnTo>
                <a:lnTo>
                  <a:pt x="309166" y="1060224"/>
                </a:lnTo>
                <a:lnTo>
                  <a:pt x="317250" y="1110375"/>
                </a:lnTo>
                <a:lnTo>
                  <a:pt x="309166" y="1160526"/>
                </a:lnTo>
                <a:lnTo>
                  <a:pt x="286654" y="1204071"/>
                </a:lnTo>
                <a:lnTo>
                  <a:pt x="252321" y="1238404"/>
                </a:lnTo>
                <a:lnTo>
                  <a:pt x="208775" y="1260916"/>
                </a:lnTo>
                <a:lnTo>
                  <a:pt x="158625" y="1269000"/>
                </a:lnTo>
                <a:lnTo>
                  <a:pt x="108474" y="1260916"/>
                </a:lnTo>
                <a:lnTo>
                  <a:pt x="64928" y="1238404"/>
                </a:lnTo>
                <a:lnTo>
                  <a:pt x="30595" y="1204071"/>
                </a:lnTo>
                <a:lnTo>
                  <a:pt x="8083" y="1160526"/>
                </a:lnTo>
                <a:lnTo>
                  <a:pt x="0" y="1110375"/>
                </a:lnTo>
                <a:close/>
              </a:path>
              <a:path w="317500" h="1269365" extrusionOk="0">
                <a:moveTo>
                  <a:pt x="0" y="634500"/>
                </a:moveTo>
                <a:lnTo>
                  <a:pt x="8083" y="584349"/>
                </a:lnTo>
                <a:lnTo>
                  <a:pt x="30595" y="540803"/>
                </a:lnTo>
                <a:lnTo>
                  <a:pt x="64928" y="506470"/>
                </a:lnTo>
                <a:lnTo>
                  <a:pt x="108474" y="483958"/>
                </a:lnTo>
                <a:lnTo>
                  <a:pt x="158625" y="475875"/>
                </a:lnTo>
                <a:lnTo>
                  <a:pt x="208775" y="483958"/>
                </a:lnTo>
                <a:lnTo>
                  <a:pt x="252321" y="506470"/>
                </a:lnTo>
                <a:lnTo>
                  <a:pt x="286654" y="540803"/>
                </a:lnTo>
                <a:lnTo>
                  <a:pt x="309166" y="584349"/>
                </a:lnTo>
                <a:lnTo>
                  <a:pt x="317250" y="634500"/>
                </a:lnTo>
                <a:lnTo>
                  <a:pt x="309166" y="684650"/>
                </a:lnTo>
                <a:lnTo>
                  <a:pt x="286654" y="728196"/>
                </a:lnTo>
                <a:lnTo>
                  <a:pt x="252321" y="762529"/>
                </a:lnTo>
                <a:lnTo>
                  <a:pt x="208775" y="785041"/>
                </a:lnTo>
                <a:lnTo>
                  <a:pt x="158625" y="793125"/>
                </a:lnTo>
                <a:lnTo>
                  <a:pt x="108474" y="785041"/>
                </a:lnTo>
                <a:lnTo>
                  <a:pt x="64928" y="762529"/>
                </a:lnTo>
                <a:lnTo>
                  <a:pt x="30595" y="728196"/>
                </a:lnTo>
                <a:lnTo>
                  <a:pt x="8083" y="684650"/>
                </a:lnTo>
                <a:lnTo>
                  <a:pt x="0" y="634500"/>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5" name="Google Shape;55;p1"/>
          <p:cNvPicPr preferRelativeResize="0"/>
          <p:nvPr/>
        </p:nvPicPr>
        <p:blipFill rotWithShape="1">
          <a:blip r:embed="rId3">
            <a:alphaModFix/>
          </a:blip>
          <a:srcRect/>
          <a:stretch/>
        </p:blipFill>
        <p:spPr>
          <a:xfrm>
            <a:off x="16436267" y="0"/>
            <a:ext cx="1870638" cy="1104900"/>
          </a:xfrm>
          <a:prstGeom prst="rect">
            <a:avLst/>
          </a:prstGeom>
          <a:noFill/>
          <a:ln>
            <a:noFill/>
          </a:ln>
        </p:spPr>
      </p:pic>
      <p:pic>
        <p:nvPicPr>
          <p:cNvPr id="56" name="Google Shape;56;p1"/>
          <p:cNvPicPr preferRelativeResize="0"/>
          <p:nvPr/>
        </p:nvPicPr>
        <p:blipFill rotWithShape="1">
          <a:blip r:embed="rId4">
            <a:alphaModFix/>
          </a:blip>
          <a:srcRect/>
          <a:stretch/>
        </p:blipFill>
        <p:spPr>
          <a:xfrm>
            <a:off x="-23191" y="-8283"/>
            <a:ext cx="1342043" cy="1427646"/>
          </a:xfrm>
          <a:prstGeom prst="rect">
            <a:avLst/>
          </a:prstGeom>
          <a:noFill/>
          <a:ln>
            <a:noFill/>
          </a:ln>
        </p:spPr>
      </p:pic>
      <p:sp>
        <p:nvSpPr>
          <p:cNvPr id="57" name="Google Shape;57;p1"/>
          <p:cNvSpPr txBox="1"/>
          <p:nvPr/>
        </p:nvSpPr>
        <p:spPr>
          <a:xfrm>
            <a:off x="5943600" y="4100690"/>
            <a:ext cx="10134600" cy="295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mbria"/>
                <a:ea typeface="Cambria"/>
                <a:cs typeface="Cambria"/>
                <a:sym typeface="Cambria"/>
              </a:rPr>
              <a:t>Course Name – </a:t>
            </a:r>
            <a:r>
              <a:rPr lang="en-US" sz="2400" b="1" i="0" u="none" strike="noStrike" cap="none">
                <a:solidFill>
                  <a:schemeClr val="dk1"/>
                </a:solidFill>
                <a:latin typeface="Times New Roman"/>
                <a:ea typeface="Times New Roman"/>
                <a:cs typeface="Times New Roman"/>
                <a:sym typeface="Times New Roman"/>
              </a:rPr>
              <a:t>19AD602 DEEP LEARNING</a:t>
            </a:r>
            <a:endParaRPr sz="24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mbria"/>
                <a:ea typeface="Cambria"/>
                <a:cs typeface="Cambria"/>
                <a:sym typeface="Cambria"/>
              </a:rPr>
              <a:t>III Year / VI Semester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mbria"/>
                <a:ea typeface="Cambria"/>
                <a:cs typeface="Cambria"/>
                <a:sym typeface="Cambria"/>
              </a:rPr>
              <a:t>Unit 4-</a:t>
            </a:r>
            <a:r>
              <a:rPr lang="en-US" sz="2600" b="1">
                <a:solidFill>
                  <a:srgbClr val="333333"/>
                </a:solidFill>
                <a:latin typeface="Cambria"/>
                <a:ea typeface="Cambria"/>
                <a:cs typeface="Cambria"/>
                <a:sym typeface="Cambria"/>
              </a:rPr>
              <a:t>Legal concepts for the protection of traditional knowledge</a:t>
            </a:r>
            <a:endParaRPr sz="5800" b="1" i="0" u="none" strike="noStrike" cap="none">
              <a:solidFill>
                <a:schemeClr val="dk1"/>
              </a:solidFill>
              <a:latin typeface="Cambria"/>
              <a:ea typeface="Cambria"/>
              <a:cs typeface="Cambria"/>
              <a:sym typeface="Cambria"/>
            </a:endParaRPr>
          </a:p>
        </p:txBody>
      </p:sp>
      <p:sp>
        <p:nvSpPr>
          <p:cNvPr id="2" name="Footer Placeholder 1">
            <a:extLst>
              <a:ext uri="{FF2B5EF4-FFF2-40B4-BE49-F238E27FC236}">
                <a16:creationId xmlns:a16="http://schemas.microsoft.com/office/drawing/2014/main" id="{EC7882DF-E29B-6520-06D0-C65EFFC14858}"/>
              </a:ext>
            </a:extLst>
          </p:cNvPr>
          <p:cNvSpPr>
            <a:spLocks noGrp="1"/>
          </p:cNvSpPr>
          <p:nvPr>
            <p:ph type="ftr" idx="11"/>
          </p:nvPr>
        </p:nvSpPr>
        <p:spPr>
          <a:xfrm>
            <a:off x="1318853" y="9453715"/>
            <a:ext cx="15391070" cy="833283"/>
          </a:xfrm>
        </p:spPr>
        <p:txBody>
          <a:bodyPr/>
          <a:lstStyle/>
          <a:p>
            <a:r>
              <a:rPr lang="en-US" dirty="0"/>
              <a:t>Dr INDU NAIR. V/ AP/AI AND DS / TRADITIONAL KNOWLEDGE AND /SNSCEINTELLECTUAL PROPERTY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2f18bd1e12c_0_0"/>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g2f18bd1e12c_0_0"/>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g2f18bd1e12c_0_0"/>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g2f18bd1e12c_0_0"/>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g2f18bd1e12c_0_0"/>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g2f18bd1e12c_0_0"/>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0" name="Google Shape;70;g2f18bd1e12c_0_0"/>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71" name="Google Shape;71;g2f18bd1e12c_0_0"/>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74" name="Google Shape;74;g2f18bd1e12c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75" name="Google Shape;75;g2f18bd1e12c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76" name="Google Shape;76;g2f18bd1e12c_0_0"/>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77" name="Google Shape;77;g2f18bd1e12c_0_0"/>
          <p:cNvSpPr txBox="1"/>
          <p:nvPr/>
        </p:nvSpPr>
        <p:spPr>
          <a:xfrm>
            <a:off x="2910010" y="276906"/>
            <a:ext cx="12573000" cy="985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2600" b="1">
                <a:solidFill>
                  <a:srgbClr val="333333"/>
                </a:solidFill>
                <a:latin typeface="Cambria"/>
                <a:ea typeface="Cambria"/>
                <a:cs typeface="Cambria"/>
                <a:sym typeface="Cambria"/>
              </a:rPr>
              <a:t>Legal concepts for the protection of traditional knowledge</a:t>
            </a:r>
            <a:endParaRPr sz="58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3200" b="1">
              <a:solidFill>
                <a:srgbClr val="333333"/>
              </a:solidFill>
              <a:latin typeface="Cambria"/>
              <a:ea typeface="Cambria"/>
              <a:cs typeface="Cambria"/>
              <a:sym typeface="Cambria"/>
            </a:endParaRPr>
          </a:p>
        </p:txBody>
      </p:sp>
      <p:sp>
        <p:nvSpPr>
          <p:cNvPr id="78" name="Google Shape;78;g2f18bd1e12c_0_0"/>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dirty="0"/>
              <a:t>Traditional knowledge (TK) encompasses the wisdom, innovations, and practices developed by indigenous and local communities over generations, forming an integral part of their cultural and spiritual identities.</a:t>
            </a:r>
          </a:p>
          <a:p>
            <a:pPr marL="0" marR="0" lvl="0" indent="0" algn="l" rtl="0">
              <a:lnSpc>
                <a:spcPct val="100000"/>
              </a:lnSpc>
              <a:spcBef>
                <a:spcPts val="0"/>
              </a:spcBef>
              <a:spcAft>
                <a:spcPts val="0"/>
              </a:spcAft>
              <a:buClr>
                <a:schemeClr val="dk1"/>
              </a:buClr>
              <a:buSzPts val="1100"/>
              <a:buFont typeface="Arial"/>
              <a:buNone/>
            </a:pPr>
            <a:r>
              <a:rPr lang="en-US" sz="3400" dirty="0"/>
              <a:t> Protecting TK is essential to preserve cultural heritage, promote biodiversity, and prevent misappropriation. </a:t>
            </a:r>
          </a:p>
          <a:p>
            <a:pPr marL="0" marR="0" lvl="0" indent="0" algn="l" rtl="0">
              <a:lnSpc>
                <a:spcPct val="100000"/>
              </a:lnSpc>
              <a:spcBef>
                <a:spcPts val="0"/>
              </a:spcBef>
              <a:spcAft>
                <a:spcPts val="0"/>
              </a:spcAft>
              <a:buClr>
                <a:schemeClr val="dk1"/>
              </a:buClr>
              <a:buSzPts val="1100"/>
              <a:buFont typeface="Arial"/>
              <a:buNone/>
            </a:pPr>
            <a:r>
              <a:rPr lang="en-US" sz="3400" dirty="0"/>
              <a:t>Various legal concepts have been developed to safeguard TK, addressing its unique characteristics and the challenges associated with its protection.</a:t>
            </a:r>
            <a:endParaRPr sz="3400" b="0" i="0" u="none" strike="noStrike" cap="none" dirty="0">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3C6F828F-55F4-3CAE-8BCB-19502589BD6B}"/>
              </a:ext>
            </a:extLst>
          </p:cNvPr>
          <p:cNvSpPr>
            <a:spLocks noGrp="1"/>
          </p:cNvSpPr>
          <p:nvPr>
            <p:ph type="ftr" idx="11"/>
          </p:nvPr>
        </p:nvSpPr>
        <p:spPr>
          <a:xfrm>
            <a:off x="1167675" y="9566910"/>
            <a:ext cx="14568854" cy="720090"/>
          </a:xfrm>
        </p:spPr>
        <p:txBody>
          <a:bodyPr/>
          <a:lstStyle/>
          <a:p>
            <a:r>
              <a:rPr lang="en-US" dirty="0"/>
              <a:t>Dr INDU NAIR. V/ AP/AI AND DS / TRADITIONAL KNOWLEDGE AND /SNSCEINTELLECTUAL PROPERTY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334c4165a0a_0_18"/>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g334c4165a0a_0_18"/>
          <p:cNvSpPr/>
          <p:nvPr/>
        </p:nvSpPr>
        <p:spPr>
          <a:xfrm>
            <a:off x="16053895" y="9152541"/>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g334c4165a0a_0_18"/>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g334c4165a0a_0_18"/>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g334c4165a0a_0_18"/>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g334c4165a0a_0_18"/>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9" name="Google Shape;89;g334c4165a0a_0_18"/>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90" name="Google Shape;90;g334c4165a0a_0_18"/>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93" name="Google Shape;93;g334c4165a0a_0_18"/>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94" name="Google Shape;94;g334c4165a0a_0_18"/>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95" name="Google Shape;95;g334c4165a0a_0_18"/>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96" name="Google Shape;96;g334c4165a0a_0_18"/>
          <p:cNvSpPr txBox="1"/>
          <p:nvPr/>
        </p:nvSpPr>
        <p:spPr>
          <a:xfrm>
            <a:off x="2910010" y="276906"/>
            <a:ext cx="12573000" cy="985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2600" b="1">
                <a:solidFill>
                  <a:srgbClr val="333333"/>
                </a:solidFill>
                <a:latin typeface="Cambria"/>
                <a:ea typeface="Cambria"/>
                <a:cs typeface="Cambria"/>
                <a:sym typeface="Cambria"/>
              </a:rPr>
              <a:t>Legal concepts for the protection of traditional knowledge</a:t>
            </a:r>
            <a:endParaRPr sz="58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3200" b="1">
              <a:solidFill>
                <a:srgbClr val="333333"/>
              </a:solidFill>
              <a:latin typeface="Cambria"/>
              <a:ea typeface="Cambria"/>
              <a:cs typeface="Cambria"/>
              <a:sym typeface="Cambria"/>
            </a:endParaRPr>
          </a:p>
        </p:txBody>
      </p:sp>
      <p:sp>
        <p:nvSpPr>
          <p:cNvPr id="97" name="Google Shape;97;g334c4165a0a_0_18"/>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1100"/>
              <a:buFont typeface="Arial" panose="020B0604020202020204" pitchFamily="34" charset="0"/>
              <a:buChar char="•"/>
            </a:pPr>
            <a:r>
              <a:rPr lang="en-US" sz="4400" dirty="0"/>
              <a:t>One approach involves adapting existing intellectual property (IP) frameworks to accommodate TK. </a:t>
            </a:r>
          </a:p>
          <a:p>
            <a:pPr marL="457200" marR="0" lvl="0" indent="-457200" algn="l" rtl="0">
              <a:lnSpc>
                <a:spcPct val="100000"/>
              </a:lnSpc>
              <a:spcBef>
                <a:spcPts val="0"/>
              </a:spcBef>
              <a:spcAft>
                <a:spcPts val="0"/>
              </a:spcAft>
              <a:buClr>
                <a:schemeClr val="dk1"/>
              </a:buClr>
              <a:buSzPts val="1100"/>
              <a:buFont typeface="Arial" panose="020B0604020202020204" pitchFamily="34" charset="0"/>
              <a:buChar char="•"/>
            </a:pPr>
            <a:r>
              <a:rPr lang="en-US" sz="4400" dirty="0"/>
              <a:t>This includes utilizing tools like geographical indications, trademarks, and patents to protect traditional products and processes.</a:t>
            </a:r>
          </a:p>
          <a:p>
            <a:pPr marL="457200" marR="0" lvl="0" indent="-457200" algn="l" rtl="0">
              <a:lnSpc>
                <a:spcPct val="100000"/>
              </a:lnSpc>
              <a:spcBef>
                <a:spcPts val="0"/>
              </a:spcBef>
              <a:spcAft>
                <a:spcPts val="0"/>
              </a:spcAft>
              <a:buClr>
                <a:schemeClr val="dk1"/>
              </a:buClr>
              <a:buSzPts val="1100"/>
              <a:buFont typeface="Arial" panose="020B0604020202020204" pitchFamily="34" charset="0"/>
              <a:buChar char="•"/>
            </a:pPr>
            <a:r>
              <a:rPr lang="en-US" sz="4400" dirty="0"/>
              <a:t> However, conventional IP systems often fall short in addressing the collective ownership and intergenerational transmission inherent in TK, necessitating more tailored solutions</a:t>
            </a:r>
            <a:r>
              <a:rPr lang="en-US" sz="3400" dirty="0"/>
              <a:t>.</a:t>
            </a:r>
            <a:endParaRPr sz="3400" b="0" i="0" u="none" strike="noStrike" cap="none" dirty="0">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1F79284E-9B4D-18E5-EFBA-9167F0E3A5D6}"/>
              </a:ext>
            </a:extLst>
          </p:cNvPr>
          <p:cNvSpPr>
            <a:spLocks noGrp="1"/>
          </p:cNvSpPr>
          <p:nvPr>
            <p:ph type="ftr" idx="11"/>
          </p:nvPr>
        </p:nvSpPr>
        <p:spPr>
          <a:xfrm>
            <a:off x="825910" y="9458503"/>
            <a:ext cx="15559548" cy="801529"/>
          </a:xfrm>
        </p:spPr>
        <p:txBody>
          <a:bodyPr/>
          <a:lstStyle/>
          <a:p>
            <a:r>
              <a:rPr lang="en-US" dirty="0"/>
              <a:t>Dr INDU NAIR. V/ AP/AI AND DS / TRADITIONAL KNOWLEDGE AND /SNSCEINTELLECTUAL PROPERTY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34c4165a0a_0_72"/>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g334c4165a0a_0_72"/>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g334c4165a0a_0_72"/>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g334c4165a0a_0_72"/>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g334c4165a0a_0_72"/>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g334c4165a0a_0_72"/>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8" name="Google Shape;108;g334c4165a0a_0_72"/>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09" name="Google Shape;109;g334c4165a0a_0_72"/>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12" name="Google Shape;112;g334c4165a0a_0_72"/>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13" name="Google Shape;113;g334c4165a0a_0_72"/>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14" name="Google Shape;114;g334c4165a0a_0_72"/>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15" name="Google Shape;115;g334c4165a0a_0_72"/>
          <p:cNvSpPr txBox="1"/>
          <p:nvPr/>
        </p:nvSpPr>
        <p:spPr>
          <a:xfrm>
            <a:off x="2910010" y="276906"/>
            <a:ext cx="12573000" cy="985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2600" b="1">
                <a:solidFill>
                  <a:srgbClr val="333333"/>
                </a:solidFill>
                <a:latin typeface="Cambria"/>
                <a:ea typeface="Cambria"/>
                <a:cs typeface="Cambria"/>
                <a:sym typeface="Cambria"/>
              </a:rPr>
              <a:t>Legal concepts for the protection of traditional knowledge</a:t>
            </a:r>
            <a:endParaRPr sz="58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3200" b="1">
              <a:solidFill>
                <a:srgbClr val="333333"/>
              </a:solidFill>
              <a:latin typeface="Cambria"/>
              <a:ea typeface="Cambria"/>
              <a:cs typeface="Cambria"/>
              <a:sym typeface="Cambria"/>
            </a:endParaRPr>
          </a:p>
        </p:txBody>
      </p:sp>
      <p:sp>
        <p:nvSpPr>
          <p:cNvPr id="116" name="Google Shape;116;g334c4165a0a_0_72"/>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a:t>To address these limitations, many countries have developed sui generis systems—unique legal frameworks specifically designed for TK protection. These systems establish criteria for protection, define the rights granted, determine the duration of these rights, outline exceptions, and set enforcement mechanisms. Sui generis approaches offer flexibility, allowing nations to craft legislation that aligns with their specific cultural and legal contexts.</a:t>
            </a:r>
            <a:endParaRPr sz="3400" b="0" i="0" u="none" strike="noStrike" cap="none">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F92274B4-7A2A-21A0-F92A-5AC0CC89ACD9}"/>
              </a:ext>
            </a:extLst>
          </p:cNvPr>
          <p:cNvSpPr>
            <a:spLocks noGrp="1"/>
          </p:cNvSpPr>
          <p:nvPr>
            <p:ph type="ftr" idx="11"/>
          </p:nvPr>
        </p:nvSpPr>
        <p:spPr>
          <a:xfrm>
            <a:off x="1474839" y="9586451"/>
            <a:ext cx="14910619" cy="899651"/>
          </a:xfrm>
        </p:spPr>
        <p:txBody>
          <a:bodyPr/>
          <a:lstStyle/>
          <a:p>
            <a:r>
              <a:rPr lang="en-US" dirty="0"/>
              <a:t>Dr INDU NAIR. V/ AP/AI AND DS / TRADITIONAL KNOWLEDGE AND /SNSCEINTELLECTUAL PROPERTY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34c4165a0a_0_54"/>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g334c4165a0a_0_54"/>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g334c4165a0a_0_54"/>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g334c4165a0a_0_54"/>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g334c4165a0a_0_54"/>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g334c4165a0a_0_54"/>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7" name="Google Shape;127;g334c4165a0a_0_54"/>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28" name="Google Shape;128;g334c4165a0a_0_54"/>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31" name="Google Shape;131;g334c4165a0a_0_54"/>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32" name="Google Shape;132;g334c4165a0a_0_54"/>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33" name="Google Shape;133;g334c4165a0a_0_54"/>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34" name="Google Shape;134;g334c4165a0a_0_54"/>
          <p:cNvSpPr txBox="1"/>
          <p:nvPr/>
        </p:nvSpPr>
        <p:spPr>
          <a:xfrm>
            <a:off x="2910010" y="276906"/>
            <a:ext cx="12573000" cy="985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2600" b="1">
                <a:solidFill>
                  <a:srgbClr val="333333"/>
                </a:solidFill>
                <a:latin typeface="Cambria"/>
                <a:ea typeface="Cambria"/>
                <a:cs typeface="Cambria"/>
                <a:sym typeface="Cambria"/>
              </a:rPr>
              <a:t>Legal concepts for the protection of traditional knowledge</a:t>
            </a:r>
            <a:endParaRPr sz="58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3200" b="1">
              <a:solidFill>
                <a:srgbClr val="333333"/>
              </a:solidFill>
              <a:latin typeface="Cambria"/>
              <a:ea typeface="Cambria"/>
              <a:cs typeface="Cambria"/>
              <a:sym typeface="Cambria"/>
            </a:endParaRPr>
          </a:p>
        </p:txBody>
      </p:sp>
      <p:sp>
        <p:nvSpPr>
          <p:cNvPr id="135" name="Google Shape;135;g334c4165a0a_0_54"/>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a:t>Internationally, organizations like the World Intellectual Property Organization (WIPO) have been instrumental in facilitating discussions on TK protection. WIPO's Intergovernmental Committee on Intellectual Property and Genetic Resources, Traditional Knowledge and Folklore (IGC) has been negotiating legal instruments to safeguard TK, aiming to bridge gaps in international law and provide effective protection against misappropriation.</a:t>
            </a:r>
            <a:endParaRPr sz="3400" b="0" i="0" u="none" strike="noStrike" cap="none">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780B912A-8E00-32C1-AB7B-150807C7D26C}"/>
              </a:ext>
            </a:extLst>
          </p:cNvPr>
          <p:cNvSpPr>
            <a:spLocks noGrp="1"/>
          </p:cNvSpPr>
          <p:nvPr>
            <p:ph type="ftr" idx="11"/>
          </p:nvPr>
        </p:nvSpPr>
        <p:spPr>
          <a:xfrm>
            <a:off x="1696065" y="9601200"/>
            <a:ext cx="14335432" cy="408894"/>
          </a:xfrm>
        </p:spPr>
        <p:txBody>
          <a:bodyPr/>
          <a:lstStyle/>
          <a:p>
            <a:r>
              <a:rPr lang="en-US" dirty="0"/>
              <a:t>Dr INDU NAIR. V/ AP/AI AND DS / TRADITIONAL KNOWLEDGE AND /SNSCEINTELLECTUAL PROPERTY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34c4165a0a_0_36"/>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g334c4165a0a_0_36"/>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g334c4165a0a_0_36"/>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g334c4165a0a_0_36"/>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g334c4165a0a_0_36"/>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g334c4165a0a_0_36"/>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6" name="Google Shape;146;g334c4165a0a_0_36"/>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47" name="Google Shape;147;g334c4165a0a_0_36"/>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50" name="Google Shape;150;g334c4165a0a_0_36"/>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51" name="Google Shape;151;g334c4165a0a_0_36"/>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52" name="Google Shape;152;g334c4165a0a_0_36"/>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53" name="Google Shape;153;g334c4165a0a_0_36"/>
          <p:cNvSpPr txBox="1"/>
          <p:nvPr/>
        </p:nvSpPr>
        <p:spPr>
          <a:xfrm>
            <a:off x="2910010" y="276906"/>
            <a:ext cx="12573000" cy="985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2600" b="1">
                <a:solidFill>
                  <a:srgbClr val="333333"/>
                </a:solidFill>
                <a:latin typeface="Cambria"/>
                <a:ea typeface="Cambria"/>
                <a:cs typeface="Cambria"/>
                <a:sym typeface="Cambria"/>
              </a:rPr>
              <a:t>Legal concepts for the protection of traditional knowledge</a:t>
            </a:r>
            <a:endParaRPr sz="58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3200" b="1">
              <a:solidFill>
                <a:srgbClr val="333333"/>
              </a:solidFill>
              <a:latin typeface="Cambria"/>
              <a:ea typeface="Cambria"/>
              <a:cs typeface="Cambria"/>
              <a:sym typeface="Cambria"/>
            </a:endParaRPr>
          </a:p>
        </p:txBody>
      </p:sp>
      <p:sp>
        <p:nvSpPr>
          <p:cNvPr id="154" name="Google Shape;154;g334c4165a0a_0_36"/>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3200">
                <a:solidFill>
                  <a:schemeClr val="dk1"/>
                </a:solidFill>
              </a:rPr>
              <a:t>Community-based initiatives also play a crucial role in protecting TK. Many indigenous communities have developed protocols and guidelines to manage access to their knowledge, ensuring that any utilization aligns with their cultural values and provides equitable benefits. These community-driven approaches empower indigenous peoples to maintain control over their TK and promote its sustainable use.</a:t>
            </a:r>
            <a:endParaRPr sz="320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3200">
              <a:solidFill>
                <a:schemeClr val="dk1"/>
              </a:solidFill>
            </a:endParaRPr>
          </a:p>
        </p:txBody>
      </p:sp>
      <p:sp>
        <p:nvSpPr>
          <p:cNvPr id="2" name="Footer Placeholder 1">
            <a:extLst>
              <a:ext uri="{FF2B5EF4-FFF2-40B4-BE49-F238E27FC236}">
                <a16:creationId xmlns:a16="http://schemas.microsoft.com/office/drawing/2014/main" id="{2B983AFB-A831-A284-B784-9C11083AFED0}"/>
              </a:ext>
            </a:extLst>
          </p:cNvPr>
          <p:cNvSpPr>
            <a:spLocks noGrp="1"/>
          </p:cNvSpPr>
          <p:nvPr>
            <p:ph type="ftr" idx="11"/>
          </p:nvPr>
        </p:nvSpPr>
        <p:spPr>
          <a:xfrm>
            <a:off x="914400" y="9179511"/>
            <a:ext cx="14925368" cy="830583"/>
          </a:xfrm>
        </p:spPr>
        <p:txBody>
          <a:bodyPr/>
          <a:lstStyle/>
          <a:p>
            <a:r>
              <a:rPr lang="en-US" dirty="0"/>
              <a:t>Dr INDU NAIR. V/ AP/AI AND DS / TRADITIONAL KNOWLEDGE AND /SNSCEINTELLECTUAL PROPERTY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34c4165a0a_0_0"/>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g334c4165a0a_0_0"/>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g334c4165a0a_0_0"/>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g334c4165a0a_0_0"/>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g334c4165a0a_0_0"/>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g334c4165a0a_0_0"/>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5" name="Google Shape;165;g334c4165a0a_0_0"/>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66" name="Google Shape;166;g334c4165a0a_0_0"/>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69" name="Google Shape;169;g334c4165a0a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70" name="Google Shape;170;g334c4165a0a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71" name="Google Shape;171;g334c4165a0a_0_0"/>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72" name="Google Shape;172;g334c4165a0a_0_0"/>
          <p:cNvSpPr txBox="1"/>
          <p:nvPr/>
        </p:nvSpPr>
        <p:spPr>
          <a:xfrm>
            <a:off x="2910010" y="276906"/>
            <a:ext cx="12573000" cy="985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2600" b="1">
                <a:solidFill>
                  <a:srgbClr val="333333"/>
                </a:solidFill>
                <a:latin typeface="Cambria"/>
                <a:ea typeface="Cambria"/>
                <a:cs typeface="Cambria"/>
                <a:sym typeface="Cambria"/>
              </a:rPr>
              <a:t>Legal concepts for the protection of traditional knowledge</a:t>
            </a:r>
            <a:endParaRPr sz="58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3200" b="1">
              <a:solidFill>
                <a:srgbClr val="333333"/>
              </a:solidFill>
              <a:latin typeface="Cambria"/>
              <a:ea typeface="Cambria"/>
              <a:cs typeface="Cambria"/>
              <a:sym typeface="Cambria"/>
            </a:endParaRPr>
          </a:p>
        </p:txBody>
      </p:sp>
      <p:sp>
        <p:nvSpPr>
          <p:cNvPr id="173" name="Google Shape;173;g334c4165a0a_0_0"/>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dirty="0"/>
              <a:t>Despite these efforts, challenges persist, including the need for greater international cooperation, the development of comprehensive legal frameworks, and the recognition of customary laws. </a:t>
            </a:r>
          </a:p>
          <a:p>
            <a:pPr marL="0" marR="0" lvl="0" indent="0" algn="l" rtl="0">
              <a:lnSpc>
                <a:spcPct val="100000"/>
              </a:lnSpc>
              <a:spcBef>
                <a:spcPts val="0"/>
              </a:spcBef>
              <a:spcAft>
                <a:spcPts val="0"/>
              </a:spcAft>
              <a:buClr>
                <a:schemeClr val="dk1"/>
              </a:buClr>
              <a:buSzPts val="1100"/>
              <a:buFont typeface="Arial"/>
              <a:buNone/>
            </a:pPr>
            <a:r>
              <a:rPr lang="en-US" sz="3400" dirty="0"/>
              <a:t>Ongoing dialogue among governments, indigenous communities, and international bodies is essential to create effective systems that respect and protect traditional knowledge, ensuring its preservation for future generations.</a:t>
            </a:r>
            <a:endParaRPr sz="3400" b="0" i="0" u="none" strike="noStrike" cap="none" dirty="0">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D1C77EBE-1A82-2292-1C58-15E82FA67336}"/>
              </a:ext>
            </a:extLst>
          </p:cNvPr>
          <p:cNvSpPr>
            <a:spLocks noGrp="1"/>
          </p:cNvSpPr>
          <p:nvPr>
            <p:ph type="ftr" idx="11"/>
          </p:nvPr>
        </p:nvSpPr>
        <p:spPr>
          <a:xfrm>
            <a:off x="1342103" y="8846875"/>
            <a:ext cx="14925367" cy="901809"/>
          </a:xfrm>
        </p:spPr>
        <p:txBody>
          <a:bodyPr/>
          <a:lstStyle/>
          <a:p>
            <a:r>
              <a:rPr lang="en-US" dirty="0"/>
              <a:t>Dr INDU NAIR. V/ AP/AI AND DS / TRADITIONAL KNOWLEDGE AND /SNSCEINTELLECTUAL PROPERTY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34c4165a0a_0_90"/>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g334c4165a0a_0_90"/>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g334c4165a0a_0_90"/>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g334c4165a0a_0_90"/>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g334c4165a0a_0_90"/>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g334c4165a0a_0_90"/>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4" name="Google Shape;184;g334c4165a0a_0_90"/>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85" name="Google Shape;185;g334c4165a0a_0_90"/>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88" name="Google Shape;188;g334c4165a0a_0_9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89" name="Google Shape;189;g334c4165a0a_0_9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90" name="Google Shape;190;g334c4165a0a_0_90"/>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91" name="Google Shape;191;g334c4165a0a_0_90"/>
          <p:cNvSpPr txBox="1"/>
          <p:nvPr/>
        </p:nvSpPr>
        <p:spPr>
          <a:xfrm>
            <a:off x="2910010" y="276906"/>
            <a:ext cx="12573000" cy="985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2600" b="1">
                <a:solidFill>
                  <a:srgbClr val="333333"/>
                </a:solidFill>
                <a:latin typeface="Cambria"/>
                <a:ea typeface="Cambria"/>
                <a:cs typeface="Cambria"/>
                <a:sym typeface="Cambria"/>
              </a:rPr>
              <a:t>Legal concepts for the protection of traditional knowledge</a:t>
            </a:r>
            <a:endParaRPr sz="58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3200" b="1">
              <a:solidFill>
                <a:srgbClr val="333333"/>
              </a:solidFill>
              <a:latin typeface="Cambria"/>
              <a:ea typeface="Cambria"/>
              <a:cs typeface="Cambria"/>
              <a:sym typeface="Cambria"/>
            </a:endParaRPr>
          </a:p>
        </p:txBody>
      </p:sp>
      <p:sp>
        <p:nvSpPr>
          <p:cNvPr id="192" name="Google Shape;192;g334c4165a0a_0_90"/>
          <p:cNvSpPr/>
          <p:nvPr/>
        </p:nvSpPr>
        <p:spPr>
          <a:xfrm>
            <a:off x="1167675" y="1657975"/>
            <a:ext cx="16561800" cy="7188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3400"/>
              <a:t>THANK YOU</a:t>
            </a:r>
            <a:endParaRPr sz="3400" b="0" i="0" u="none" strike="noStrike" cap="none">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1648040E-F62B-5478-A64F-81FCF884AA36}"/>
              </a:ext>
            </a:extLst>
          </p:cNvPr>
          <p:cNvSpPr>
            <a:spLocks noGrp="1"/>
          </p:cNvSpPr>
          <p:nvPr>
            <p:ph type="ftr" idx="11"/>
          </p:nvPr>
        </p:nvSpPr>
        <p:spPr>
          <a:xfrm>
            <a:off x="1563329" y="9458503"/>
            <a:ext cx="15235084" cy="828497"/>
          </a:xfrm>
        </p:spPr>
        <p:txBody>
          <a:bodyPr/>
          <a:lstStyle/>
          <a:p>
            <a:r>
              <a:rPr lang="en-US" dirty="0"/>
              <a:t>Dr INDU NAIR. V/ AP/AI AND DS / TRADITIONAL KNOWLEDGE AND /SNSCEINTELLECTUAL PROPERTY</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1F1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647</Words>
  <Application>Microsoft Office PowerPoint</Application>
  <PresentationFormat>Custom</PresentationFormat>
  <Paragraphs>35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Times New Roman</vt:lpstr>
      <vt:lpstr>Office Theme</vt:lpstr>
      <vt:lpstr>SNS COLLEGE OF ENGINEERING Kurumbapalayam(Po), Coimbatore – 641 107 Accredited by NAAC-UGC with ‘A’ Grade  Approved by AICTE, Recognized by UGC  &amp; Affiliated to Anna University, Chennai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Summia Parveen</dc:creator>
  <cp:lastModifiedBy>Indu Nair</cp:lastModifiedBy>
  <cp:revision>1</cp:revision>
  <dcterms:created xsi:type="dcterms:W3CDTF">2019-07-13T10:09:30Z</dcterms:created>
  <dcterms:modified xsi:type="dcterms:W3CDTF">2025-02-23T16:24:31Z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2019-07-13T00:00:00Z</vt:filetime>
  </property>
  <property fmtid="{D5CDD505-2E9C-101B-9397-08002B2CF9AE}" pid="3" name="Creator">
    <vt:lpwstr>Canva</vt:lpwstr>
  </property>
  <property fmtid="{D5CDD505-2E9C-101B-9397-08002B2CF9AE}" pid="4" name="LastSaved">
    <vt:filetime>2019-07-13T00:00:00Z</vt:filetime>
  </property>
</Properties>
</file>