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18288000" cy="10287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240">
          <p15:clr>
            <a:srgbClr val="A4A3A4"/>
          </p15:clr>
        </p15:guide>
        <p15:guide id="2" pos="57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BJpZe+mpNw+82Fvj4eLTzC8tG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30" y="62"/>
      </p:cViewPr>
      <p:guideLst>
        <p:guide orient="horz" pos="2880"/>
        <p:guide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40"/>
        <p:guide pos="57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Nair" userId="d21acbeeb356db15" providerId="LiveId" clId="{ECD03AA6-A90B-4D67-850B-EB3F178401E8}"/>
    <pc:docChg chg="modSld">
      <pc:chgData name="Indu Nair" userId="d21acbeeb356db15" providerId="LiveId" clId="{ECD03AA6-A90B-4D67-850B-EB3F178401E8}" dt="2025-02-23T16:31:19.676" v="8" actId="14100"/>
      <pc:docMkLst>
        <pc:docMk/>
      </pc:docMkLst>
      <pc:sldChg chg="modSp mod">
        <pc:chgData name="Indu Nair" userId="d21acbeeb356db15" providerId="LiveId" clId="{ECD03AA6-A90B-4D67-850B-EB3F178401E8}" dt="2025-02-23T16:31:19.676" v="8" actId="14100"/>
        <pc:sldMkLst>
          <pc:docMk/>
          <pc:sldMk cId="0" sldId="259"/>
        </pc:sldMkLst>
        <pc:spChg chg="mod">
          <ac:chgData name="Indu Nair" userId="d21acbeeb356db15" providerId="LiveId" clId="{ECD03AA6-A90B-4D67-850B-EB3F178401E8}" dt="2025-02-23T16:31:19.676" v="8" actId="14100"/>
          <ac:spMkLst>
            <pc:docMk/>
            <pc:sldMk cId="0" sldId="259"/>
            <ac:spMk id="2" creationId="{6E02CF74-482D-A1FF-277B-A873B7F16F2B}"/>
          </ac:spMkLst>
        </pc:spChg>
        <pc:spChg chg="mod">
          <ac:chgData name="Indu Nair" userId="d21acbeeb356db15" providerId="LiveId" clId="{ECD03AA6-A90B-4D67-850B-EB3F178401E8}" dt="2025-02-23T16:30:54.453" v="4" actId="255"/>
          <ac:spMkLst>
            <pc:docMk/>
            <pc:sldMk cId="0" sldId="259"/>
            <ac:spMk id="116" creationId="{00000000-0000-0000-0000-000000000000}"/>
          </ac:spMkLst>
        </pc:spChg>
      </pc:sldChg>
      <pc:sldChg chg="modSp mod">
        <pc:chgData name="Indu Nair" userId="d21acbeeb356db15" providerId="LiveId" clId="{ECD03AA6-A90B-4D67-850B-EB3F178401E8}" dt="2025-02-23T16:30:27.690" v="0" actId="20577"/>
        <pc:sldMkLst>
          <pc:docMk/>
          <pc:sldMk cId="0" sldId="262"/>
        </pc:sldMkLst>
        <pc:spChg chg="mod">
          <ac:chgData name="Indu Nair" userId="d21acbeeb356db15" providerId="LiveId" clId="{ECD03AA6-A90B-4D67-850B-EB3F178401E8}" dt="2025-02-23T16:30:27.690" v="0" actId="20577"/>
          <ac:spMkLst>
            <pc:docMk/>
            <pc:sldMk cId="0" sldId="262"/>
            <ac:spMk id="17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f18bd1e12c_0_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g2f18bd1e12c_0_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0e47a21e9_0_72: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g330e47a21e9_0_7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30e47a21e9_0_54: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330e47a21e9_0_5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30e47a21e9_0_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30e47a21e9_0_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30e47a21e9_0_36: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330e47a21e9_0_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30e47a21e9_0_18: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330e47a21e9_0_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0e47a21e9_0_9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330e47a21e9_0_9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9"/>
          <p:cNvSpPr txBox="1">
            <a:spLocks noGrp="1"/>
          </p:cNvSpPr>
          <p:nvPr>
            <p:ph type="title"/>
          </p:nvPr>
        </p:nvSpPr>
        <p:spPr>
          <a:xfrm>
            <a:off x="1757172" y="1668093"/>
            <a:ext cx="2907000" cy="122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900" b="0" i="0">
                <a:solidFill>
                  <a:srgbClr val="1F1F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
          <p:cNvSpPr txBox="1">
            <a:spLocks noGrp="1"/>
          </p:cNvSpPr>
          <p:nvPr>
            <p:ph type="body" idx="1"/>
          </p:nvPr>
        </p:nvSpPr>
        <p:spPr>
          <a:xfrm>
            <a:off x="1416050" y="2849326"/>
            <a:ext cx="15456000" cy="25863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2400" b="1">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 INDU NAIR.V/ AP/AI AND DS / Patents and traditional knowledge/SNSCE</a:t>
            </a:r>
            <a:endParaRPr/>
          </a:p>
        </p:txBody>
      </p:sp>
      <p:sp>
        <p:nvSpPr>
          <p:cNvPr id="20" name="Google Shape;20;p9"/>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22"/>
        <p:cNvGrpSpPr/>
        <p:nvPr/>
      </p:nvGrpSpPr>
      <p:grpSpPr>
        <a:xfrm>
          <a:off x="0" y="0"/>
          <a:ext cx="0" cy="0"/>
          <a:chOff x="0" y="0"/>
          <a:chExt cx="0" cy="0"/>
        </a:xfrm>
      </p:grpSpPr>
      <p:sp>
        <p:nvSpPr>
          <p:cNvPr id="23" name="Google Shape;23;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rgbClr val="F4F4F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10"/>
          <p:cNvSpPr/>
          <p:nvPr/>
        </p:nvSpPr>
        <p:spPr>
          <a:xfrm>
            <a:off x="17864962" y="4643120"/>
            <a:ext cx="0" cy="3700779"/>
          </a:xfrm>
          <a:custGeom>
            <a:avLst/>
            <a:gdLst/>
            <a:ahLst/>
            <a:cxnLst/>
            <a:rect l="l" t="t" r="r" b="b"/>
            <a:pathLst>
              <a:path w="120000" h="3700779" extrusionOk="0">
                <a:moveTo>
                  <a:pt x="0" y="0"/>
                </a:moveTo>
                <a:lnTo>
                  <a:pt x="0" y="3700780"/>
                </a:lnTo>
              </a:path>
            </a:pathLst>
          </a:custGeom>
          <a:noFill/>
          <a:ln w="38100"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10"/>
          <p:cNvSpPr/>
          <p:nvPr/>
        </p:nvSpPr>
        <p:spPr>
          <a:xfrm>
            <a:off x="17617313" y="0"/>
            <a:ext cx="495300" cy="4643120"/>
          </a:xfrm>
          <a:custGeom>
            <a:avLst/>
            <a:gdLst/>
            <a:ahLst/>
            <a:cxnLst/>
            <a:rect l="l" t="t" r="r" b="b"/>
            <a:pathLst>
              <a:path w="495300" h="4643120" extrusionOk="0">
                <a:moveTo>
                  <a:pt x="0" y="0"/>
                </a:moveTo>
                <a:lnTo>
                  <a:pt x="495298" y="0"/>
                </a:lnTo>
                <a:lnTo>
                  <a:pt x="495298" y="4643120"/>
                </a:lnTo>
                <a:lnTo>
                  <a:pt x="0" y="464312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10"/>
          <p:cNvSpPr/>
          <p:nvPr/>
        </p:nvSpPr>
        <p:spPr>
          <a:xfrm>
            <a:off x="1028700" y="0"/>
            <a:ext cx="8115300" cy="6791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10"/>
          <p:cNvSpPr/>
          <p:nvPr/>
        </p:nvSpPr>
        <p:spPr>
          <a:xfrm>
            <a:off x="1028700" y="6886575"/>
            <a:ext cx="2676600" cy="3400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10"/>
          <p:cNvSpPr/>
          <p:nvPr/>
        </p:nvSpPr>
        <p:spPr>
          <a:xfrm>
            <a:off x="3800475" y="6886575"/>
            <a:ext cx="5343600" cy="34005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10"/>
          <p:cNvSpPr/>
          <p:nvPr/>
        </p:nvSpPr>
        <p:spPr>
          <a:xfrm>
            <a:off x="0" y="5057457"/>
            <a:ext cx="1915160" cy="2486025"/>
          </a:xfrm>
          <a:custGeom>
            <a:avLst/>
            <a:gdLst/>
            <a:ahLst/>
            <a:cxnLst/>
            <a:rect l="l" t="t" r="r" b="b"/>
            <a:pathLst>
              <a:path w="1915160" h="2486025" extrusionOk="0">
                <a:moveTo>
                  <a:pt x="0" y="1046033"/>
                </a:moveTo>
                <a:lnTo>
                  <a:pt x="0" y="655175"/>
                </a:lnTo>
                <a:lnTo>
                  <a:pt x="655175" y="0"/>
                </a:lnTo>
                <a:lnTo>
                  <a:pt x="1046033" y="0"/>
                </a:lnTo>
                <a:lnTo>
                  <a:pt x="0" y="1046033"/>
                </a:lnTo>
                <a:close/>
              </a:path>
              <a:path w="1915160" h="2486025" extrusionOk="0">
                <a:moveTo>
                  <a:pt x="0" y="2110190"/>
                </a:moveTo>
                <a:lnTo>
                  <a:pt x="0" y="1719332"/>
                </a:lnTo>
                <a:lnTo>
                  <a:pt x="1708973" y="10358"/>
                </a:lnTo>
                <a:lnTo>
                  <a:pt x="1754764" y="27088"/>
                </a:lnTo>
                <a:lnTo>
                  <a:pt x="1796316" y="51203"/>
                </a:lnTo>
                <a:lnTo>
                  <a:pt x="1832843" y="81917"/>
                </a:lnTo>
                <a:lnTo>
                  <a:pt x="1863557" y="118444"/>
                </a:lnTo>
                <a:lnTo>
                  <a:pt x="1887672" y="159996"/>
                </a:lnTo>
                <a:lnTo>
                  <a:pt x="1904402" y="205787"/>
                </a:lnTo>
                <a:lnTo>
                  <a:pt x="0" y="2110190"/>
                </a:lnTo>
                <a:close/>
              </a:path>
              <a:path w="1915160" h="2486025" extrusionOk="0">
                <a:moveTo>
                  <a:pt x="688322" y="2486024"/>
                </a:moveTo>
                <a:lnTo>
                  <a:pt x="297463" y="2486024"/>
                </a:lnTo>
                <a:lnTo>
                  <a:pt x="1914761" y="868727"/>
                </a:lnTo>
                <a:lnTo>
                  <a:pt x="1914761" y="1259585"/>
                </a:lnTo>
                <a:lnTo>
                  <a:pt x="688322" y="2486024"/>
                </a:lnTo>
                <a:close/>
              </a:path>
              <a:path w="1915160" h="2486025" extrusionOk="0">
                <a:moveTo>
                  <a:pt x="1638536" y="2486024"/>
                </a:moveTo>
                <a:lnTo>
                  <a:pt x="1361620" y="2486024"/>
                </a:lnTo>
                <a:lnTo>
                  <a:pt x="1914761" y="1932884"/>
                </a:lnTo>
                <a:lnTo>
                  <a:pt x="1914761" y="2209799"/>
                </a:lnTo>
                <a:lnTo>
                  <a:pt x="1909118" y="2265293"/>
                </a:lnTo>
                <a:lnTo>
                  <a:pt x="1892922" y="2317096"/>
                </a:lnTo>
                <a:lnTo>
                  <a:pt x="1867274" y="2364108"/>
                </a:lnTo>
                <a:lnTo>
                  <a:pt x="1833274" y="2405229"/>
                </a:lnTo>
                <a:lnTo>
                  <a:pt x="1792553" y="2438829"/>
                </a:lnTo>
                <a:lnTo>
                  <a:pt x="1745746" y="2464272"/>
                </a:lnTo>
                <a:lnTo>
                  <a:pt x="1694018" y="2480392"/>
                </a:lnTo>
                <a:lnTo>
                  <a:pt x="1638536" y="2486024"/>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10"/>
          <p:cNvSpPr txBox="1">
            <a:spLocks noGrp="1"/>
          </p:cNvSpPr>
          <p:nvPr>
            <p:ph type="ctrTitle"/>
          </p:nvPr>
        </p:nvSpPr>
        <p:spPr>
          <a:xfrm>
            <a:off x="2240280" y="3645782"/>
            <a:ext cx="13807500" cy="105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350" b="0" i="0">
                <a:solidFill>
                  <a:srgbClr val="1F1F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ubTitle" idx="1"/>
          </p:nvPr>
        </p:nvSpPr>
        <p:spPr>
          <a:xfrm>
            <a:off x="2743200" y="5760720"/>
            <a:ext cx="12801600" cy="2571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2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 INDU NAIR.V/ AP/AI AND DS / Patents and traditional knowledge/SNSCE</a:t>
            </a:r>
            <a:endParaRPr/>
          </a:p>
        </p:txBody>
      </p:sp>
      <p:sp>
        <p:nvSpPr>
          <p:cNvPr id="33" name="Google Shape;33;p10"/>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1757172" y="1668093"/>
            <a:ext cx="2907000" cy="122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900" b="0" i="0">
                <a:solidFill>
                  <a:srgbClr val="1F1F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body" idx="1"/>
          </p:nvPr>
        </p:nvSpPr>
        <p:spPr>
          <a:xfrm>
            <a:off x="2549931" y="3840822"/>
            <a:ext cx="5527800" cy="5278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850" b="0" i="0">
                <a:solidFill>
                  <a:srgbClr val="1F1F1F"/>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2"/>
          </p:nvPr>
        </p:nvSpPr>
        <p:spPr>
          <a:xfrm>
            <a:off x="9636531" y="3840822"/>
            <a:ext cx="5527800" cy="5278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850" b="0" i="0">
                <a:solidFill>
                  <a:srgbClr val="1F1F1F"/>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 INDU NAIR.V/ AP/AI AND DS / Patents and traditional knowledge/SNSCE</a:t>
            </a:r>
            <a:endParaRPr/>
          </a:p>
        </p:txBody>
      </p:sp>
      <p:sp>
        <p:nvSpPr>
          <p:cNvPr id="40" name="Google Shape;40;p11"/>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0" y="7"/>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rgbClr val="F4F4F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505EB"/>
              </a:solidFill>
              <a:latin typeface="Calibri"/>
              <a:ea typeface="Calibri"/>
              <a:cs typeface="Calibri"/>
              <a:sym typeface="Calibri"/>
            </a:endParaRPr>
          </a:p>
        </p:txBody>
      </p:sp>
      <p:sp>
        <p:nvSpPr>
          <p:cNvPr id="11" name="Google Shape;11;p8"/>
          <p:cNvSpPr txBox="1">
            <a:spLocks noGrp="1"/>
          </p:cNvSpPr>
          <p:nvPr>
            <p:ph type="title"/>
          </p:nvPr>
        </p:nvSpPr>
        <p:spPr>
          <a:xfrm>
            <a:off x="1757172" y="1668093"/>
            <a:ext cx="2907000" cy="12288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900" b="0" i="0" u="none" strike="noStrike" cap="none">
                <a:solidFill>
                  <a:srgbClr val="1F1F1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8"/>
          <p:cNvSpPr txBox="1">
            <a:spLocks noGrp="1"/>
          </p:cNvSpPr>
          <p:nvPr>
            <p:ph type="body" idx="1"/>
          </p:nvPr>
        </p:nvSpPr>
        <p:spPr>
          <a:xfrm>
            <a:off x="1416050" y="2849326"/>
            <a:ext cx="15456000" cy="25863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6217920" y="9566910"/>
            <a:ext cx="5852100" cy="3693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2400" b="1" i="0" u="none" strike="noStrike" cap="none">
                <a:solidFill>
                  <a:srgbClr val="0505EB"/>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Dr INDU NAIR.V/ AP/AI AND DS / Patents and traditional knowledge/SNSCE</a:t>
            </a:r>
            <a:endParaRPr/>
          </a:p>
        </p:txBody>
      </p:sp>
      <p:sp>
        <p:nvSpPr>
          <p:cNvPr id="14" name="Google Shape;14;p8"/>
          <p:cNvSpPr txBox="1">
            <a:spLocks noGrp="1"/>
          </p:cNvSpPr>
          <p:nvPr>
            <p:ph type="dt" idx="10"/>
          </p:nvPr>
        </p:nvSpPr>
        <p:spPr>
          <a:xfrm>
            <a:off x="914400" y="9566910"/>
            <a:ext cx="4206300" cy="3693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rgbClr val="0505EB"/>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sldNum" idx="12"/>
          </p:nvPr>
        </p:nvSpPr>
        <p:spPr>
          <a:xfrm>
            <a:off x="13167361" y="9566910"/>
            <a:ext cx="4206300" cy="3693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1" i="0" u="none" strike="noStrike" cap="none">
                <a:solidFill>
                  <a:srgbClr val="0505E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/13</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p:nvPr/>
        </p:nvSpPr>
        <p:spPr>
          <a:xfrm>
            <a:off x="2762250" y="7698104"/>
            <a:ext cx="0" cy="2588895"/>
          </a:xfrm>
          <a:custGeom>
            <a:avLst/>
            <a:gdLst/>
            <a:ahLst/>
            <a:cxnLst/>
            <a:rect l="l" t="t" r="r" b="b"/>
            <a:pathLst>
              <a:path w="120000" h="2588895" extrusionOk="0">
                <a:moveTo>
                  <a:pt x="0" y="0"/>
                </a:moveTo>
                <a:lnTo>
                  <a:pt x="0" y="2588895"/>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 name="Google Shape;48;p1"/>
          <p:cNvSpPr/>
          <p:nvPr/>
        </p:nvSpPr>
        <p:spPr>
          <a:xfrm>
            <a:off x="1371600" y="-38100"/>
            <a:ext cx="3429000" cy="7698105"/>
          </a:xfrm>
          <a:custGeom>
            <a:avLst/>
            <a:gdLst/>
            <a:ahLst/>
            <a:cxnLst/>
            <a:rect l="l" t="t" r="r" b="b"/>
            <a:pathLst>
              <a:path w="3429000" h="7698105" extrusionOk="0">
                <a:moveTo>
                  <a:pt x="0" y="0"/>
                </a:moveTo>
                <a:lnTo>
                  <a:pt x="3429000" y="0"/>
                </a:lnTo>
                <a:lnTo>
                  <a:pt x="3429000" y="7698105"/>
                </a:lnTo>
                <a:lnTo>
                  <a:pt x="0" y="7698105"/>
                </a:lnTo>
                <a:lnTo>
                  <a:pt x="0" y="0"/>
                </a:lnTo>
                <a:close/>
              </a:path>
            </a:pathLst>
          </a:custGeom>
          <a:solidFill>
            <a:srgbClr val="FF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 name="Google Shape;49;p1"/>
          <p:cNvSpPr txBox="1">
            <a:spLocks noGrp="1"/>
          </p:cNvSpPr>
          <p:nvPr>
            <p:ph type="title"/>
          </p:nvPr>
        </p:nvSpPr>
        <p:spPr>
          <a:xfrm>
            <a:off x="4876800" y="342900"/>
            <a:ext cx="11214300" cy="2339100"/>
          </a:xfrm>
          <a:prstGeom prst="rect">
            <a:avLst/>
          </a:prstGeom>
          <a:solidFill>
            <a:srgbClr val="F2F2F2"/>
          </a:solidFill>
          <a:ln>
            <a:noFill/>
          </a:ln>
        </p:spPr>
        <p:txBody>
          <a:bodyPr spcFirstLastPara="1" wrap="square" lIns="0" tIns="12050" rIns="0" bIns="0" anchor="t" anchorCtr="0">
            <a:spAutoFit/>
          </a:bodyPr>
          <a:lstStyle/>
          <a:p>
            <a:pPr marL="0" lvl="0" indent="0" algn="ctr" rtl="0">
              <a:lnSpc>
                <a:spcPct val="115000"/>
              </a:lnSpc>
              <a:spcBef>
                <a:spcPts val="0"/>
              </a:spcBef>
              <a:spcAft>
                <a:spcPts val="0"/>
              </a:spcAft>
              <a:buClr>
                <a:srgbClr val="000000"/>
              </a:buClr>
              <a:buSzPts val="6000"/>
              <a:buFont typeface="Arial"/>
              <a:buNone/>
            </a:pPr>
            <a:r>
              <a:rPr lang="en-US" sz="6000" b="1">
                <a:solidFill>
                  <a:schemeClr val="dk1"/>
                </a:solidFill>
                <a:latin typeface="Cambria"/>
                <a:ea typeface="Cambria"/>
                <a:cs typeface="Cambria"/>
                <a:sym typeface="Cambria"/>
              </a:rPr>
              <a:t>SNS COLLEGE OF ENGINEERING</a:t>
            </a:r>
            <a:br>
              <a:rPr lang="en-US" sz="6000" b="1">
                <a:solidFill>
                  <a:schemeClr val="dk1"/>
                </a:solidFill>
                <a:latin typeface="Cambria"/>
                <a:ea typeface="Cambria"/>
                <a:cs typeface="Cambria"/>
                <a:sym typeface="Cambria"/>
              </a:rPr>
            </a:br>
            <a:r>
              <a:rPr lang="en-US" sz="2400" b="1">
                <a:solidFill>
                  <a:schemeClr val="dk1"/>
                </a:solidFill>
                <a:latin typeface="Cambria"/>
                <a:ea typeface="Cambria"/>
                <a:cs typeface="Cambria"/>
                <a:sym typeface="Cambria"/>
              </a:rPr>
              <a:t>Kurumbapalayam(Po), Coimbatore – 641 107</a:t>
            </a:r>
            <a:br>
              <a:rPr lang="en-US" sz="2400" b="1">
                <a:solidFill>
                  <a:schemeClr val="dk1"/>
                </a:solidFill>
                <a:latin typeface="Cambria"/>
                <a:ea typeface="Cambria"/>
                <a:cs typeface="Cambria"/>
                <a:sym typeface="Cambria"/>
              </a:rPr>
            </a:br>
            <a:r>
              <a:rPr lang="en-US" sz="2400" b="1">
                <a:solidFill>
                  <a:schemeClr val="dk1"/>
                </a:solidFill>
                <a:latin typeface="Cambria"/>
                <a:ea typeface="Cambria"/>
                <a:cs typeface="Cambria"/>
                <a:sym typeface="Cambria"/>
              </a:rPr>
              <a:t>Accredited by NAAC-UGC with ‘A’ Grade </a:t>
            </a:r>
            <a:br>
              <a:rPr lang="en-US" sz="2400" b="1">
                <a:solidFill>
                  <a:schemeClr val="dk1"/>
                </a:solidFill>
                <a:latin typeface="Cambria"/>
                <a:ea typeface="Cambria"/>
                <a:cs typeface="Cambria"/>
                <a:sym typeface="Cambria"/>
              </a:rPr>
            </a:br>
            <a:r>
              <a:rPr lang="en-US" sz="2400" b="1">
                <a:solidFill>
                  <a:schemeClr val="dk1"/>
                </a:solidFill>
                <a:latin typeface="Cambria"/>
                <a:ea typeface="Cambria"/>
                <a:cs typeface="Cambria"/>
                <a:sym typeface="Cambria"/>
              </a:rPr>
              <a:t>Approved by AICTE, Recognized by UGC  &amp; Affiliated to Anna University, Chennai</a:t>
            </a:r>
            <a:endParaRPr sz="8800">
              <a:solidFill>
                <a:schemeClr val="dk1"/>
              </a:solidFill>
              <a:latin typeface="Cambria"/>
              <a:ea typeface="Cambria"/>
              <a:cs typeface="Cambria"/>
              <a:sym typeface="Cambria"/>
            </a:endParaRPr>
          </a:p>
        </p:txBody>
      </p:sp>
      <p:sp>
        <p:nvSpPr>
          <p:cNvPr id="50" name="Google Shape;50;p1"/>
          <p:cNvSpPr txBox="1"/>
          <p:nvPr/>
        </p:nvSpPr>
        <p:spPr>
          <a:xfrm>
            <a:off x="6172200" y="2933700"/>
            <a:ext cx="10002078" cy="627736"/>
          </a:xfrm>
          <a:prstGeom prst="rect">
            <a:avLst/>
          </a:prstGeom>
          <a:noFill/>
          <a:ln>
            <a:noFill/>
          </a:ln>
        </p:spPr>
        <p:txBody>
          <a:bodyPr spcFirstLastPara="1" wrap="square" lIns="0" tIns="1205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mbria"/>
                <a:ea typeface="Cambria"/>
                <a:cs typeface="Cambria"/>
                <a:sym typeface="Cambria"/>
              </a:rPr>
              <a:t>Department of AI &amp;DS</a:t>
            </a:r>
            <a:endParaRPr sz="4000" b="1" i="0" u="none" strike="noStrike" cap="none">
              <a:solidFill>
                <a:schemeClr val="dk1"/>
              </a:solidFill>
              <a:latin typeface="Cambria"/>
              <a:ea typeface="Cambria"/>
              <a:cs typeface="Cambria"/>
              <a:sym typeface="Cambria"/>
            </a:endParaRPr>
          </a:p>
        </p:txBody>
      </p:sp>
      <p:sp>
        <p:nvSpPr>
          <p:cNvPr id="51" name="Google Shape;51;p1"/>
          <p:cNvSpPr/>
          <p:nvPr/>
        </p:nvSpPr>
        <p:spPr>
          <a:xfrm>
            <a:off x="0" y="3440940"/>
            <a:ext cx="2136775" cy="3650615"/>
          </a:xfrm>
          <a:custGeom>
            <a:avLst/>
            <a:gdLst/>
            <a:ahLst/>
            <a:cxnLst/>
            <a:rect l="l" t="t" r="r" b="b"/>
            <a:pathLst>
              <a:path w="2136775" h="3650615" extrusionOk="0">
                <a:moveTo>
                  <a:pt x="0" y="860858"/>
                </a:moveTo>
                <a:lnTo>
                  <a:pt x="0" y="286926"/>
                </a:lnTo>
                <a:lnTo>
                  <a:pt x="286926" y="0"/>
                </a:lnTo>
                <a:lnTo>
                  <a:pt x="860858" y="0"/>
                </a:lnTo>
                <a:lnTo>
                  <a:pt x="0" y="860858"/>
                </a:lnTo>
                <a:close/>
              </a:path>
              <a:path w="2136775" h="3650615" extrusionOk="0">
                <a:moveTo>
                  <a:pt x="0" y="2423456"/>
                </a:moveTo>
                <a:lnTo>
                  <a:pt x="0" y="1849523"/>
                </a:lnTo>
                <a:lnTo>
                  <a:pt x="1834313" y="15210"/>
                </a:lnTo>
                <a:lnTo>
                  <a:pt x="1879774" y="30325"/>
                </a:lnTo>
                <a:lnTo>
                  <a:pt x="1922639" y="50432"/>
                </a:lnTo>
                <a:lnTo>
                  <a:pt x="1962567" y="75187"/>
                </a:lnTo>
                <a:lnTo>
                  <a:pt x="1999215" y="104248"/>
                </a:lnTo>
                <a:lnTo>
                  <a:pt x="2032241" y="137274"/>
                </a:lnTo>
                <a:lnTo>
                  <a:pt x="2061302" y="173922"/>
                </a:lnTo>
                <a:lnTo>
                  <a:pt x="2086057" y="213850"/>
                </a:lnTo>
                <a:lnTo>
                  <a:pt x="2106163" y="256715"/>
                </a:lnTo>
                <a:lnTo>
                  <a:pt x="2121279" y="302176"/>
                </a:lnTo>
                <a:lnTo>
                  <a:pt x="0" y="2423456"/>
                </a:lnTo>
                <a:close/>
              </a:path>
              <a:path w="2136775" h="3650615" extrusionOk="0">
                <a:moveTo>
                  <a:pt x="335599" y="3650454"/>
                </a:moveTo>
                <a:lnTo>
                  <a:pt x="0" y="3650454"/>
                </a:lnTo>
                <a:lnTo>
                  <a:pt x="0" y="3412120"/>
                </a:lnTo>
                <a:lnTo>
                  <a:pt x="2136489" y="1275630"/>
                </a:lnTo>
                <a:lnTo>
                  <a:pt x="2136489" y="1849563"/>
                </a:lnTo>
                <a:lnTo>
                  <a:pt x="335599" y="3650454"/>
                </a:lnTo>
                <a:close/>
              </a:path>
              <a:path w="2136775" h="3650615" extrusionOk="0">
                <a:moveTo>
                  <a:pt x="1730883" y="3650454"/>
                </a:moveTo>
                <a:lnTo>
                  <a:pt x="1324263" y="3650454"/>
                </a:lnTo>
                <a:lnTo>
                  <a:pt x="2136489" y="2838228"/>
                </a:lnTo>
                <a:lnTo>
                  <a:pt x="2136489" y="3244848"/>
                </a:lnTo>
                <a:lnTo>
                  <a:pt x="2132767" y="3299694"/>
                </a:lnTo>
                <a:lnTo>
                  <a:pt x="2121918" y="3352371"/>
                </a:lnTo>
                <a:lnTo>
                  <a:pt x="2104421" y="3402400"/>
                </a:lnTo>
                <a:lnTo>
                  <a:pt x="2080756" y="3449303"/>
                </a:lnTo>
                <a:lnTo>
                  <a:pt x="2051401" y="3492601"/>
                </a:lnTo>
                <a:lnTo>
                  <a:pt x="2016836" y="3531814"/>
                </a:lnTo>
                <a:lnTo>
                  <a:pt x="1978049" y="3565952"/>
                </a:lnTo>
                <a:lnTo>
                  <a:pt x="1935038" y="3595021"/>
                </a:lnTo>
                <a:lnTo>
                  <a:pt x="1888309" y="3618512"/>
                </a:lnTo>
                <a:lnTo>
                  <a:pt x="1838369" y="3635919"/>
                </a:lnTo>
                <a:lnTo>
                  <a:pt x="1785725" y="3646735"/>
                </a:lnTo>
                <a:lnTo>
                  <a:pt x="1730883" y="3650454"/>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1"/>
          <p:cNvSpPr/>
          <p:nvPr/>
        </p:nvSpPr>
        <p:spPr>
          <a:xfrm>
            <a:off x="17558513" y="7962900"/>
            <a:ext cx="317500" cy="1269365"/>
          </a:xfrm>
          <a:custGeom>
            <a:avLst/>
            <a:gdLst/>
            <a:ahLst/>
            <a:cxnLst/>
            <a:rect l="l" t="t" r="r" b="b"/>
            <a:pathLst>
              <a:path w="317500" h="1269365" extrusionOk="0">
                <a:moveTo>
                  <a:pt x="0" y="158625"/>
                </a:moveTo>
                <a:lnTo>
                  <a:pt x="8083" y="108474"/>
                </a:lnTo>
                <a:lnTo>
                  <a:pt x="30595" y="64928"/>
                </a:lnTo>
                <a:lnTo>
                  <a:pt x="64928" y="30595"/>
                </a:lnTo>
                <a:lnTo>
                  <a:pt x="108474" y="8083"/>
                </a:lnTo>
                <a:lnTo>
                  <a:pt x="158625" y="0"/>
                </a:lnTo>
                <a:lnTo>
                  <a:pt x="208775" y="8083"/>
                </a:lnTo>
                <a:lnTo>
                  <a:pt x="252321" y="30595"/>
                </a:lnTo>
                <a:lnTo>
                  <a:pt x="286654" y="64928"/>
                </a:lnTo>
                <a:lnTo>
                  <a:pt x="309166" y="108474"/>
                </a:lnTo>
                <a:lnTo>
                  <a:pt x="317250" y="158625"/>
                </a:lnTo>
                <a:lnTo>
                  <a:pt x="309166" y="208775"/>
                </a:lnTo>
                <a:lnTo>
                  <a:pt x="286654" y="252321"/>
                </a:lnTo>
                <a:lnTo>
                  <a:pt x="252321" y="286654"/>
                </a:lnTo>
                <a:lnTo>
                  <a:pt x="208775" y="309166"/>
                </a:lnTo>
                <a:lnTo>
                  <a:pt x="158625" y="317250"/>
                </a:lnTo>
                <a:lnTo>
                  <a:pt x="108474" y="309166"/>
                </a:lnTo>
                <a:lnTo>
                  <a:pt x="64928" y="286654"/>
                </a:lnTo>
                <a:lnTo>
                  <a:pt x="30595" y="252321"/>
                </a:lnTo>
                <a:lnTo>
                  <a:pt x="8083" y="208775"/>
                </a:lnTo>
                <a:lnTo>
                  <a:pt x="0" y="158625"/>
                </a:lnTo>
                <a:close/>
              </a:path>
              <a:path w="317500" h="1269365" extrusionOk="0">
                <a:moveTo>
                  <a:pt x="0" y="1110375"/>
                </a:moveTo>
                <a:lnTo>
                  <a:pt x="8083" y="1060224"/>
                </a:lnTo>
                <a:lnTo>
                  <a:pt x="30595" y="1016678"/>
                </a:lnTo>
                <a:lnTo>
                  <a:pt x="64928" y="982345"/>
                </a:lnTo>
                <a:lnTo>
                  <a:pt x="108474" y="959833"/>
                </a:lnTo>
                <a:lnTo>
                  <a:pt x="158625" y="951750"/>
                </a:lnTo>
                <a:lnTo>
                  <a:pt x="208775" y="959833"/>
                </a:lnTo>
                <a:lnTo>
                  <a:pt x="252321" y="982345"/>
                </a:lnTo>
                <a:lnTo>
                  <a:pt x="286654" y="1016678"/>
                </a:lnTo>
                <a:lnTo>
                  <a:pt x="309166" y="1060224"/>
                </a:lnTo>
                <a:lnTo>
                  <a:pt x="317250" y="1110375"/>
                </a:lnTo>
                <a:lnTo>
                  <a:pt x="309166" y="1160526"/>
                </a:lnTo>
                <a:lnTo>
                  <a:pt x="286654" y="1204071"/>
                </a:lnTo>
                <a:lnTo>
                  <a:pt x="252321" y="1238404"/>
                </a:lnTo>
                <a:lnTo>
                  <a:pt x="208775" y="1260916"/>
                </a:lnTo>
                <a:lnTo>
                  <a:pt x="158625" y="1269000"/>
                </a:lnTo>
                <a:lnTo>
                  <a:pt x="108474" y="1260916"/>
                </a:lnTo>
                <a:lnTo>
                  <a:pt x="64928" y="1238404"/>
                </a:lnTo>
                <a:lnTo>
                  <a:pt x="30595" y="1204071"/>
                </a:lnTo>
                <a:lnTo>
                  <a:pt x="8083" y="1160526"/>
                </a:lnTo>
                <a:lnTo>
                  <a:pt x="0" y="1110375"/>
                </a:lnTo>
                <a:close/>
              </a:path>
              <a:path w="317500" h="1269365" extrusionOk="0">
                <a:moveTo>
                  <a:pt x="0" y="634500"/>
                </a:moveTo>
                <a:lnTo>
                  <a:pt x="8083" y="584349"/>
                </a:lnTo>
                <a:lnTo>
                  <a:pt x="30595" y="540803"/>
                </a:lnTo>
                <a:lnTo>
                  <a:pt x="64928" y="506470"/>
                </a:lnTo>
                <a:lnTo>
                  <a:pt x="108474" y="483958"/>
                </a:lnTo>
                <a:lnTo>
                  <a:pt x="158625" y="475875"/>
                </a:lnTo>
                <a:lnTo>
                  <a:pt x="208775" y="483958"/>
                </a:lnTo>
                <a:lnTo>
                  <a:pt x="252321" y="506470"/>
                </a:lnTo>
                <a:lnTo>
                  <a:pt x="286654" y="540803"/>
                </a:lnTo>
                <a:lnTo>
                  <a:pt x="309166" y="584349"/>
                </a:lnTo>
                <a:lnTo>
                  <a:pt x="317250" y="634500"/>
                </a:lnTo>
                <a:lnTo>
                  <a:pt x="309166" y="684650"/>
                </a:lnTo>
                <a:lnTo>
                  <a:pt x="286654" y="728196"/>
                </a:lnTo>
                <a:lnTo>
                  <a:pt x="252321" y="762529"/>
                </a:lnTo>
                <a:lnTo>
                  <a:pt x="208775" y="785041"/>
                </a:lnTo>
                <a:lnTo>
                  <a:pt x="158625" y="793125"/>
                </a:lnTo>
                <a:lnTo>
                  <a:pt x="108474" y="785041"/>
                </a:lnTo>
                <a:lnTo>
                  <a:pt x="64928" y="762529"/>
                </a:lnTo>
                <a:lnTo>
                  <a:pt x="30595" y="728196"/>
                </a:lnTo>
                <a:lnTo>
                  <a:pt x="8083" y="684650"/>
                </a:lnTo>
                <a:lnTo>
                  <a:pt x="0" y="634500"/>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1"/>
          <p:cNvSpPr/>
          <p:nvPr/>
        </p:nvSpPr>
        <p:spPr>
          <a:xfrm>
            <a:off x="17068800" y="7962900"/>
            <a:ext cx="317500" cy="1269365"/>
          </a:xfrm>
          <a:custGeom>
            <a:avLst/>
            <a:gdLst/>
            <a:ahLst/>
            <a:cxnLst/>
            <a:rect l="l" t="t" r="r" b="b"/>
            <a:pathLst>
              <a:path w="317500" h="1269365" extrusionOk="0">
                <a:moveTo>
                  <a:pt x="0" y="158625"/>
                </a:moveTo>
                <a:lnTo>
                  <a:pt x="8083" y="108474"/>
                </a:lnTo>
                <a:lnTo>
                  <a:pt x="30595" y="64928"/>
                </a:lnTo>
                <a:lnTo>
                  <a:pt x="64928" y="30595"/>
                </a:lnTo>
                <a:lnTo>
                  <a:pt x="108474" y="8083"/>
                </a:lnTo>
                <a:lnTo>
                  <a:pt x="158625" y="0"/>
                </a:lnTo>
                <a:lnTo>
                  <a:pt x="208775" y="8083"/>
                </a:lnTo>
                <a:lnTo>
                  <a:pt x="252321" y="30595"/>
                </a:lnTo>
                <a:lnTo>
                  <a:pt x="286654" y="64928"/>
                </a:lnTo>
                <a:lnTo>
                  <a:pt x="309166" y="108474"/>
                </a:lnTo>
                <a:lnTo>
                  <a:pt x="317250" y="158625"/>
                </a:lnTo>
                <a:lnTo>
                  <a:pt x="309166" y="208775"/>
                </a:lnTo>
                <a:lnTo>
                  <a:pt x="286654" y="252321"/>
                </a:lnTo>
                <a:lnTo>
                  <a:pt x="252321" y="286654"/>
                </a:lnTo>
                <a:lnTo>
                  <a:pt x="208775" y="309166"/>
                </a:lnTo>
                <a:lnTo>
                  <a:pt x="158625" y="317250"/>
                </a:lnTo>
                <a:lnTo>
                  <a:pt x="108474" y="309166"/>
                </a:lnTo>
                <a:lnTo>
                  <a:pt x="64928" y="286654"/>
                </a:lnTo>
                <a:lnTo>
                  <a:pt x="30595" y="252321"/>
                </a:lnTo>
                <a:lnTo>
                  <a:pt x="8083" y="208775"/>
                </a:lnTo>
                <a:lnTo>
                  <a:pt x="0" y="158625"/>
                </a:lnTo>
                <a:close/>
              </a:path>
              <a:path w="317500" h="1269365" extrusionOk="0">
                <a:moveTo>
                  <a:pt x="0" y="1110375"/>
                </a:moveTo>
                <a:lnTo>
                  <a:pt x="8083" y="1060224"/>
                </a:lnTo>
                <a:lnTo>
                  <a:pt x="30595" y="1016678"/>
                </a:lnTo>
                <a:lnTo>
                  <a:pt x="64928" y="982345"/>
                </a:lnTo>
                <a:lnTo>
                  <a:pt x="108474" y="959833"/>
                </a:lnTo>
                <a:lnTo>
                  <a:pt x="158625" y="951750"/>
                </a:lnTo>
                <a:lnTo>
                  <a:pt x="208775" y="959833"/>
                </a:lnTo>
                <a:lnTo>
                  <a:pt x="252321" y="982345"/>
                </a:lnTo>
                <a:lnTo>
                  <a:pt x="286654" y="1016678"/>
                </a:lnTo>
                <a:lnTo>
                  <a:pt x="309166" y="1060224"/>
                </a:lnTo>
                <a:lnTo>
                  <a:pt x="317250" y="1110375"/>
                </a:lnTo>
                <a:lnTo>
                  <a:pt x="309166" y="1160526"/>
                </a:lnTo>
                <a:lnTo>
                  <a:pt x="286654" y="1204071"/>
                </a:lnTo>
                <a:lnTo>
                  <a:pt x="252321" y="1238404"/>
                </a:lnTo>
                <a:lnTo>
                  <a:pt x="208775" y="1260916"/>
                </a:lnTo>
                <a:lnTo>
                  <a:pt x="158625" y="1269000"/>
                </a:lnTo>
                <a:lnTo>
                  <a:pt x="108474" y="1260916"/>
                </a:lnTo>
                <a:lnTo>
                  <a:pt x="64928" y="1238404"/>
                </a:lnTo>
                <a:lnTo>
                  <a:pt x="30595" y="1204071"/>
                </a:lnTo>
                <a:lnTo>
                  <a:pt x="8083" y="1160526"/>
                </a:lnTo>
                <a:lnTo>
                  <a:pt x="0" y="1110375"/>
                </a:lnTo>
                <a:close/>
              </a:path>
              <a:path w="317500" h="1269365" extrusionOk="0">
                <a:moveTo>
                  <a:pt x="0" y="634500"/>
                </a:moveTo>
                <a:lnTo>
                  <a:pt x="8083" y="584349"/>
                </a:lnTo>
                <a:lnTo>
                  <a:pt x="30595" y="540803"/>
                </a:lnTo>
                <a:lnTo>
                  <a:pt x="64928" y="506470"/>
                </a:lnTo>
                <a:lnTo>
                  <a:pt x="108474" y="483958"/>
                </a:lnTo>
                <a:lnTo>
                  <a:pt x="158625" y="475875"/>
                </a:lnTo>
                <a:lnTo>
                  <a:pt x="208775" y="483958"/>
                </a:lnTo>
                <a:lnTo>
                  <a:pt x="252321" y="506470"/>
                </a:lnTo>
                <a:lnTo>
                  <a:pt x="286654" y="540803"/>
                </a:lnTo>
                <a:lnTo>
                  <a:pt x="309166" y="584349"/>
                </a:lnTo>
                <a:lnTo>
                  <a:pt x="317250" y="634500"/>
                </a:lnTo>
                <a:lnTo>
                  <a:pt x="309166" y="684650"/>
                </a:lnTo>
                <a:lnTo>
                  <a:pt x="286654" y="728196"/>
                </a:lnTo>
                <a:lnTo>
                  <a:pt x="252321" y="762529"/>
                </a:lnTo>
                <a:lnTo>
                  <a:pt x="208775" y="785041"/>
                </a:lnTo>
                <a:lnTo>
                  <a:pt x="158625" y="793125"/>
                </a:lnTo>
                <a:lnTo>
                  <a:pt x="108474" y="785041"/>
                </a:lnTo>
                <a:lnTo>
                  <a:pt x="64928" y="762529"/>
                </a:lnTo>
                <a:lnTo>
                  <a:pt x="30595" y="728196"/>
                </a:lnTo>
                <a:lnTo>
                  <a:pt x="8083" y="684650"/>
                </a:lnTo>
                <a:lnTo>
                  <a:pt x="0" y="634500"/>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1"/>
          <p:cNvSpPr/>
          <p:nvPr/>
        </p:nvSpPr>
        <p:spPr>
          <a:xfrm>
            <a:off x="16575024" y="7962900"/>
            <a:ext cx="317500" cy="1269365"/>
          </a:xfrm>
          <a:custGeom>
            <a:avLst/>
            <a:gdLst/>
            <a:ahLst/>
            <a:cxnLst/>
            <a:rect l="l" t="t" r="r" b="b"/>
            <a:pathLst>
              <a:path w="317500" h="1269365" extrusionOk="0">
                <a:moveTo>
                  <a:pt x="0" y="158625"/>
                </a:moveTo>
                <a:lnTo>
                  <a:pt x="8083" y="108474"/>
                </a:lnTo>
                <a:lnTo>
                  <a:pt x="30595" y="64928"/>
                </a:lnTo>
                <a:lnTo>
                  <a:pt x="64928" y="30595"/>
                </a:lnTo>
                <a:lnTo>
                  <a:pt x="108474" y="8083"/>
                </a:lnTo>
                <a:lnTo>
                  <a:pt x="158625" y="0"/>
                </a:lnTo>
                <a:lnTo>
                  <a:pt x="208775" y="8083"/>
                </a:lnTo>
                <a:lnTo>
                  <a:pt x="252321" y="30595"/>
                </a:lnTo>
                <a:lnTo>
                  <a:pt x="286654" y="64928"/>
                </a:lnTo>
                <a:lnTo>
                  <a:pt x="309166" y="108474"/>
                </a:lnTo>
                <a:lnTo>
                  <a:pt x="317250" y="158625"/>
                </a:lnTo>
                <a:lnTo>
                  <a:pt x="309166" y="208775"/>
                </a:lnTo>
                <a:lnTo>
                  <a:pt x="286654" y="252321"/>
                </a:lnTo>
                <a:lnTo>
                  <a:pt x="252321" y="286654"/>
                </a:lnTo>
                <a:lnTo>
                  <a:pt x="208775" y="309166"/>
                </a:lnTo>
                <a:lnTo>
                  <a:pt x="158625" y="317250"/>
                </a:lnTo>
                <a:lnTo>
                  <a:pt x="108474" y="309166"/>
                </a:lnTo>
                <a:lnTo>
                  <a:pt x="64928" y="286654"/>
                </a:lnTo>
                <a:lnTo>
                  <a:pt x="30595" y="252321"/>
                </a:lnTo>
                <a:lnTo>
                  <a:pt x="8083" y="208775"/>
                </a:lnTo>
                <a:lnTo>
                  <a:pt x="0" y="158625"/>
                </a:lnTo>
                <a:close/>
              </a:path>
              <a:path w="317500" h="1269365" extrusionOk="0">
                <a:moveTo>
                  <a:pt x="0" y="1110375"/>
                </a:moveTo>
                <a:lnTo>
                  <a:pt x="8083" y="1060224"/>
                </a:lnTo>
                <a:lnTo>
                  <a:pt x="30595" y="1016678"/>
                </a:lnTo>
                <a:lnTo>
                  <a:pt x="64928" y="982345"/>
                </a:lnTo>
                <a:lnTo>
                  <a:pt x="108474" y="959833"/>
                </a:lnTo>
                <a:lnTo>
                  <a:pt x="158625" y="951750"/>
                </a:lnTo>
                <a:lnTo>
                  <a:pt x="208775" y="959833"/>
                </a:lnTo>
                <a:lnTo>
                  <a:pt x="252321" y="982345"/>
                </a:lnTo>
                <a:lnTo>
                  <a:pt x="286654" y="1016678"/>
                </a:lnTo>
                <a:lnTo>
                  <a:pt x="309166" y="1060224"/>
                </a:lnTo>
                <a:lnTo>
                  <a:pt x="317250" y="1110375"/>
                </a:lnTo>
                <a:lnTo>
                  <a:pt x="309166" y="1160526"/>
                </a:lnTo>
                <a:lnTo>
                  <a:pt x="286654" y="1204071"/>
                </a:lnTo>
                <a:lnTo>
                  <a:pt x="252321" y="1238404"/>
                </a:lnTo>
                <a:lnTo>
                  <a:pt x="208775" y="1260916"/>
                </a:lnTo>
                <a:lnTo>
                  <a:pt x="158625" y="1269000"/>
                </a:lnTo>
                <a:lnTo>
                  <a:pt x="108474" y="1260916"/>
                </a:lnTo>
                <a:lnTo>
                  <a:pt x="64928" y="1238404"/>
                </a:lnTo>
                <a:lnTo>
                  <a:pt x="30595" y="1204071"/>
                </a:lnTo>
                <a:lnTo>
                  <a:pt x="8083" y="1160526"/>
                </a:lnTo>
                <a:lnTo>
                  <a:pt x="0" y="1110375"/>
                </a:lnTo>
                <a:close/>
              </a:path>
              <a:path w="317500" h="1269365" extrusionOk="0">
                <a:moveTo>
                  <a:pt x="0" y="634500"/>
                </a:moveTo>
                <a:lnTo>
                  <a:pt x="8083" y="584349"/>
                </a:lnTo>
                <a:lnTo>
                  <a:pt x="30595" y="540803"/>
                </a:lnTo>
                <a:lnTo>
                  <a:pt x="64928" y="506470"/>
                </a:lnTo>
                <a:lnTo>
                  <a:pt x="108474" y="483958"/>
                </a:lnTo>
                <a:lnTo>
                  <a:pt x="158625" y="475875"/>
                </a:lnTo>
                <a:lnTo>
                  <a:pt x="208775" y="483958"/>
                </a:lnTo>
                <a:lnTo>
                  <a:pt x="252321" y="506470"/>
                </a:lnTo>
                <a:lnTo>
                  <a:pt x="286654" y="540803"/>
                </a:lnTo>
                <a:lnTo>
                  <a:pt x="309166" y="584349"/>
                </a:lnTo>
                <a:lnTo>
                  <a:pt x="317250" y="634500"/>
                </a:lnTo>
                <a:lnTo>
                  <a:pt x="309166" y="684650"/>
                </a:lnTo>
                <a:lnTo>
                  <a:pt x="286654" y="728196"/>
                </a:lnTo>
                <a:lnTo>
                  <a:pt x="252321" y="762529"/>
                </a:lnTo>
                <a:lnTo>
                  <a:pt x="208775" y="785041"/>
                </a:lnTo>
                <a:lnTo>
                  <a:pt x="158625" y="793125"/>
                </a:lnTo>
                <a:lnTo>
                  <a:pt x="108474" y="785041"/>
                </a:lnTo>
                <a:lnTo>
                  <a:pt x="64928" y="762529"/>
                </a:lnTo>
                <a:lnTo>
                  <a:pt x="30595" y="728196"/>
                </a:lnTo>
                <a:lnTo>
                  <a:pt x="8083" y="684650"/>
                </a:lnTo>
                <a:lnTo>
                  <a:pt x="0" y="634500"/>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5" name="Google Shape;55;p1"/>
          <p:cNvPicPr preferRelativeResize="0"/>
          <p:nvPr/>
        </p:nvPicPr>
        <p:blipFill rotWithShape="1">
          <a:blip r:embed="rId3">
            <a:alphaModFix/>
          </a:blip>
          <a:srcRect/>
          <a:stretch/>
        </p:blipFill>
        <p:spPr>
          <a:xfrm>
            <a:off x="16436267" y="0"/>
            <a:ext cx="1870638" cy="1104900"/>
          </a:xfrm>
          <a:prstGeom prst="rect">
            <a:avLst/>
          </a:prstGeom>
          <a:noFill/>
          <a:ln>
            <a:noFill/>
          </a:ln>
        </p:spPr>
      </p:pic>
      <p:pic>
        <p:nvPicPr>
          <p:cNvPr id="56" name="Google Shape;56;p1"/>
          <p:cNvPicPr preferRelativeResize="0"/>
          <p:nvPr/>
        </p:nvPicPr>
        <p:blipFill rotWithShape="1">
          <a:blip r:embed="rId4">
            <a:alphaModFix/>
          </a:blip>
          <a:srcRect/>
          <a:stretch/>
        </p:blipFill>
        <p:spPr>
          <a:xfrm>
            <a:off x="-23191" y="-8283"/>
            <a:ext cx="1342043" cy="1427646"/>
          </a:xfrm>
          <a:prstGeom prst="rect">
            <a:avLst/>
          </a:prstGeom>
          <a:noFill/>
          <a:ln>
            <a:noFill/>
          </a:ln>
        </p:spPr>
      </p:pic>
      <p:sp>
        <p:nvSpPr>
          <p:cNvPr id="57" name="Google Shape;57;p1"/>
          <p:cNvSpPr txBox="1"/>
          <p:nvPr/>
        </p:nvSpPr>
        <p:spPr>
          <a:xfrm>
            <a:off x="5943600" y="4100690"/>
            <a:ext cx="10134600" cy="255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mbria"/>
                <a:ea typeface="Cambria"/>
                <a:cs typeface="Cambria"/>
                <a:sym typeface="Cambria"/>
              </a:rPr>
              <a:t>Course Name – </a:t>
            </a:r>
            <a:r>
              <a:rPr lang="en-US" sz="2400" b="1" i="0" u="none" strike="noStrike" cap="none">
                <a:solidFill>
                  <a:schemeClr val="dk1"/>
                </a:solidFill>
                <a:latin typeface="Times New Roman"/>
                <a:ea typeface="Times New Roman"/>
                <a:cs typeface="Times New Roman"/>
                <a:sym typeface="Times New Roman"/>
              </a:rPr>
              <a:t>19AD602 DEEP LEARNING</a:t>
            </a:r>
            <a:endParaRPr sz="24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mbria"/>
                <a:ea typeface="Cambria"/>
                <a:cs typeface="Cambria"/>
                <a:sym typeface="Cambria"/>
              </a:rPr>
              <a:t>III Year / VI Semester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mbria"/>
                <a:ea typeface="Cambria"/>
                <a:cs typeface="Cambria"/>
                <a:sym typeface="Cambria"/>
              </a:rPr>
              <a:t>Unit 4-</a:t>
            </a:r>
            <a:r>
              <a:rPr lang="en-US" sz="1200">
                <a:solidFill>
                  <a:srgbClr val="333333"/>
                </a:solidFill>
                <a:latin typeface="Cambria"/>
                <a:ea typeface="Cambria"/>
                <a:cs typeface="Cambria"/>
                <a:sym typeface="Cambria"/>
              </a:rPr>
              <a:t> </a:t>
            </a:r>
            <a:r>
              <a:rPr lang="en-US" sz="3000" b="1">
                <a:solidFill>
                  <a:srgbClr val="333333"/>
                </a:solidFill>
                <a:latin typeface="Cambria"/>
                <a:ea typeface="Cambria"/>
                <a:cs typeface="Cambria"/>
                <a:sym typeface="Cambria"/>
              </a:rPr>
              <a:t>Patents and traditional knowledge</a:t>
            </a:r>
            <a:endParaRPr sz="7600" b="1" i="0" u="none" strike="noStrike" cap="none">
              <a:solidFill>
                <a:schemeClr val="dk1"/>
              </a:solidFill>
              <a:latin typeface="Cambria"/>
              <a:ea typeface="Cambria"/>
              <a:cs typeface="Cambria"/>
              <a:sym typeface="Cambria"/>
            </a:endParaRPr>
          </a:p>
        </p:txBody>
      </p:sp>
      <p:sp>
        <p:nvSpPr>
          <p:cNvPr id="2" name="Footer Placeholder 1">
            <a:extLst>
              <a:ext uri="{FF2B5EF4-FFF2-40B4-BE49-F238E27FC236}">
                <a16:creationId xmlns:a16="http://schemas.microsoft.com/office/drawing/2014/main" id="{8CA81409-C791-8525-A8D9-86101EB02F54}"/>
              </a:ext>
            </a:extLst>
          </p:cNvPr>
          <p:cNvSpPr>
            <a:spLocks noGrp="1"/>
          </p:cNvSpPr>
          <p:nvPr>
            <p:ph type="ftr" idx="11"/>
          </p:nvPr>
        </p:nvSpPr>
        <p:spPr>
          <a:xfrm>
            <a:off x="2949677" y="9660194"/>
            <a:ext cx="11798709" cy="283906"/>
          </a:xfrm>
        </p:spPr>
        <p:txBody>
          <a:bodyPr/>
          <a:lstStyle/>
          <a:p>
            <a:r>
              <a:rPr lang="en-US" dirty="0"/>
              <a:t>Dr INDU NAIR.V/ AP/AI AND DS / Patents and traditional knowledge/SNSCE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3"/>
        <p:cNvGrpSpPr/>
        <p:nvPr/>
      </p:nvGrpSpPr>
      <p:grpSpPr>
        <a:xfrm>
          <a:off x="0" y="0"/>
          <a:ext cx="0" cy="0"/>
          <a:chOff x="0" y="0"/>
          <a:chExt cx="0" cy="0"/>
        </a:xfrm>
      </p:grpSpPr>
      <p:sp>
        <p:nvSpPr>
          <p:cNvPr id="64" name="Google Shape;64;g2f18bd1e12c_0_0"/>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g2f18bd1e12c_0_0"/>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g2f18bd1e12c_0_0"/>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g2f18bd1e12c_0_0"/>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g2f18bd1e12c_0_0"/>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g2f18bd1e12c_0_0"/>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0" name="Google Shape;70;g2f18bd1e12c_0_0"/>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71" name="Google Shape;71;g2f18bd1e12c_0_0"/>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74" name="Google Shape;74;g2f18bd1e12c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75" name="Google Shape;75;g2f18bd1e12c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76" name="Google Shape;76;g2f18bd1e12c_0_0"/>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77" name="Google Shape;77;g2f18bd1e12c_0_0"/>
          <p:cNvSpPr txBox="1"/>
          <p:nvPr/>
        </p:nvSpPr>
        <p:spPr>
          <a:xfrm>
            <a:off x="2910010" y="276906"/>
            <a:ext cx="12573000" cy="954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000" b="1">
                <a:solidFill>
                  <a:srgbClr val="333333"/>
                </a:solidFill>
                <a:latin typeface="Cambria"/>
                <a:ea typeface="Cambria"/>
                <a:cs typeface="Cambria"/>
                <a:sym typeface="Cambria"/>
              </a:rPr>
              <a:t>Patents and traditional knowledge</a:t>
            </a:r>
            <a:endParaRPr sz="76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2600" b="1">
              <a:solidFill>
                <a:srgbClr val="333333"/>
              </a:solidFill>
              <a:latin typeface="Cambria"/>
              <a:ea typeface="Cambria"/>
              <a:cs typeface="Cambria"/>
              <a:sym typeface="Cambria"/>
            </a:endParaRPr>
          </a:p>
        </p:txBody>
      </p:sp>
      <p:sp>
        <p:nvSpPr>
          <p:cNvPr id="78" name="Google Shape;78;g2f18bd1e12c_0_0"/>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a:t>Traditional knowledge (TK) encompasses the wisdom, practices, and innovations developed by indigenous and local communities over generations. This knowledge often plays a crucial role in areas such as agriculture, medicine, and environmental management. However, the intersection of TK and the patent system has led to significant challenges, particularly concerning the misappropriation of TK through patents—a practice commonly referred to as biopiracy.</a:t>
            </a:r>
            <a:endParaRPr sz="3400" b="0" i="0" u="none" strike="noStrike" cap="none">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29061E53-87AC-E16F-C4E7-4E26F9368036}"/>
              </a:ext>
            </a:extLst>
          </p:cNvPr>
          <p:cNvSpPr>
            <a:spLocks noGrp="1"/>
          </p:cNvSpPr>
          <p:nvPr>
            <p:ph type="ftr" idx="11"/>
          </p:nvPr>
        </p:nvSpPr>
        <p:spPr>
          <a:xfrm>
            <a:off x="2910009" y="9458503"/>
            <a:ext cx="12148093" cy="828497"/>
          </a:xfrm>
        </p:spPr>
        <p:txBody>
          <a:bodyPr/>
          <a:lstStyle/>
          <a:p>
            <a:r>
              <a:rPr lang="en-US" dirty="0"/>
              <a:t>Dr INDU NAIR.V/ AP/AI AND DS / Patents and traditional knowledge/SNSCE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2"/>
        <p:cNvGrpSpPr/>
        <p:nvPr/>
      </p:nvGrpSpPr>
      <p:grpSpPr>
        <a:xfrm>
          <a:off x="0" y="0"/>
          <a:ext cx="0" cy="0"/>
          <a:chOff x="0" y="0"/>
          <a:chExt cx="0" cy="0"/>
        </a:xfrm>
      </p:grpSpPr>
      <p:sp>
        <p:nvSpPr>
          <p:cNvPr id="83" name="Google Shape;83;g330e47a21e9_0_72"/>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g330e47a21e9_0_72"/>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g330e47a21e9_0_72"/>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g330e47a21e9_0_72"/>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g330e47a21e9_0_72"/>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g330e47a21e9_0_72"/>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9" name="Google Shape;89;g330e47a21e9_0_72"/>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90" name="Google Shape;90;g330e47a21e9_0_72"/>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93" name="Google Shape;93;g330e47a21e9_0_72"/>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94" name="Google Shape;94;g330e47a21e9_0_72"/>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95" name="Google Shape;95;g330e47a21e9_0_72"/>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96" name="Google Shape;96;g330e47a21e9_0_72"/>
          <p:cNvSpPr txBox="1"/>
          <p:nvPr/>
        </p:nvSpPr>
        <p:spPr>
          <a:xfrm>
            <a:off x="2910010" y="276906"/>
            <a:ext cx="12573000" cy="954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000" b="1">
                <a:solidFill>
                  <a:srgbClr val="333333"/>
                </a:solidFill>
                <a:latin typeface="Cambria"/>
                <a:ea typeface="Cambria"/>
                <a:cs typeface="Cambria"/>
                <a:sym typeface="Cambria"/>
              </a:rPr>
              <a:t>Patents and traditional knowledge</a:t>
            </a:r>
            <a:endParaRPr sz="76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2600" b="1">
              <a:solidFill>
                <a:srgbClr val="333333"/>
              </a:solidFill>
              <a:latin typeface="Cambria"/>
              <a:ea typeface="Cambria"/>
              <a:cs typeface="Cambria"/>
              <a:sym typeface="Cambria"/>
            </a:endParaRPr>
          </a:p>
        </p:txBody>
      </p:sp>
      <p:sp>
        <p:nvSpPr>
          <p:cNvPr id="97" name="Google Shape;97;g330e47a21e9_0_72"/>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a:t>Biopiracy involves the unauthorized use of TK and genetic resources by individuals or corporations who seek exclusive rights through patents, often without providing compensation or recognition to the original knowledge holders. Notable instances include patents granted for the medicinal use of turmeric and the pesticidal properties of the neem tree, both of which have been integral to traditional practices in India for centuries. These cases highlight the vulnerabilities of TK within the conventional patent framework.</a:t>
            </a:r>
            <a:endParaRPr sz="3400" b="0" i="0" u="none" strike="noStrike" cap="none">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9CAAC8A8-08AB-D318-8381-2FAD7EC8B8E4}"/>
              </a:ext>
            </a:extLst>
          </p:cNvPr>
          <p:cNvSpPr>
            <a:spLocks noGrp="1"/>
          </p:cNvSpPr>
          <p:nvPr>
            <p:ph type="ftr" idx="11"/>
          </p:nvPr>
        </p:nvSpPr>
        <p:spPr>
          <a:xfrm>
            <a:off x="1238139" y="9399950"/>
            <a:ext cx="13038300" cy="887050"/>
          </a:xfrm>
        </p:spPr>
        <p:txBody>
          <a:bodyPr/>
          <a:lstStyle/>
          <a:p>
            <a:r>
              <a:rPr lang="en-US" dirty="0"/>
              <a:t>Dr INDU NAIR.V/ AP/AI AND DS / Patents and traditional knowledge/SNSCE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Google Shape;102;g330e47a21e9_0_54"/>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g330e47a21e9_0_54"/>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g330e47a21e9_0_54"/>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g330e47a21e9_0_54"/>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g330e47a21e9_0_54"/>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g330e47a21e9_0_54"/>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8" name="Google Shape;108;g330e47a21e9_0_54"/>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09" name="Google Shape;109;g330e47a21e9_0_54"/>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12" name="Google Shape;112;g330e47a21e9_0_54"/>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13" name="Google Shape;113;g330e47a21e9_0_54"/>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14" name="Google Shape;114;g330e47a21e9_0_54"/>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15" name="Google Shape;115;g330e47a21e9_0_54"/>
          <p:cNvSpPr txBox="1"/>
          <p:nvPr/>
        </p:nvSpPr>
        <p:spPr>
          <a:xfrm>
            <a:off x="2910010" y="276906"/>
            <a:ext cx="12573000" cy="954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000" b="1">
                <a:solidFill>
                  <a:srgbClr val="333333"/>
                </a:solidFill>
                <a:latin typeface="Cambria"/>
                <a:ea typeface="Cambria"/>
                <a:cs typeface="Cambria"/>
                <a:sym typeface="Cambria"/>
              </a:rPr>
              <a:t>Patents and traditional knowledge</a:t>
            </a:r>
            <a:endParaRPr sz="76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2600" b="1">
              <a:solidFill>
                <a:srgbClr val="333333"/>
              </a:solidFill>
              <a:latin typeface="Cambria"/>
              <a:ea typeface="Cambria"/>
              <a:cs typeface="Cambria"/>
              <a:sym typeface="Cambria"/>
            </a:endParaRPr>
          </a:p>
        </p:txBody>
      </p:sp>
      <p:sp>
        <p:nvSpPr>
          <p:cNvPr id="116" name="Google Shape;116;g330e47a21e9_0_54"/>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1100"/>
              <a:buFont typeface="Arial" panose="020B0604020202020204" pitchFamily="34" charset="0"/>
              <a:buChar char="•"/>
            </a:pPr>
            <a:r>
              <a:rPr lang="en-US" sz="4400" dirty="0"/>
              <a:t>The traditional patent system is designed to protect novel and inventive creations, typically favoring individual inventors or entities. </a:t>
            </a:r>
          </a:p>
          <a:p>
            <a:pPr marL="457200" marR="0" lvl="0" indent="-457200" algn="l" rtl="0">
              <a:lnSpc>
                <a:spcPct val="100000"/>
              </a:lnSpc>
              <a:spcBef>
                <a:spcPts val="0"/>
              </a:spcBef>
              <a:spcAft>
                <a:spcPts val="0"/>
              </a:spcAft>
              <a:buClr>
                <a:schemeClr val="dk1"/>
              </a:buClr>
              <a:buSzPts val="1100"/>
              <a:buFont typeface="Arial" panose="020B0604020202020204" pitchFamily="34" charset="0"/>
              <a:buChar char="•"/>
            </a:pPr>
            <a:r>
              <a:rPr lang="en-US" sz="4400" dirty="0"/>
              <a:t>In contrast, TK is collectively owned, orally transmitted, and evolves over time, making it challenging to fit within the standard criteria of patentability. </a:t>
            </a:r>
          </a:p>
          <a:p>
            <a:pPr marL="457200" marR="0" lvl="0" indent="-457200" algn="l" rtl="0">
              <a:lnSpc>
                <a:spcPct val="100000"/>
              </a:lnSpc>
              <a:spcBef>
                <a:spcPts val="0"/>
              </a:spcBef>
              <a:spcAft>
                <a:spcPts val="0"/>
              </a:spcAft>
              <a:buClr>
                <a:schemeClr val="dk1"/>
              </a:buClr>
              <a:buSzPts val="1100"/>
              <a:buFont typeface="Arial" panose="020B0604020202020204" pitchFamily="34" charset="0"/>
              <a:buChar char="•"/>
            </a:pPr>
            <a:r>
              <a:rPr lang="en-US" sz="4400" dirty="0"/>
              <a:t>This disparity often leads to the granting of patents for inventions that are not genuinely novel but are instead based on existing TK, thereby undermining the rights of indigenous communities.</a:t>
            </a:r>
            <a:endParaRPr sz="4400" b="0" i="0" u="none" strike="noStrike" cap="none" dirty="0">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6E02CF74-482D-A1FF-277B-A873B7F16F2B}"/>
              </a:ext>
            </a:extLst>
          </p:cNvPr>
          <p:cNvSpPr>
            <a:spLocks noGrp="1"/>
          </p:cNvSpPr>
          <p:nvPr>
            <p:ph type="ftr" idx="11"/>
          </p:nvPr>
        </p:nvSpPr>
        <p:spPr>
          <a:xfrm>
            <a:off x="3156155" y="9273644"/>
            <a:ext cx="11385755" cy="736450"/>
          </a:xfrm>
        </p:spPr>
        <p:txBody>
          <a:bodyPr/>
          <a:lstStyle/>
          <a:p>
            <a:r>
              <a:rPr lang="en-US" dirty="0"/>
              <a:t>Dr INDU NAIR.V/ AP/AI AND DS / Patents and traditional knowledge/SNSCE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g330e47a21e9_0_0"/>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g330e47a21e9_0_0"/>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g330e47a21e9_0_0"/>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g330e47a21e9_0_0"/>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g330e47a21e9_0_0"/>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g330e47a21e9_0_0"/>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7" name="Google Shape;127;g330e47a21e9_0_0"/>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28" name="Google Shape;128;g330e47a21e9_0_0"/>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31" name="Google Shape;131;g330e47a21e9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32" name="Google Shape;132;g330e47a21e9_0_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33" name="Google Shape;133;g330e47a21e9_0_0"/>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34" name="Google Shape;134;g330e47a21e9_0_0"/>
          <p:cNvSpPr txBox="1"/>
          <p:nvPr/>
        </p:nvSpPr>
        <p:spPr>
          <a:xfrm>
            <a:off x="2910010" y="276906"/>
            <a:ext cx="12573000" cy="954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000" b="1">
                <a:solidFill>
                  <a:srgbClr val="333333"/>
                </a:solidFill>
                <a:latin typeface="Cambria"/>
                <a:ea typeface="Cambria"/>
                <a:cs typeface="Cambria"/>
                <a:sym typeface="Cambria"/>
              </a:rPr>
              <a:t>Patents and traditional knowledge</a:t>
            </a:r>
            <a:endParaRPr sz="76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2600" b="1">
              <a:solidFill>
                <a:srgbClr val="333333"/>
              </a:solidFill>
              <a:latin typeface="Cambria"/>
              <a:ea typeface="Cambria"/>
              <a:cs typeface="Cambria"/>
              <a:sym typeface="Cambria"/>
            </a:endParaRPr>
          </a:p>
        </p:txBody>
      </p:sp>
      <p:sp>
        <p:nvSpPr>
          <p:cNvPr id="135" name="Google Shape;135;g330e47a21e9_0_0"/>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a:t>To address these challenges, various strategies have been proposed and implemented. One approach is the establishment of databases, such as India's Traditional Knowledge Digital Library (TKDL), which documents TK in accessible formats for patent examiners. The TKDL has been instrumental in preventing the misappropriation of Indian TK by providing evidence of prior art, thereby ensuring that patents are not erroneously granted for knowledge that is already in the public domain.</a:t>
            </a:r>
            <a:endParaRPr sz="3400" b="0" i="0" u="none" strike="noStrike" cap="none">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26F2752C-84B9-ED5D-53EF-830D997CA416}"/>
              </a:ext>
            </a:extLst>
          </p:cNvPr>
          <p:cNvSpPr>
            <a:spLocks noGrp="1"/>
          </p:cNvSpPr>
          <p:nvPr>
            <p:ph type="ftr" idx="11"/>
          </p:nvPr>
        </p:nvSpPr>
        <p:spPr>
          <a:xfrm>
            <a:off x="3259394" y="9458503"/>
            <a:ext cx="12223616" cy="953858"/>
          </a:xfrm>
        </p:spPr>
        <p:txBody>
          <a:bodyPr/>
          <a:lstStyle/>
          <a:p>
            <a:r>
              <a:rPr lang="en-US" dirty="0"/>
              <a:t>Dr INDU NAIR.V/ AP/AI AND DS / Patents and traditional knowledge/SNSCE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Google Shape;140;g330e47a21e9_0_36"/>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g330e47a21e9_0_36"/>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g330e47a21e9_0_36"/>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g330e47a21e9_0_36"/>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g330e47a21e9_0_36"/>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g330e47a21e9_0_36"/>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6" name="Google Shape;146;g330e47a21e9_0_36"/>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47" name="Google Shape;147;g330e47a21e9_0_36"/>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50" name="Google Shape;150;g330e47a21e9_0_36"/>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51" name="Google Shape;151;g330e47a21e9_0_36"/>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52" name="Google Shape;152;g330e47a21e9_0_36"/>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53" name="Google Shape;153;g330e47a21e9_0_36"/>
          <p:cNvSpPr txBox="1"/>
          <p:nvPr/>
        </p:nvSpPr>
        <p:spPr>
          <a:xfrm>
            <a:off x="2910010" y="276906"/>
            <a:ext cx="12573000" cy="954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000" b="1">
                <a:solidFill>
                  <a:srgbClr val="333333"/>
                </a:solidFill>
                <a:latin typeface="Cambria"/>
                <a:ea typeface="Cambria"/>
                <a:cs typeface="Cambria"/>
                <a:sym typeface="Cambria"/>
              </a:rPr>
              <a:t>Patents and traditional knowledge</a:t>
            </a:r>
            <a:endParaRPr sz="76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2600" b="1">
              <a:solidFill>
                <a:srgbClr val="333333"/>
              </a:solidFill>
              <a:latin typeface="Cambria"/>
              <a:ea typeface="Cambria"/>
              <a:cs typeface="Cambria"/>
              <a:sym typeface="Cambria"/>
            </a:endParaRPr>
          </a:p>
        </p:txBody>
      </p:sp>
      <p:sp>
        <p:nvSpPr>
          <p:cNvPr id="154" name="Google Shape;154;g330e47a21e9_0_36"/>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a:t>Internationally, efforts have been made to bridge the gap between TK and intellectual property rights. In May 2024, the World Intellectual Property Organization (WIPO) adopted the Treaty on Intellectual Property, Genetic Resources, and Associated Traditional Knowledge. This treaty mandates that patent applicants disclose the origin of genetic resources and associated TK used in their inventions, promoting transparency and equitable benefit-sharing with indigenous communities.</a:t>
            </a:r>
            <a:endParaRPr sz="3400" b="0" i="0" u="none" strike="noStrike" cap="none">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305DA6DD-DC94-4868-ED9D-6424FF167E5E}"/>
              </a:ext>
            </a:extLst>
          </p:cNvPr>
          <p:cNvSpPr>
            <a:spLocks noGrp="1"/>
          </p:cNvSpPr>
          <p:nvPr>
            <p:ph type="ftr" idx="11"/>
          </p:nvPr>
        </p:nvSpPr>
        <p:spPr>
          <a:xfrm>
            <a:off x="3200401" y="9182100"/>
            <a:ext cx="11889300" cy="827994"/>
          </a:xfrm>
        </p:spPr>
        <p:txBody>
          <a:bodyPr/>
          <a:lstStyle/>
          <a:p>
            <a:r>
              <a:rPr lang="en-US"/>
              <a:t>Dr INDU NAIR.V/ AP/AI AND DS / Patents and traditional knowledge/SNSCE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59" name="Google Shape;159;g330e47a21e9_0_18"/>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g330e47a21e9_0_18"/>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g330e47a21e9_0_18"/>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g330e47a21e9_0_18"/>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g330e47a21e9_0_18"/>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g330e47a21e9_0_18"/>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5" name="Google Shape;165;g330e47a21e9_0_18"/>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66" name="Google Shape;166;g330e47a21e9_0_18"/>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69" name="Google Shape;169;g330e47a21e9_0_18"/>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70" name="Google Shape;170;g330e47a21e9_0_18"/>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71" name="Google Shape;171;g330e47a21e9_0_18"/>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72" name="Google Shape;172;g330e47a21e9_0_18"/>
          <p:cNvSpPr txBox="1"/>
          <p:nvPr/>
        </p:nvSpPr>
        <p:spPr>
          <a:xfrm>
            <a:off x="2910010" y="276906"/>
            <a:ext cx="12573000" cy="954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000" b="1">
                <a:solidFill>
                  <a:srgbClr val="333333"/>
                </a:solidFill>
                <a:latin typeface="Cambria"/>
                <a:ea typeface="Cambria"/>
                <a:cs typeface="Cambria"/>
                <a:sym typeface="Cambria"/>
              </a:rPr>
              <a:t>Patents and traditional knowledge</a:t>
            </a:r>
            <a:endParaRPr sz="76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2600" b="1">
              <a:solidFill>
                <a:srgbClr val="333333"/>
              </a:solidFill>
              <a:latin typeface="Cambria"/>
              <a:ea typeface="Cambria"/>
              <a:cs typeface="Cambria"/>
              <a:sym typeface="Cambria"/>
            </a:endParaRPr>
          </a:p>
        </p:txBody>
      </p:sp>
      <p:sp>
        <p:nvSpPr>
          <p:cNvPr id="173" name="Google Shape;173;g330e47a21e9_0_18"/>
          <p:cNvSpPr/>
          <p:nvPr/>
        </p:nvSpPr>
        <p:spPr>
          <a:xfrm>
            <a:off x="1167675" y="1657975"/>
            <a:ext cx="16561800" cy="718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dirty="0"/>
              <a:t>Despite these advancements, significant challenges remain. Ensuring that TK holders receive fair compensation and recognition requires ongoing international collaboration, the development of robust legal frameworks, and the active participation of indigenous communities in decision-making processes. </a:t>
            </a:r>
          </a:p>
          <a:p>
            <a:pPr marL="0" marR="0" lvl="0" indent="0" algn="l" rtl="0">
              <a:lnSpc>
                <a:spcPct val="100000"/>
              </a:lnSpc>
              <a:spcBef>
                <a:spcPts val="0"/>
              </a:spcBef>
              <a:spcAft>
                <a:spcPts val="0"/>
              </a:spcAft>
              <a:buClr>
                <a:schemeClr val="dk1"/>
              </a:buClr>
              <a:buSzPts val="1100"/>
              <a:buFont typeface="Arial"/>
              <a:buNone/>
            </a:pPr>
            <a:r>
              <a:rPr lang="en-US" sz="3400" dirty="0"/>
              <a:t>Balancing the protection of TK with the promotion of innovation continues to be a complex issue that necessitates nuanced and culturally sensitive approaches.</a:t>
            </a:r>
            <a:endParaRPr sz="3400" b="0" i="0" u="none" strike="noStrike" cap="none" dirty="0">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F3E30C24-023A-C136-9D0B-DCD441365BC2}"/>
              </a:ext>
            </a:extLst>
          </p:cNvPr>
          <p:cNvSpPr>
            <a:spLocks noGrp="1"/>
          </p:cNvSpPr>
          <p:nvPr>
            <p:ph type="ftr" idx="11"/>
          </p:nvPr>
        </p:nvSpPr>
        <p:spPr>
          <a:xfrm>
            <a:off x="2227006" y="9273644"/>
            <a:ext cx="12713109" cy="854295"/>
          </a:xfrm>
        </p:spPr>
        <p:txBody>
          <a:bodyPr/>
          <a:lstStyle/>
          <a:p>
            <a:r>
              <a:rPr lang="en-US" dirty="0"/>
              <a:t>Dr INDU NAIR.V/ AP/AI AND DS / Patents and traditional knowledge/SNSCE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g330e47a21e9_0_90"/>
          <p:cNvSpPr/>
          <p:nvPr/>
        </p:nvSpPr>
        <p:spPr>
          <a:xfrm>
            <a:off x="17954625" y="2113610"/>
            <a:ext cx="0" cy="6043930"/>
          </a:xfrm>
          <a:custGeom>
            <a:avLst/>
            <a:gdLst/>
            <a:ahLst/>
            <a:cxnLst/>
            <a:rect l="l" t="t" r="r" b="b"/>
            <a:pathLst>
              <a:path w="120000" h="6043930" extrusionOk="0">
                <a:moveTo>
                  <a:pt x="0" y="0"/>
                </a:moveTo>
                <a:lnTo>
                  <a:pt x="0" y="6043612"/>
                </a:lnTo>
              </a:path>
            </a:pathLst>
          </a:custGeom>
          <a:noFill/>
          <a:ln w="38075" cap="flat" cmpd="sng">
            <a:solidFill>
              <a:srgbClr val="1F1F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g330e47a21e9_0_90"/>
          <p:cNvSpPr/>
          <p:nvPr/>
        </p:nvSpPr>
        <p:spPr>
          <a:xfrm>
            <a:off x="15619096" y="9182100"/>
            <a:ext cx="2668905" cy="1107491"/>
          </a:xfrm>
          <a:custGeom>
            <a:avLst/>
            <a:gdLst/>
            <a:ahLst/>
            <a:cxnLst/>
            <a:rect l="l" t="t" r="r" b="b"/>
            <a:pathLst>
              <a:path w="2668905" h="2129790" extrusionOk="0">
                <a:moveTo>
                  <a:pt x="0" y="0"/>
                </a:moveTo>
                <a:lnTo>
                  <a:pt x="0" y="2129777"/>
                </a:lnTo>
                <a:lnTo>
                  <a:pt x="2668905" y="2129777"/>
                </a:lnTo>
                <a:lnTo>
                  <a:pt x="2668905" y="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g330e47a21e9_0_90"/>
          <p:cNvSpPr/>
          <p:nvPr/>
        </p:nvSpPr>
        <p:spPr>
          <a:xfrm>
            <a:off x="0" y="0"/>
            <a:ext cx="1066800" cy="10287000"/>
          </a:xfrm>
          <a:custGeom>
            <a:avLst/>
            <a:gdLst/>
            <a:ahLst/>
            <a:cxnLst/>
            <a:rect l="l" t="t" r="r" b="b"/>
            <a:pathLst>
              <a:path w="1066800" h="10287000" extrusionOk="0">
                <a:moveTo>
                  <a:pt x="0" y="0"/>
                </a:moveTo>
                <a:lnTo>
                  <a:pt x="1066800" y="0"/>
                </a:lnTo>
                <a:lnTo>
                  <a:pt x="1066800" y="10287000"/>
                </a:lnTo>
                <a:lnTo>
                  <a:pt x="0" y="10287000"/>
                </a:lnTo>
                <a:lnTo>
                  <a:pt x="0" y="0"/>
                </a:lnTo>
                <a:close/>
              </a:path>
            </a:pathLst>
          </a:custGeom>
          <a:solidFill>
            <a:srgbClr val="FF434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g330e47a21e9_0_90"/>
          <p:cNvSpPr/>
          <p:nvPr/>
        </p:nvSpPr>
        <p:spPr>
          <a:xfrm>
            <a:off x="18001615"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g330e47a21e9_0_90"/>
          <p:cNvSpPr/>
          <p:nvPr/>
        </p:nvSpPr>
        <p:spPr>
          <a:xfrm>
            <a:off x="175260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g330e47a21e9_0_90"/>
          <p:cNvSpPr/>
          <p:nvPr/>
        </p:nvSpPr>
        <p:spPr>
          <a:xfrm>
            <a:off x="16992600" y="1104900"/>
            <a:ext cx="286384" cy="1144270"/>
          </a:xfrm>
          <a:custGeom>
            <a:avLst/>
            <a:gdLst/>
            <a:ahLst/>
            <a:cxnLst/>
            <a:rect l="l" t="t" r="r" b="b"/>
            <a:pathLst>
              <a:path w="286384" h="1144270" extrusionOk="0">
                <a:moveTo>
                  <a:pt x="0" y="142986"/>
                </a:moveTo>
                <a:lnTo>
                  <a:pt x="7286" y="97780"/>
                </a:lnTo>
                <a:lnTo>
                  <a:pt x="27579" y="58527"/>
                </a:lnTo>
                <a:lnTo>
                  <a:pt x="58527" y="27579"/>
                </a:lnTo>
                <a:lnTo>
                  <a:pt x="97780" y="7286"/>
                </a:lnTo>
                <a:lnTo>
                  <a:pt x="142986" y="0"/>
                </a:lnTo>
                <a:lnTo>
                  <a:pt x="188193" y="7286"/>
                </a:lnTo>
                <a:lnTo>
                  <a:pt x="227446" y="27579"/>
                </a:lnTo>
                <a:lnTo>
                  <a:pt x="258394" y="58527"/>
                </a:lnTo>
                <a:lnTo>
                  <a:pt x="278686" y="97780"/>
                </a:lnTo>
                <a:lnTo>
                  <a:pt x="285973" y="142986"/>
                </a:lnTo>
                <a:lnTo>
                  <a:pt x="278686" y="188193"/>
                </a:lnTo>
                <a:lnTo>
                  <a:pt x="258394" y="227446"/>
                </a:lnTo>
                <a:lnTo>
                  <a:pt x="227446" y="258394"/>
                </a:lnTo>
                <a:lnTo>
                  <a:pt x="188193" y="278686"/>
                </a:lnTo>
                <a:lnTo>
                  <a:pt x="142986" y="285973"/>
                </a:lnTo>
                <a:lnTo>
                  <a:pt x="97780" y="278686"/>
                </a:lnTo>
                <a:lnTo>
                  <a:pt x="58527" y="258394"/>
                </a:lnTo>
                <a:lnTo>
                  <a:pt x="27579" y="227446"/>
                </a:lnTo>
                <a:lnTo>
                  <a:pt x="7286" y="188193"/>
                </a:lnTo>
                <a:lnTo>
                  <a:pt x="0" y="142986"/>
                </a:lnTo>
                <a:close/>
              </a:path>
              <a:path w="286384" h="1144270" extrusionOk="0">
                <a:moveTo>
                  <a:pt x="0" y="1000907"/>
                </a:moveTo>
                <a:lnTo>
                  <a:pt x="7286" y="955700"/>
                </a:lnTo>
                <a:lnTo>
                  <a:pt x="27579" y="916447"/>
                </a:lnTo>
                <a:lnTo>
                  <a:pt x="58527" y="885499"/>
                </a:lnTo>
                <a:lnTo>
                  <a:pt x="97780" y="865207"/>
                </a:lnTo>
                <a:lnTo>
                  <a:pt x="142986" y="857920"/>
                </a:lnTo>
                <a:lnTo>
                  <a:pt x="188193" y="865207"/>
                </a:lnTo>
                <a:lnTo>
                  <a:pt x="227446" y="885499"/>
                </a:lnTo>
                <a:lnTo>
                  <a:pt x="258394" y="916447"/>
                </a:lnTo>
                <a:lnTo>
                  <a:pt x="278686" y="955700"/>
                </a:lnTo>
                <a:lnTo>
                  <a:pt x="285973" y="1000907"/>
                </a:lnTo>
                <a:lnTo>
                  <a:pt x="278686" y="1046113"/>
                </a:lnTo>
                <a:lnTo>
                  <a:pt x="258394" y="1085366"/>
                </a:lnTo>
                <a:lnTo>
                  <a:pt x="227446" y="1116314"/>
                </a:lnTo>
                <a:lnTo>
                  <a:pt x="188193" y="1136607"/>
                </a:lnTo>
                <a:lnTo>
                  <a:pt x="142986" y="1143894"/>
                </a:lnTo>
                <a:lnTo>
                  <a:pt x="97780" y="1136607"/>
                </a:lnTo>
                <a:lnTo>
                  <a:pt x="58527" y="1116314"/>
                </a:lnTo>
                <a:lnTo>
                  <a:pt x="27579" y="1085366"/>
                </a:lnTo>
                <a:lnTo>
                  <a:pt x="7286" y="1046113"/>
                </a:lnTo>
                <a:lnTo>
                  <a:pt x="0" y="1000907"/>
                </a:lnTo>
                <a:close/>
              </a:path>
              <a:path w="286384" h="1144270" extrusionOk="0">
                <a:moveTo>
                  <a:pt x="0" y="571947"/>
                </a:moveTo>
                <a:lnTo>
                  <a:pt x="7286" y="526740"/>
                </a:lnTo>
                <a:lnTo>
                  <a:pt x="27579" y="487487"/>
                </a:lnTo>
                <a:lnTo>
                  <a:pt x="58527" y="456539"/>
                </a:lnTo>
                <a:lnTo>
                  <a:pt x="97780" y="436246"/>
                </a:lnTo>
                <a:lnTo>
                  <a:pt x="142986" y="428960"/>
                </a:lnTo>
                <a:lnTo>
                  <a:pt x="188193" y="436246"/>
                </a:lnTo>
                <a:lnTo>
                  <a:pt x="227446" y="456539"/>
                </a:lnTo>
                <a:lnTo>
                  <a:pt x="258394" y="487487"/>
                </a:lnTo>
                <a:lnTo>
                  <a:pt x="278686" y="526740"/>
                </a:lnTo>
                <a:lnTo>
                  <a:pt x="285973" y="571947"/>
                </a:lnTo>
                <a:lnTo>
                  <a:pt x="278686" y="617153"/>
                </a:lnTo>
                <a:lnTo>
                  <a:pt x="258394" y="656406"/>
                </a:lnTo>
                <a:lnTo>
                  <a:pt x="227446" y="687354"/>
                </a:lnTo>
                <a:lnTo>
                  <a:pt x="188193" y="707647"/>
                </a:lnTo>
                <a:lnTo>
                  <a:pt x="142986" y="714933"/>
                </a:lnTo>
                <a:lnTo>
                  <a:pt x="97780" y="707647"/>
                </a:lnTo>
                <a:lnTo>
                  <a:pt x="58527" y="687354"/>
                </a:lnTo>
                <a:lnTo>
                  <a:pt x="27579" y="656406"/>
                </a:lnTo>
                <a:lnTo>
                  <a:pt x="7286" y="617153"/>
                </a:lnTo>
                <a:lnTo>
                  <a:pt x="0" y="571947"/>
                </a:lnTo>
                <a:close/>
              </a:path>
            </a:pathLst>
          </a:custGeom>
          <a:solidFill>
            <a:srgbClr val="1F1F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4" name="Google Shape;184;g330e47a21e9_0_90"/>
          <p:cNvPicPr preferRelativeResize="0"/>
          <p:nvPr/>
        </p:nvPicPr>
        <p:blipFill rotWithShape="1">
          <a:blip r:embed="rId3">
            <a:alphaModFix/>
          </a:blip>
          <a:srcRect/>
          <a:stretch/>
        </p:blipFill>
        <p:spPr>
          <a:xfrm>
            <a:off x="16535399" y="0"/>
            <a:ext cx="1771505" cy="1046347"/>
          </a:xfrm>
          <a:prstGeom prst="rect">
            <a:avLst/>
          </a:prstGeom>
          <a:noFill/>
          <a:ln>
            <a:noFill/>
          </a:ln>
        </p:spPr>
      </p:pic>
      <p:pic>
        <p:nvPicPr>
          <p:cNvPr id="185" name="Google Shape;185;g330e47a21e9_0_90"/>
          <p:cNvPicPr preferRelativeResize="0"/>
          <p:nvPr/>
        </p:nvPicPr>
        <p:blipFill rotWithShape="1">
          <a:blip r:embed="rId4">
            <a:alphaModFix/>
          </a:blip>
          <a:srcRect/>
          <a:stretch/>
        </p:blipFill>
        <p:spPr>
          <a:xfrm>
            <a:off x="-23190" y="-8283"/>
            <a:ext cx="1261328" cy="1341783"/>
          </a:xfrm>
          <a:prstGeom prst="rect">
            <a:avLst/>
          </a:prstGeom>
          <a:noFill/>
          <a:ln>
            <a:noFill/>
          </a:ln>
        </p:spPr>
      </p:pic>
      <p:pic>
        <p:nvPicPr>
          <p:cNvPr id="188" name="Google Shape;188;g330e47a21e9_0_9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89" name="Google Shape;189;g330e47a21e9_0_90"/>
          <p:cNvPicPr preferRelativeResize="0"/>
          <p:nvPr/>
        </p:nvPicPr>
        <p:blipFill rotWithShape="1">
          <a:blip r:embed="rId5">
            <a:alphaModFix/>
          </a:blip>
          <a:srcRect/>
          <a:stretch/>
        </p:blipFill>
        <p:spPr>
          <a:xfrm>
            <a:off x="7251700" y="4064000"/>
            <a:ext cx="3771900" cy="2159000"/>
          </a:xfrm>
          <a:prstGeom prst="rect">
            <a:avLst/>
          </a:prstGeom>
          <a:noFill/>
          <a:ln>
            <a:noFill/>
          </a:ln>
        </p:spPr>
      </p:pic>
      <p:pic>
        <p:nvPicPr>
          <p:cNvPr id="190" name="Google Shape;190;g330e47a21e9_0_90"/>
          <p:cNvPicPr preferRelativeResize="0"/>
          <p:nvPr/>
        </p:nvPicPr>
        <p:blipFill rotWithShape="1">
          <a:blip r:embed="rId5">
            <a:alphaModFix/>
          </a:blip>
          <a:srcRect/>
          <a:stretch/>
        </p:blipFill>
        <p:spPr>
          <a:xfrm>
            <a:off x="7251700" y="4064000"/>
            <a:ext cx="3771900" cy="2159000"/>
          </a:xfrm>
          <a:prstGeom prst="rect">
            <a:avLst/>
          </a:prstGeom>
          <a:noFill/>
          <a:ln>
            <a:noFill/>
          </a:ln>
        </p:spPr>
      </p:pic>
      <p:sp>
        <p:nvSpPr>
          <p:cNvPr id="191" name="Google Shape;191;g330e47a21e9_0_90"/>
          <p:cNvSpPr txBox="1"/>
          <p:nvPr/>
        </p:nvSpPr>
        <p:spPr>
          <a:xfrm>
            <a:off x="2910010" y="276906"/>
            <a:ext cx="12573000" cy="954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en-US" sz="3000" b="1">
                <a:solidFill>
                  <a:srgbClr val="333333"/>
                </a:solidFill>
                <a:latin typeface="Cambria"/>
                <a:ea typeface="Cambria"/>
                <a:cs typeface="Cambria"/>
                <a:sym typeface="Cambria"/>
              </a:rPr>
              <a:t>Patents and traditional knowledge</a:t>
            </a:r>
            <a:endParaRPr sz="7600" b="1">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3200"/>
              <a:buFont typeface="Arial"/>
              <a:buNone/>
            </a:pPr>
            <a:endParaRPr sz="2600" b="1">
              <a:solidFill>
                <a:srgbClr val="333333"/>
              </a:solidFill>
              <a:latin typeface="Cambria"/>
              <a:ea typeface="Cambria"/>
              <a:cs typeface="Cambria"/>
              <a:sym typeface="Cambria"/>
            </a:endParaRPr>
          </a:p>
        </p:txBody>
      </p:sp>
      <p:sp>
        <p:nvSpPr>
          <p:cNvPr id="192" name="Google Shape;192;g330e47a21e9_0_90"/>
          <p:cNvSpPr/>
          <p:nvPr/>
        </p:nvSpPr>
        <p:spPr>
          <a:xfrm>
            <a:off x="1167675" y="1657975"/>
            <a:ext cx="16561800" cy="7188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5500"/>
              <a:t>thank you</a:t>
            </a:r>
            <a:endParaRPr sz="5500" b="0" i="0" u="none" strike="noStrike" cap="none">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B9A8C223-73A7-F85B-1D38-E294DF06BEE9}"/>
              </a:ext>
            </a:extLst>
          </p:cNvPr>
          <p:cNvSpPr>
            <a:spLocks noGrp="1"/>
          </p:cNvSpPr>
          <p:nvPr>
            <p:ph type="ftr" idx="11"/>
          </p:nvPr>
        </p:nvSpPr>
        <p:spPr/>
        <p:txBody>
          <a:bodyPr/>
          <a:lstStyle/>
          <a:p>
            <a:r>
              <a:rPr lang="en-US"/>
              <a:t>Dr INDU NAIR.V/ AP/AI AND DS / Patents and traditional knowledge/SNSCE</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1F1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683</Words>
  <Application>Microsoft Office PowerPoint</Application>
  <PresentationFormat>Custom</PresentationFormat>
  <Paragraphs>33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Times New Roman</vt:lpstr>
      <vt:lpstr>Office Theme</vt:lpstr>
      <vt:lpstr>SNS COLLEGE OF ENGINEERING Kurumbapalayam(Po), Coimbatore – 641 107 Accredited by NAAC-UGC with ‘A’ Grade  Approved by AICTE, Recognized by UGC  &amp; Affiliated to Anna University, Chennai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Summia Parveen</dc:creator>
  <cp:lastModifiedBy>Indu Nair</cp:lastModifiedBy>
  <cp:revision>1</cp:revision>
  <dcterms:created xsi:type="dcterms:W3CDTF">2019-07-13T10:09:30Z</dcterms:created>
  <dcterms:modified xsi:type="dcterms:W3CDTF">2025-02-23T16:31:22Z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2019-07-13T00:00:00Z</vt:filetime>
  </property>
  <property fmtid="{D5CDD505-2E9C-101B-9397-08002B2CF9AE}" pid="3" name="Creator">
    <vt:lpwstr>Canva</vt:lpwstr>
  </property>
  <property fmtid="{D5CDD505-2E9C-101B-9397-08002B2CF9AE}" pid="4" name="LastSaved">
    <vt:filetime>2019-07-13T00:00:00Z</vt:filetime>
  </property>
</Properties>
</file>