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18288000" cy="10287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240">
          <p15:clr>
            <a:srgbClr val="A4A3A4"/>
          </p15:clr>
        </p15:guide>
        <p15:guide id="2" pos="57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h+9+T0WSNKcElhLM08H9rVSLUE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850" y="67"/>
      </p:cViewPr>
      <p:guideLst>
        <p:guide orient="horz" pos="2880"/>
        <p:guide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240"/>
        <p:guide pos="57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 name="Google Shape;45;p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f18bd1e12c_0_0: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g2f18bd1e12c_0_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0e479c8cf_0_108: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g330e479c8cf_0_10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30e479c8cf_0_90: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330e479c8cf_0_9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30e479c8cf_0_36: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330e479c8cf_0_3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30e479c8cf_0_72: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330e479c8cf_0_7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30e479c8cf_0_54: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330e479c8cf_0_5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30e479c8cf_0_18: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330e479c8cf_0_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9"/>
          <p:cNvSpPr txBox="1">
            <a:spLocks noGrp="1"/>
          </p:cNvSpPr>
          <p:nvPr>
            <p:ph type="title"/>
          </p:nvPr>
        </p:nvSpPr>
        <p:spPr>
          <a:xfrm>
            <a:off x="1757172" y="1668093"/>
            <a:ext cx="2907000" cy="1228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900" b="0" i="0">
                <a:solidFill>
                  <a:srgbClr val="1F1F1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9"/>
          <p:cNvSpPr txBox="1">
            <a:spLocks noGrp="1"/>
          </p:cNvSpPr>
          <p:nvPr>
            <p:ph type="body" idx="1"/>
          </p:nvPr>
        </p:nvSpPr>
        <p:spPr>
          <a:xfrm>
            <a:off x="1416050" y="2849326"/>
            <a:ext cx="15456000" cy="25863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6217920" y="9566910"/>
            <a:ext cx="5852100" cy="3693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sz="2400" b="1">
                <a:solidFill>
                  <a:schemeClr val="dk1"/>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Dr INDU NAIR.V/ AP/AI AND DS /Strategies to increase protection of traditional knowledge/SNSCE</a:t>
            </a:r>
            <a:endParaRPr/>
          </a:p>
        </p:txBody>
      </p:sp>
      <p:sp>
        <p:nvSpPr>
          <p:cNvPr id="20" name="Google Shape;20;p9"/>
          <p:cNvSpPr txBox="1">
            <a:spLocks noGrp="1"/>
          </p:cNvSpPr>
          <p:nvPr>
            <p:ph type="dt" idx="10"/>
          </p:nvPr>
        </p:nvSpPr>
        <p:spPr>
          <a:xfrm>
            <a:off x="914400" y="9566910"/>
            <a:ext cx="42063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0" b="1">
                <a:solidFill>
                  <a:schemeClr val="dk1"/>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sldNum" idx="12"/>
          </p:nvPr>
        </p:nvSpPr>
        <p:spPr>
          <a:xfrm>
            <a:off x="13167361" y="9566910"/>
            <a:ext cx="4206300" cy="3693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r>
              <a:rPr lang="en-US"/>
              <a:t>/13</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22"/>
        <p:cNvGrpSpPr/>
        <p:nvPr/>
      </p:nvGrpSpPr>
      <p:grpSpPr>
        <a:xfrm>
          <a:off x="0" y="0"/>
          <a:ext cx="0" cy="0"/>
          <a:chOff x="0" y="0"/>
          <a:chExt cx="0" cy="0"/>
        </a:xfrm>
      </p:grpSpPr>
      <p:sp>
        <p:nvSpPr>
          <p:cNvPr id="23" name="Google Shape;23;p1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solidFill>
            <a:srgbClr val="F4F4F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10"/>
          <p:cNvSpPr/>
          <p:nvPr/>
        </p:nvSpPr>
        <p:spPr>
          <a:xfrm>
            <a:off x="17864962" y="4643120"/>
            <a:ext cx="0" cy="3700779"/>
          </a:xfrm>
          <a:custGeom>
            <a:avLst/>
            <a:gdLst/>
            <a:ahLst/>
            <a:cxnLst/>
            <a:rect l="l" t="t" r="r" b="b"/>
            <a:pathLst>
              <a:path w="120000" h="3700779" extrusionOk="0">
                <a:moveTo>
                  <a:pt x="0" y="0"/>
                </a:moveTo>
                <a:lnTo>
                  <a:pt x="0" y="3700780"/>
                </a:lnTo>
              </a:path>
            </a:pathLst>
          </a:custGeom>
          <a:noFill/>
          <a:ln w="38100"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10"/>
          <p:cNvSpPr/>
          <p:nvPr/>
        </p:nvSpPr>
        <p:spPr>
          <a:xfrm>
            <a:off x="17617313" y="0"/>
            <a:ext cx="495300" cy="4643120"/>
          </a:xfrm>
          <a:custGeom>
            <a:avLst/>
            <a:gdLst/>
            <a:ahLst/>
            <a:cxnLst/>
            <a:rect l="l" t="t" r="r" b="b"/>
            <a:pathLst>
              <a:path w="495300" h="4643120" extrusionOk="0">
                <a:moveTo>
                  <a:pt x="0" y="0"/>
                </a:moveTo>
                <a:lnTo>
                  <a:pt x="495298" y="0"/>
                </a:lnTo>
                <a:lnTo>
                  <a:pt x="495298" y="4643120"/>
                </a:lnTo>
                <a:lnTo>
                  <a:pt x="0" y="464312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10"/>
          <p:cNvSpPr/>
          <p:nvPr/>
        </p:nvSpPr>
        <p:spPr>
          <a:xfrm>
            <a:off x="1028700" y="0"/>
            <a:ext cx="8115300" cy="67914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10"/>
          <p:cNvSpPr/>
          <p:nvPr/>
        </p:nvSpPr>
        <p:spPr>
          <a:xfrm>
            <a:off x="1028700" y="6886575"/>
            <a:ext cx="2676600" cy="34005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10"/>
          <p:cNvSpPr/>
          <p:nvPr/>
        </p:nvSpPr>
        <p:spPr>
          <a:xfrm>
            <a:off x="3800475" y="6886575"/>
            <a:ext cx="5343600" cy="34005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10"/>
          <p:cNvSpPr/>
          <p:nvPr/>
        </p:nvSpPr>
        <p:spPr>
          <a:xfrm>
            <a:off x="0" y="5057457"/>
            <a:ext cx="1915160" cy="2486025"/>
          </a:xfrm>
          <a:custGeom>
            <a:avLst/>
            <a:gdLst/>
            <a:ahLst/>
            <a:cxnLst/>
            <a:rect l="l" t="t" r="r" b="b"/>
            <a:pathLst>
              <a:path w="1915160" h="2486025" extrusionOk="0">
                <a:moveTo>
                  <a:pt x="0" y="1046033"/>
                </a:moveTo>
                <a:lnTo>
                  <a:pt x="0" y="655175"/>
                </a:lnTo>
                <a:lnTo>
                  <a:pt x="655175" y="0"/>
                </a:lnTo>
                <a:lnTo>
                  <a:pt x="1046033" y="0"/>
                </a:lnTo>
                <a:lnTo>
                  <a:pt x="0" y="1046033"/>
                </a:lnTo>
                <a:close/>
              </a:path>
              <a:path w="1915160" h="2486025" extrusionOk="0">
                <a:moveTo>
                  <a:pt x="0" y="2110190"/>
                </a:moveTo>
                <a:lnTo>
                  <a:pt x="0" y="1719332"/>
                </a:lnTo>
                <a:lnTo>
                  <a:pt x="1708973" y="10358"/>
                </a:lnTo>
                <a:lnTo>
                  <a:pt x="1754764" y="27088"/>
                </a:lnTo>
                <a:lnTo>
                  <a:pt x="1796316" y="51203"/>
                </a:lnTo>
                <a:lnTo>
                  <a:pt x="1832843" y="81917"/>
                </a:lnTo>
                <a:lnTo>
                  <a:pt x="1863557" y="118444"/>
                </a:lnTo>
                <a:lnTo>
                  <a:pt x="1887672" y="159996"/>
                </a:lnTo>
                <a:lnTo>
                  <a:pt x="1904402" y="205787"/>
                </a:lnTo>
                <a:lnTo>
                  <a:pt x="0" y="2110190"/>
                </a:lnTo>
                <a:close/>
              </a:path>
              <a:path w="1915160" h="2486025" extrusionOk="0">
                <a:moveTo>
                  <a:pt x="688322" y="2486024"/>
                </a:moveTo>
                <a:lnTo>
                  <a:pt x="297463" y="2486024"/>
                </a:lnTo>
                <a:lnTo>
                  <a:pt x="1914761" y="868727"/>
                </a:lnTo>
                <a:lnTo>
                  <a:pt x="1914761" y="1259585"/>
                </a:lnTo>
                <a:lnTo>
                  <a:pt x="688322" y="2486024"/>
                </a:lnTo>
                <a:close/>
              </a:path>
              <a:path w="1915160" h="2486025" extrusionOk="0">
                <a:moveTo>
                  <a:pt x="1638536" y="2486024"/>
                </a:moveTo>
                <a:lnTo>
                  <a:pt x="1361620" y="2486024"/>
                </a:lnTo>
                <a:lnTo>
                  <a:pt x="1914761" y="1932884"/>
                </a:lnTo>
                <a:lnTo>
                  <a:pt x="1914761" y="2209799"/>
                </a:lnTo>
                <a:lnTo>
                  <a:pt x="1909118" y="2265293"/>
                </a:lnTo>
                <a:lnTo>
                  <a:pt x="1892922" y="2317096"/>
                </a:lnTo>
                <a:lnTo>
                  <a:pt x="1867274" y="2364108"/>
                </a:lnTo>
                <a:lnTo>
                  <a:pt x="1833274" y="2405229"/>
                </a:lnTo>
                <a:lnTo>
                  <a:pt x="1792553" y="2438829"/>
                </a:lnTo>
                <a:lnTo>
                  <a:pt x="1745746" y="2464272"/>
                </a:lnTo>
                <a:lnTo>
                  <a:pt x="1694018" y="2480392"/>
                </a:lnTo>
                <a:lnTo>
                  <a:pt x="1638536" y="2486024"/>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10"/>
          <p:cNvSpPr txBox="1">
            <a:spLocks noGrp="1"/>
          </p:cNvSpPr>
          <p:nvPr>
            <p:ph type="ctrTitle"/>
          </p:nvPr>
        </p:nvSpPr>
        <p:spPr>
          <a:xfrm>
            <a:off x="2240280" y="3645782"/>
            <a:ext cx="13807500" cy="105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350" b="0" i="0">
                <a:solidFill>
                  <a:srgbClr val="1F1F1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subTitle" idx="1"/>
          </p:nvPr>
        </p:nvSpPr>
        <p:spPr>
          <a:xfrm>
            <a:off x="2743200" y="5760720"/>
            <a:ext cx="12801600" cy="2571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0"/>
          <p:cNvSpPr txBox="1">
            <a:spLocks noGrp="1"/>
          </p:cNvSpPr>
          <p:nvPr>
            <p:ph type="ftr" idx="11"/>
          </p:nvPr>
        </p:nvSpPr>
        <p:spPr>
          <a:xfrm>
            <a:off x="6217920" y="9566910"/>
            <a:ext cx="5852100" cy="3693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sz="2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Dr INDU NAIR.V/ AP/AI AND DS /Strategies to increase protection of traditional knowledge/SNSCE</a:t>
            </a:r>
            <a:endParaRPr/>
          </a:p>
        </p:txBody>
      </p:sp>
      <p:sp>
        <p:nvSpPr>
          <p:cNvPr id="33" name="Google Shape;33;p10"/>
          <p:cNvSpPr txBox="1">
            <a:spLocks noGrp="1"/>
          </p:cNvSpPr>
          <p:nvPr>
            <p:ph type="dt" idx="10"/>
          </p:nvPr>
        </p:nvSpPr>
        <p:spPr>
          <a:xfrm>
            <a:off x="914400" y="9566910"/>
            <a:ext cx="42063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sldNum" idx="12"/>
          </p:nvPr>
        </p:nvSpPr>
        <p:spPr>
          <a:xfrm>
            <a:off x="13167361" y="9566910"/>
            <a:ext cx="4206300" cy="3693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/13</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11"/>
          <p:cNvSpPr txBox="1">
            <a:spLocks noGrp="1"/>
          </p:cNvSpPr>
          <p:nvPr>
            <p:ph type="title"/>
          </p:nvPr>
        </p:nvSpPr>
        <p:spPr>
          <a:xfrm>
            <a:off x="1757172" y="1668093"/>
            <a:ext cx="2907000" cy="1228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900" b="0" i="0">
                <a:solidFill>
                  <a:srgbClr val="1F1F1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body" idx="1"/>
          </p:nvPr>
        </p:nvSpPr>
        <p:spPr>
          <a:xfrm>
            <a:off x="2549931" y="3840822"/>
            <a:ext cx="5527800" cy="52788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850" b="0" i="0">
                <a:solidFill>
                  <a:srgbClr val="1F1F1F"/>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body" idx="2"/>
          </p:nvPr>
        </p:nvSpPr>
        <p:spPr>
          <a:xfrm>
            <a:off x="9636531" y="3840822"/>
            <a:ext cx="5527800" cy="52788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850" b="0" i="0">
                <a:solidFill>
                  <a:srgbClr val="1F1F1F"/>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11"/>
          <p:cNvSpPr txBox="1">
            <a:spLocks noGrp="1"/>
          </p:cNvSpPr>
          <p:nvPr>
            <p:ph type="ftr" idx="11"/>
          </p:nvPr>
        </p:nvSpPr>
        <p:spPr>
          <a:xfrm>
            <a:off x="6217920" y="9566910"/>
            <a:ext cx="5852100" cy="3693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Dr INDU NAIR.V/ AP/AI AND DS /Strategies to increase protection of traditional knowledge/SNSCE</a:t>
            </a:r>
            <a:endParaRPr/>
          </a:p>
        </p:txBody>
      </p:sp>
      <p:sp>
        <p:nvSpPr>
          <p:cNvPr id="40" name="Google Shape;40;p11"/>
          <p:cNvSpPr txBox="1">
            <a:spLocks noGrp="1"/>
          </p:cNvSpPr>
          <p:nvPr>
            <p:ph type="dt" idx="10"/>
          </p:nvPr>
        </p:nvSpPr>
        <p:spPr>
          <a:xfrm>
            <a:off x="914400" y="9566910"/>
            <a:ext cx="42063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
          <p:cNvSpPr txBox="1">
            <a:spLocks noGrp="1"/>
          </p:cNvSpPr>
          <p:nvPr>
            <p:ph type="sldNum" idx="12"/>
          </p:nvPr>
        </p:nvSpPr>
        <p:spPr>
          <a:xfrm>
            <a:off x="13167361" y="9566910"/>
            <a:ext cx="4206300" cy="3693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p:nvPr/>
        </p:nvSpPr>
        <p:spPr>
          <a:xfrm>
            <a:off x="0" y="7"/>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solidFill>
            <a:srgbClr val="F4F4F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505EB"/>
              </a:solidFill>
              <a:latin typeface="Calibri"/>
              <a:ea typeface="Calibri"/>
              <a:cs typeface="Calibri"/>
              <a:sym typeface="Calibri"/>
            </a:endParaRPr>
          </a:p>
        </p:txBody>
      </p:sp>
      <p:sp>
        <p:nvSpPr>
          <p:cNvPr id="11" name="Google Shape;11;p8"/>
          <p:cNvSpPr txBox="1">
            <a:spLocks noGrp="1"/>
          </p:cNvSpPr>
          <p:nvPr>
            <p:ph type="title"/>
          </p:nvPr>
        </p:nvSpPr>
        <p:spPr>
          <a:xfrm>
            <a:off x="1757172" y="1668093"/>
            <a:ext cx="2907000" cy="12288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7900" b="0" i="0" u="none" strike="noStrike" cap="none">
                <a:solidFill>
                  <a:srgbClr val="1F1F1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8"/>
          <p:cNvSpPr txBox="1">
            <a:spLocks noGrp="1"/>
          </p:cNvSpPr>
          <p:nvPr>
            <p:ph type="body" idx="1"/>
          </p:nvPr>
        </p:nvSpPr>
        <p:spPr>
          <a:xfrm>
            <a:off x="1416050" y="2849326"/>
            <a:ext cx="15456000" cy="25863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6217920" y="9566910"/>
            <a:ext cx="5852100" cy="3693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2400" b="1" i="0" u="none" strike="noStrike" cap="none">
                <a:solidFill>
                  <a:srgbClr val="0505EB"/>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Dr INDU NAIR.V/ AP/AI AND DS /Strategies to increase protection of traditional knowledge/SNSCE</a:t>
            </a:r>
            <a:endParaRPr/>
          </a:p>
        </p:txBody>
      </p:sp>
      <p:sp>
        <p:nvSpPr>
          <p:cNvPr id="14" name="Google Shape;14;p8"/>
          <p:cNvSpPr txBox="1">
            <a:spLocks noGrp="1"/>
          </p:cNvSpPr>
          <p:nvPr>
            <p:ph type="dt" idx="10"/>
          </p:nvPr>
        </p:nvSpPr>
        <p:spPr>
          <a:xfrm>
            <a:off x="914400" y="9566910"/>
            <a:ext cx="4206300" cy="3693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400" b="1" i="0" u="none" strike="noStrike" cap="none">
                <a:solidFill>
                  <a:srgbClr val="0505EB"/>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
          <p:cNvSpPr txBox="1">
            <a:spLocks noGrp="1"/>
          </p:cNvSpPr>
          <p:nvPr>
            <p:ph type="sldNum" idx="12"/>
          </p:nvPr>
        </p:nvSpPr>
        <p:spPr>
          <a:xfrm>
            <a:off x="13167361" y="9566910"/>
            <a:ext cx="4206300" cy="3693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/13</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p:nvPr/>
        </p:nvSpPr>
        <p:spPr>
          <a:xfrm>
            <a:off x="2762250" y="7698104"/>
            <a:ext cx="0" cy="2588895"/>
          </a:xfrm>
          <a:custGeom>
            <a:avLst/>
            <a:gdLst/>
            <a:ahLst/>
            <a:cxnLst/>
            <a:rect l="l" t="t" r="r" b="b"/>
            <a:pathLst>
              <a:path w="120000" h="2588895" extrusionOk="0">
                <a:moveTo>
                  <a:pt x="0" y="0"/>
                </a:moveTo>
                <a:lnTo>
                  <a:pt x="0" y="2588895"/>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 name="Google Shape;48;p1"/>
          <p:cNvSpPr/>
          <p:nvPr/>
        </p:nvSpPr>
        <p:spPr>
          <a:xfrm>
            <a:off x="1371600" y="-38100"/>
            <a:ext cx="3429000" cy="7698105"/>
          </a:xfrm>
          <a:custGeom>
            <a:avLst/>
            <a:gdLst/>
            <a:ahLst/>
            <a:cxnLst/>
            <a:rect l="l" t="t" r="r" b="b"/>
            <a:pathLst>
              <a:path w="3429000" h="7698105" extrusionOk="0">
                <a:moveTo>
                  <a:pt x="0" y="0"/>
                </a:moveTo>
                <a:lnTo>
                  <a:pt x="3429000" y="0"/>
                </a:lnTo>
                <a:lnTo>
                  <a:pt x="3429000" y="7698105"/>
                </a:lnTo>
                <a:lnTo>
                  <a:pt x="0" y="7698105"/>
                </a:lnTo>
                <a:lnTo>
                  <a:pt x="0" y="0"/>
                </a:lnTo>
                <a:close/>
              </a:path>
            </a:pathLst>
          </a:custGeom>
          <a:solidFill>
            <a:srgbClr val="FF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 name="Google Shape;49;p1"/>
          <p:cNvSpPr txBox="1">
            <a:spLocks noGrp="1"/>
          </p:cNvSpPr>
          <p:nvPr>
            <p:ph type="title"/>
          </p:nvPr>
        </p:nvSpPr>
        <p:spPr>
          <a:xfrm>
            <a:off x="4876800" y="342900"/>
            <a:ext cx="11214300" cy="2339100"/>
          </a:xfrm>
          <a:prstGeom prst="rect">
            <a:avLst/>
          </a:prstGeom>
          <a:solidFill>
            <a:srgbClr val="F2F2F2"/>
          </a:solidFill>
          <a:ln>
            <a:noFill/>
          </a:ln>
        </p:spPr>
        <p:txBody>
          <a:bodyPr spcFirstLastPara="1" wrap="square" lIns="0" tIns="12050" rIns="0" bIns="0" anchor="t" anchorCtr="0">
            <a:spAutoFit/>
          </a:bodyPr>
          <a:lstStyle/>
          <a:p>
            <a:pPr marL="0" lvl="0" indent="0" algn="ctr" rtl="0">
              <a:lnSpc>
                <a:spcPct val="115000"/>
              </a:lnSpc>
              <a:spcBef>
                <a:spcPts val="0"/>
              </a:spcBef>
              <a:spcAft>
                <a:spcPts val="0"/>
              </a:spcAft>
              <a:buClr>
                <a:srgbClr val="000000"/>
              </a:buClr>
              <a:buSzPts val="6000"/>
              <a:buFont typeface="Arial"/>
              <a:buNone/>
            </a:pPr>
            <a:r>
              <a:rPr lang="en-US" sz="6000" b="1">
                <a:solidFill>
                  <a:schemeClr val="dk1"/>
                </a:solidFill>
                <a:latin typeface="Cambria"/>
                <a:ea typeface="Cambria"/>
                <a:cs typeface="Cambria"/>
                <a:sym typeface="Cambria"/>
              </a:rPr>
              <a:t>SNS COLLEGE OF ENGINEERING</a:t>
            </a:r>
            <a:br>
              <a:rPr lang="en-US" sz="6000" b="1">
                <a:solidFill>
                  <a:schemeClr val="dk1"/>
                </a:solidFill>
                <a:latin typeface="Cambria"/>
                <a:ea typeface="Cambria"/>
                <a:cs typeface="Cambria"/>
                <a:sym typeface="Cambria"/>
              </a:rPr>
            </a:br>
            <a:r>
              <a:rPr lang="en-US" sz="2400" b="1">
                <a:solidFill>
                  <a:schemeClr val="dk1"/>
                </a:solidFill>
                <a:latin typeface="Cambria"/>
                <a:ea typeface="Cambria"/>
                <a:cs typeface="Cambria"/>
                <a:sym typeface="Cambria"/>
              </a:rPr>
              <a:t>Kurumbapalayam(Po), Coimbatore – 641 107</a:t>
            </a:r>
            <a:br>
              <a:rPr lang="en-US" sz="2400" b="1">
                <a:solidFill>
                  <a:schemeClr val="dk1"/>
                </a:solidFill>
                <a:latin typeface="Cambria"/>
                <a:ea typeface="Cambria"/>
                <a:cs typeface="Cambria"/>
                <a:sym typeface="Cambria"/>
              </a:rPr>
            </a:br>
            <a:r>
              <a:rPr lang="en-US" sz="2400" b="1">
                <a:solidFill>
                  <a:schemeClr val="dk1"/>
                </a:solidFill>
                <a:latin typeface="Cambria"/>
                <a:ea typeface="Cambria"/>
                <a:cs typeface="Cambria"/>
                <a:sym typeface="Cambria"/>
              </a:rPr>
              <a:t>Accredited by NAAC-UGC with ‘A’ Grade </a:t>
            </a:r>
            <a:br>
              <a:rPr lang="en-US" sz="2400" b="1">
                <a:solidFill>
                  <a:schemeClr val="dk1"/>
                </a:solidFill>
                <a:latin typeface="Cambria"/>
                <a:ea typeface="Cambria"/>
                <a:cs typeface="Cambria"/>
                <a:sym typeface="Cambria"/>
              </a:rPr>
            </a:br>
            <a:r>
              <a:rPr lang="en-US" sz="2400" b="1">
                <a:solidFill>
                  <a:schemeClr val="dk1"/>
                </a:solidFill>
                <a:latin typeface="Cambria"/>
                <a:ea typeface="Cambria"/>
                <a:cs typeface="Cambria"/>
                <a:sym typeface="Cambria"/>
              </a:rPr>
              <a:t>Approved by AICTE, Recognized by UGC  &amp; Affiliated to Anna University, Chennai</a:t>
            </a:r>
            <a:endParaRPr sz="8800">
              <a:solidFill>
                <a:schemeClr val="dk1"/>
              </a:solidFill>
              <a:latin typeface="Cambria"/>
              <a:ea typeface="Cambria"/>
              <a:cs typeface="Cambria"/>
              <a:sym typeface="Cambria"/>
            </a:endParaRPr>
          </a:p>
        </p:txBody>
      </p:sp>
      <p:sp>
        <p:nvSpPr>
          <p:cNvPr id="50" name="Google Shape;50;p1"/>
          <p:cNvSpPr txBox="1"/>
          <p:nvPr/>
        </p:nvSpPr>
        <p:spPr>
          <a:xfrm>
            <a:off x="6172200" y="2933700"/>
            <a:ext cx="10002078" cy="627736"/>
          </a:xfrm>
          <a:prstGeom prst="rect">
            <a:avLst/>
          </a:prstGeom>
          <a:noFill/>
          <a:ln>
            <a:noFill/>
          </a:ln>
        </p:spPr>
        <p:txBody>
          <a:bodyPr spcFirstLastPara="1" wrap="square" lIns="0" tIns="1205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mbria"/>
                <a:ea typeface="Cambria"/>
                <a:cs typeface="Cambria"/>
                <a:sym typeface="Cambria"/>
              </a:rPr>
              <a:t>Department of AI &amp;DS</a:t>
            </a:r>
            <a:endParaRPr sz="4000" b="1" i="0" u="none" strike="noStrike" cap="none">
              <a:solidFill>
                <a:schemeClr val="dk1"/>
              </a:solidFill>
              <a:latin typeface="Cambria"/>
              <a:ea typeface="Cambria"/>
              <a:cs typeface="Cambria"/>
              <a:sym typeface="Cambria"/>
            </a:endParaRPr>
          </a:p>
        </p:txBody>
      </p:sp>
      <p:sp>
        <p:nvSpPr>
          <p:cNvPr id="51" name="Google Shape;51;p1"/>
          <p:cNvSpPr/>
          <p:nvPr/>
        </p:nvSpPr>
        <p:spPr>
          <a:xfrm>
            <a:off x="0" y="3440940"/>
            <a:ext cx="2136775" cy="3650615"/>
          </a:xfrm>
          <a:custGeom>
            <a:avLst/>
            <a:gdLst/>
            <a:ahLst/>
            <a:cxnLst/>
            <a:rect l="l" t="t" r="r" b="b"/>
            <a:pathLst>
              <a:path w="2136775" h="3650615" extrusionOk="0">
                <a:moveTo>
                  <a:pt x="0" y="860858"/>
                </a:moveTo>
                <a:lnTo>
                  <a:pt x="0" y="286926"/>
                </a:lnTo>
                <a:lnTo>
                  <a:pt x="286926" y="0"/>
                </a:lnTo>
                <a:lnTo>
                  <a:pt x="860858" y="0"/>
                </a:lnTo>
                <a:lnTo>
                  <a:pt x="0" y="860858"/>
                </a:lnTo>
                <a:close/>
              </a:path>
              <a:path w="2136775" h="3650615" extrusionOk="0">
                <a:moveTo>
                  <a:pt x="0" y="2423456"/>
                </a:moveTo>
                <a:lnTo>
                  <a:pt x="0" y="1849523"/>
                </a:lnTo>
                <a:lnTo>
                  <a:pt x="1834313" y="15210"/>
                </a:lnTo>
                <a:lnTo>
                  <a:pt x="1879774" y="30325"/>
                </a:lnTo>
                <a:lnTo>
                  <a:pt x="1922639" y="50432"/>
                </a:lnTo>
                <a:lnTo>
                  <a:pt x="1962567" y="75187"/>
                </a:lnTo>
                <a:lnTo>
                  <a:pt x="1999215" y="104248"/>
                </a:lnTo>
                <a:lnTo>
                  <a:pt x="2032241" y="137274"/>
                </a:lnTo>
                <a:lnTo>
                  <a:pt x="2061302" y="173922"/>
                </a:lnTo>
                <a:lnTo>
                  <a:pt x="2086057" y="213850"/>
                </a:lnTo>
                <a:lnTo>
                  <a:pt x="2106163" y="256715"/>
                </a:lnTo>
                <a:lnTo>
                  <a:pt x="2121279" y="302176"/>
                </a:lnTo>
                <a:lnTo>
                  <a:pt x="0" y="2423456"/>
                </a:lnTo>
                <a:close/>
              </a:path>
              <a:path w="2136775" h="3650615" extrusionOk="0">
                <a:moveTo>
                  <a:pt x="335599" y="3650454"/>
                </a:moveTo>
                <a:lnTo>
                  <a:pt x="0" y="3650454"/>
                </a:lnTo>
                <a:lnTo>
                  <a:pt x="0" y="3412120"/>
                </a:lnTo>
                <a:lnTo>
                  <a:pt x="2136489" y="1275630"/>
                </a:lnTo>
                <a:lnTo>
                  <a:pt x="2136489" y="1849563"/>
                </a:lnTo>
                <a:lnTo>
                  <a:pt x="335599" y="3650454"/>
                </a:lnTo>
                <a:close/>
              </a:path>
              <a:path w="2136775" h="3650615" extrusionOk="0">
                <a:moveTo>
                  <a:pt x="1730883" y="3650454"/>
                </a:moveTo>
                <a:lnTo>
                  <a:pt x="1324263" y="3650454"/>
                </a:lnTo>
                <a:lnTo>
                  <a:pt x="2136489" y="2838228"/>
                </a:lnTo>
                <a:lnTo>
                  <a:pt x="2136489" y="3244848"/>
                </a:lnTo>
                <a:lnTo>
                  <a:pt x="2132767" y="3299694"/>
                </a:lnTo>
                <a:lnTo>
                  <a:pt x="2121918" y="3352371"/>
                </a:lnTo>
                <a:lnTo>
                  <a:pt x="2104421" y="3402400"/>
                </a:lnTo>
                <a:lnTo>
                  <a:pt x="2080756" y="3449303"/>
                </a:lnTo>
                <a:lnTo>
                  <a:pt x="2051401" y="3492601"/>
                </a:lnTo>
                <a:lnTo>
                  <a:pt x="2016836" y="3531814"/>
                </a:lnTo>
                <a:lnTo>
                  <a:pt x="1978049" y="3565952"/>
                </a:lnTo>
                <a:lnTo>
                  <a:pt x="1935038" y="3595021"/>
                </a:lnTo>
                <a:lnTo>
                  <a:pt x="1888309" y="3618512"/>
                </a:lnTo>
                <a:lnTo>
                  <a:pt x="1838369" y="3635919"/>
                </a:lnTo>
                <a:lnTo>
                  <a:pt x="1785725" y="3646735"/>
                </a:lnTo>
                <a:lnTo>
                  <a:pt x="1730883" y="3650454"/>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1"/>
          <p:cNvSpPr/>
          <p:nvPr/>
        </p:nvSpPr>
        <p:spPr>
          <a:xfrm>
            <a:off x="17558513" y="7962900"/>
            <a:ext cx="317500" cy="1269365"/>
          </a:xfrm>
          <a:custGeom>
            <a:avLst/>
            <a:gdLst/>
            <a:ahLst/>
            <a:cxnLst/>
            <a:rect l="l" t="t" r="r" b="b"/>
            <a:pathLst>
              <a:path w="317500" h="1269365" extrusionOk="0">
                <a:moveTo>
                  <a:pt x="0" y="158625"/>
                </a:moveTo>
                <a:lnTo>
                  <a:pt x="8083" y="108474"/>
                </a:lnTo>
                <a:lnTo>
                  <a:pt x="30595" y="64928"/>
                </a:lnTo>
                <a:lnTo>
                  <a:pt x="64928" y="30595"/>
                </a:lnTo>
                <a:lnTo>
                  <a:pt x="108474" y="8083"/>
                </a:lnTo>
                <a:lnTo>
                  <a:pt x="158625" y="0"/>
                </a:lnTo>
                <a:lnTo>
                  <a:pt x="208775" y="8083"/>
                </a:lnTo>
                <a:lnTo>
                  <a:pt x="252321" y="30595"/>
                </a:lnTo>
                <a:lnTo>
                  <a:pt x="286654" y="64928"/>
                </a:lnTo>
                <a:lnTo>
                  <a:pt x="309166" y="108474"/>
                </a:lnTo>
                <a:lnTo>
                  <a:pt x="317250" y="158625"/>
                </a:lnTo>
                <a:lnTo>
                  <a:pt x="309166" y="208775"/>
                </a:lnTo>
                <a:lnTo>
                  <a:pt x="286654" y="252321"/>
                </a:lnTo>
                <a:lnTo>
                  <a:pt x="252321" y="286654"/>
                </a:lnTo>
                <a:lnTo>
                  <a:pt x="208775" y="309166"/>
                </a:lnTo>
                <a:lnTo>
                  <a:pt x="158625" y="317250"/>
                </a:lnTo>
                <a:lnTo>
                  <a:pt x="108474" y="309166"/>
                </a:lnTo>
                <a:lnTo>
                  <a:pt x="64928" y="286654"/>
                </a:lnTo>
                <a:lnTo>
                  <a:pt x="30595" y="252321"/>
                </a:lnTo>
                <a:lnTo>
                  <a:pt x="8083" y="208775"/>
                </a:lnTo>
                <a:lnTo>
                  <a:pt x="0" y="158625"/>
                </a:lnTo>
                <a:close/>
              </a:path>
              <a:path w="317500" h="1269365" extrusionOk="0">
                <a:moveTo>
                  <a:pt x="0" y="1110375"/>
                </a:moveTo>
                <a:lnTo>
                  <a:pt x="8083" y="1060224"/>
                </a:lnTo>
                <a:lnTo>
                  <a:pt x="30595" y="1016678"/>
                </a:lnTo>
                <a:lnTo>
                  <a:pt x="64928" y="982345"/>
                </a:lnTo>
                <a:lnTo>
                  <a:pt x="108474" y="959833"/>
                </a:lnTo>
                <a:lnTo>
                  <a:pt x="158625" y="951750"/>
                </a:lnTo>
                <a:lnTo>
                  <a:pt x="208775" y="959833"/>
                </a:lnTo>
                <a:lnTo>
                  <a:pt x="252321" y="982345"/>
                </a:lnTo>
                <a:lnTo>
                  <a:pt x="286654" y="1016678"/>
                </a:lnTo>
                <a:lnTo>
                  <a:pt x="309166" y="1060224"/>
                </a:lnTo>
                <a:lnTo>
                  <a:pt x="317250" y="1110375"/>
                </a:lnTo>
                <a:lnTo>
                  <a:pt x="309166" y="1160526"/>
                </a:lnTo>
                <a:lnTo>
                  <a:pt x="286654" y="1204071"/>
                </a:lnTo>
                <a:lnTo>
                  <a:pt x="252321" y="1238404"/>
                </a:lnTo>
                <a:lnTo>
                  <a:pt x="208775" y="1260916"/>
                </a:lnTo>
                <a:lnTo>
                  <a:pt x="158625" y="1269000"/>
                </a:lnTo>
                <a:lnTo>
                  <a:pt x="108474" y="1260916"/>
                </a:lnTo>
                <a:lnTo>
                  <a:pt x="64928" y="1238404"/>
                </a:lnTo>
                <a:lnTo>
                  <a:pt x="30595" y="1204071"/>
                </a:lnTo>
                <a:lnTo>
                  <a:pt x="8083" y="1160526"/>
                </a:lnTo>
                <a:lnTo>
                  <a:pt x="0" y="1110375"/>
                </a:lnTo>
                <a:close/>
              </a:path>
              <a:path w="317500" h="1269365" extrusionOk="0">
                <a:moveTo>
                  <a:pt x="0" y="634500"/>
                </a:moveTo>
                <a:lnTo>
                  <a:pt x="8083" y="584349"/>
                </a:lnTo>
                <a:lnTo>
                  <a:pt x="30595" y="540803"/>
                </a:lnTo>
                <a:lnTo>
                  <a:pt x="64928" y="506470"/>
                </a:lnTo>
                <a:lnTo>
                  <a:pt x="108474" y="483958"/>
                </a:lnTo>
                <a:lnTo>
                  <a:pt x="158625" y="475875"/>
                </a:lnTo>
                <a:lnTo>
                  <a:pt x="208775" y="483958"/>
                </a:lnTo>
                <a:lnTo>
                  <a:pt x="252321" y="506470"/>
                </a:lnTo>
                <a:lnTo>
                  <a:pt x="286654" y="540803"/>
                </a:lnTo>
                <a:lnTo>
                  <a:pt x="309166" y="584349"/>
                </a:lnTo>
                <a:lnTo>
                  <a:pt x="317250" y="634500"/>
                </a:lnTo>
                <a:lnTo>
                  <a:pt x="309166" y="684650"/>
                </a:lnTo>
                <a:lnTo>
                  <a:pt x="286654" y="728196"/>
                </a:lnTo>
                <a:lnTo>
                  <a:pt x="252321" y="762529"/>
                </a:lnTo>
                <a:lnTo>
                  <a:pt x="208775" y="785041"/>
                </a:lnTo>
                <a:lnTo>
                  <a:pt x="158625" y="793125"/>
                </a:lnTo>
                <a:lnTo>
                  <a:pt x="108474" y="785041"/>
                </a:lnTo>
                <a:lnTo>
                  <a:pt x="64928" y="762529"/>
                </a:lnTo>
                <a:lnTo>
                  <a:pt x="30595" y="728196"/>
                </a:lnTo>
                <a:lnTo>
                  <a:pt x="8083" y="684650"/>
                </a:lnTo>
                <a:lnTo>
                  <a:pt x="0" y="634500"/>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1"/>
          <p:cNvSpPr/>
          <p:nvPr/>
        </p:nvSpPr>
        <p:spPr>
          <a:xfrm>
            <a:off x="17068800" y="7962900"/>
            <a:ext cx="317500" cy="1269365"/>
          </a:xfrm>
          <a:custGeom>
            <a:avLst/>
            <a:gdLst/>
            <a:ahLst/>
            <a:cxnLst/>
            <a:rect l="l" t="t" r="r" b="b"/>
            <a:pathLst>
              <a:path w="317500" h="1269365" extrusionOk="0">
                <a:moveTo>
                  <a:pt x="0" y="158625"/>
                </a:moveTo>
                <a:lnTo>
                  <a:pt x="8083" y="108474"/>
                </a:lnTo>
                <a:lnTo>
                  <a:pt x="30595" y="64928"/>
                </a:lnTo>
                <a:lnTo>
                  <a:pt x="64928" y="30595"/>
                </a:lnTo>
                <a:lnTo>
                  <a:pt x="108474" y="8083"/>
                </a:lnTo>
                <a:lnTo>
                  <a:pt x="158625" y="0"/>
                </a:lnTo>
                <a:lnTo>
                  <a:pt x="208775" y="8083"/>
                </a:lnTo>
                <a:lnTo>
                  <a:pt x="252321" y="30595"/>
                </a:lnTo>
                <a:lnTo>
                  <a:pt x="286654" y="64928"/>
                </a:lnTo>
                <a:lnTo>
                  <a:pt x="309166" y="108474"/>
                </a:lnTo>
                <a:lnTo>
                  <a:pt x="317250" y="158625"/>
                </a:lnTo>
                <a:lnTo>
                  <a:pt x="309166" y="208775"/>
                </a:lnTo>
                <a:lnTo>
                  <a:pt x="286654" y="252321"/>
                </a:lnTo>
                <a:lnTo>
                  <a:pt x="252321" y="286654"/>
                </a:lnTo>
                <a:lnTo>
                  <a:pt x="208775" y="309166"/>
                </a:lnTo>
                <a:lnTo>
                  <a:pt x="158625" y="317250"/>
                </a:lnTo>
                <a:lnTo>
                  <a:pt x="108474" y="309166"/>
                </a:lnTo>
                <a:lnTo>
                  <a:pt x="64928" y="286654"/>
                </a:lnTo>
                <a:lnTo>
                  <a:pt x="30595" y="252321"/>
                </a:lnTo>
                <a:lnTo>
                  <a:pt x="8083" y="208775"/>
                </a:lnTo>
                <a:lnTo>
                  <a:pt x="0" y="158625"/>
                </a:lnTo>
                <a:close/>
              </a:path>
              <a:path w="317500" h="1269365" extrusionOk="0">
                <a:moveTo>
                  <a:pt x="0" y="1110375"/>
                </a:moveTo>
                <a:lnTo>
                  <a:pt x="8083" y="1060224"/>
                </a:lnTo>
                <a:lnTo>
                  <a:pt x="30595" y="1016678"/>
                </a:lnTo>
                <a:lnTo>
                  <a:pt x="64928" y="982345"/>
                </a:lnTo>
                <a:lnTo>
                  <a:pt x="108474" y="959833"/>
                </a:lnTo>
                <a:lnTo>
                  <a:pt x="158625" y="951750"/>
                </a:lnTo>
                <a:lnTo>
                  <a:pt x="208775" y="959833"/>
                </a:lnTo>
                <a:lnTo>
                  <a:pt x="252321" y="982345"/>
                </a:lnTo>
                <a:lnTo>
                  <a:pt x="286654" y="1016678"/>
                </a:lnTo>
                <a:lnTo>
                  <a:pt x="309166" y="1060224"/>
                </a:lnTo>
                <a:lnTo>
                  <a:pt x="317250" y="1110375"/>
                </a:lnTo>
                <a:lnTo>
                  <a:pt x="309166" y="1160526"/>
                </a:lnTo>
                <a:lnTo>
                  <a:pt x="286654" y="1204071"/>
                </a:lnTo>
                <a:lnTo>
                  <a:pt x="252321" y="1238404"/>
                </a:lnTo>
                <a:lnTo>
                  <a:pt x="208775" y="1260916"/>
                </a:lnTo>
                <a:lnTo>
                  <a:pt x="158625" y="1269000"/>
                </a:lnTo>
                <a:lnTo>
                  <a:pt x="108474" y="1260916"/>
                </a:lnTo>
                <a:lnTo>
                  <a:pt x="64928" y="1238404"/>
                </a:lnTo>
                <a:lnTo>
                  <a:pt x="30595" y="1204071"/>
                </a:lnTo>
                <a:lnTo>
                  <a:pt x="8083" y="1160526"/>
                </a:lnTo>
                <a:lnTo>
                  <a:pt x="0" y="1110375"/>
                </a:lnTo>
                <a:close/>
              </a:path>
              <a:path w="317500" h="1269365" extrusionOk="0">
                <a:moveTo>
                  <a:pt x="0" y="634500"/>
                </a:moveTo>
                <a:lnTo>
                  <a:pt x="8083" y="584349"/>
                </a:lnTo>
                <a:lnTo>
                  <a:pt x="30595" y="540803"/>
                </a:lnTo>
                <a:lnTo>
                  <a:pt x="64928" y="506470"/>
                </a:lnTo>
                <a:lnTo>
                  <a:pt x="108474" y="483958"/>
                </a:lnTo>
                <a:lnTo>
                  <a:pt x="158625" y="475875"/>
                </a:lnTo>
                <a:lnTo>
                  <a:pt x="208775" y="483958"/>
                </a:lnTo>
                <a:lnTo>
                  <a:pt x="252321" y="506470"/>
                </a:lnTo>
                <a:lnTo>
                  <a:pt x="286654" y="540803"/>
                </a:lnTo>
                <a:lnTo>
                  <a:pt x="309166" y="584349"/>
                </a:lnTo>
                <a:lnTo>
                  <a:pt x="317250" y="634500"/>
                </a:lnTo>
                <a:lnTo>
                  <a:pt x="309166" y="684650"/>
                </a:lnTo>
                <a:lnTo>
                  <a:pt x="286654" y="728196"/>
                </a:lnTo>
                <a:lnTo>
                  <a:pt x="252321" y="762529"/>
                </a:lnTo>
                <a:lnTo>
                  <a:pt x="208775" y="785041"/>
                </a:lnTo>
                <a:lnTo>
                  <a:pt x="158625" y="793125"/>
                </a:lnTo>
                <a:lnTo>
                  <a:pt x="108474" y="785041"/>
                </a:lnTo>
                <a:lnTo>
                  <a:pt x="64928" y="762529"/>
                </a:lnTo>
                <a:lnTo>
                  <a:pt x="30595" y="728196"/>
                </a:lnTo>
                <a:lnTo>
                  <a:pt x="8083" y="684650"/>
                </a:lnTo>
                <a:lnTo>
                  <a:pt x="0" y="634500"/>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1"/>
          <p:cNvSpPr/>
          <p:nvPr/>
        </p:nvSpPr>
        <p:spPr>
          <a:xfrm>
            <a:off x="16575024" y="7962900"/>
            <a:ext cx="317500" cy="1269365"/>
          </a:xfrm>
          <a:custGeom>
            <a:avLst/>
            <a:gdLst/>
            <a:ahLst/>
            <a:cxnLst/>
            <a:rect l="l" t="t" r="r" b="b"/>
            <a:pathLst>
              <a:path w="317500" h="1269365" extrusionOk="0">
                <a:moveTo>
                  <a:pt x="0" y="158625"/>
                </a:moveTo>
                <a:lnTo>
                  <a:pt x="8083" y="108474"/>
                </a:lnTo>
                <a:lnTo>
                  <a:pt x="30595" y="64928"/>
                </a:lnTo>
                <a:lnTo>
                  <a:pt x="64928" y="30595"/>
                </a:lnTo>
                <a:lnTo>
                  <a:pt x="108474" y="8083"/>
                </a:lnTo>
                <a:lnTo>
                  <a:pt x="158625" y="0"/>
                </a:lnTo>
                <a:lnTo>
                  <a:pt x="208775" y="8083"/>
                </a:lnTo>
                <a:lnTo>
                  <a:pt x="252321" y="30595"/>
                </a:lnTo>
                <a:lnTo>
                  <a:pt x="286654" y="64928"/>
                </a:lnTo>
                <a:lnTo>
                  <a:pt x="309166" y="108474"/>
                </a:lnTo>
                <a:lnTo>
                  <a:pt x="317250" y="158625"/>
                </a:lnTo>
                <a:lnTo>
                  <a:pt x="309166" y="208775"/>
                </a:lnTo>
                <a:lnTo>
                  <a:pt x="286654" y="252321"/>
                </a:lnTo>
                <a:lnTo>
                  <a:pt x="252321" y="286654"/>
                </a:lnTo>
                <a:lnTo>
                  <a:pt x="208775" y="309166"/>
                </a:lnTo>
                <a:lnTo>
                  <a:pt x="158625" y="317250"/>
                </a:lnTo>
                <a:lnTo>
                  <a:pt x="108474" y="309166"/>
                </a:lnTo>
                <a:lnTo>
                  <a:pt x="64928" y="286654"/>
                </a:lnTo>
                <a:lnTo>
                  <a:pt x="30595" y="252321"/>
                </a:lnTo>
                <a:lnTo>
                  <a:pt x="8083" y="208775"/>
                </a:lnTo>
                <a:lnTo>
                  <a:pt x="0" y="158625"/>
                </a:lnTo>
                <a:close/>
              </a:path>
              <a:path w="317500" h="1269365" extrusionOk="0">
                <a:moveTo>
                  <a:pt x="0" y="1110375"/>
                </a:moveTo>
                <a:lnTo>
                  <a:pt x="8083" y="1060224"/>
                </a:lnTo>
                <a:lnTo>
                  <a:pt x="30595" y="1016678"/>
                </a:lnTo>
                <a:lnTo>
                  <a:pt x="64928" y="982345"/>
                </a:lnTo>
                <a:lnTo>
                  <a:pt x="108474" y="959833"/>
                </a:lnTo>
                <a:lnTo>
                  <a:pt x="158625" y="951750"/>
                </a:lnTo>
                <a:lnTo>
                  <a:pt x="208775" y="959833"/>
                </a:lnTo>
                <a:lnTo>
                  <a:pt x="252321" y="982345"/>
                </a:lnTo>
                <a:lnTo>
                  <a:pt x="286654" y="1016678"/>
                </a:lnTo>
                <a:lnTo>
                  <a:pt x="309166" y="1060224"/>
                </a:lnTo>
                <a:lnTo>
                  <a:pt x="317250" y="1110375"/>
                </a:lnTo>
                <a:lnTo>
                  <a:pt x="309166" y="1160526"/>
                </a:lnTo>
                <a:lnTo>
                  <a:pt x="286654" y="1204071"/>
                </a:lnTo>
                <a:lnTo>
                  <a:pt x="252321" y="1238404"/>
                </a:lnTo>
                <a:lnTo>
                  <a:pt x="208775" y="1260916"/>
                </a:lnTo>
                <a:lnTo>
                  <a:pt x="158625" y="1269000"/>
                </a:lnTo>
                <a:lnTo>
                  <a:pt x="108474" y="1260916"/>
                </a:lnTo>
                <a:lnTo>
                  <a:pt x="64928" y="1238404"/>
                </a:lnTo>
                <a:lnTo>
                  <a:pt x="30595" y="1204071"/>
                </a:lnTo>
                <a:lnTo>
                  <a:pt x="8083" y="1160526"/>
                </a:lnTo>
                <a:lnTo>
                  <a:pt x="0" y="1110375"/>
                </a:lnTo>
                <a:close/>
              </a:path>
              <a:path w="317500" h="1269365" extrusionOk="0">
                <a:moveTo>
                  <a:pt x="0" y="634500"/>
                </a:moveTo>
                <a:lnTo>
                  <a:pt x="8083" y="584349"/>
                </a:lnTo>
                <a:lnTo>
                  <a:pt x="30595" y="540803"/>
                </a:lnTo>
                <a:lnTo>
                  <a:pt x="64928" y="506470"/>
                </a:lnTo>
                <a:lnTo>
                  <a:pt x="108474" y="483958"/>
                </a:lnTo>
                <a:lnTo>
                  <a:pt x="158625" y="475875"/>
                </a:lnTo>
                <a:lnTo>
                  <a:pt x="208775" y="483958"/>
                </a:lnTo>
                <a:lnTo>
                  <a:pt x="252321" y="506470"/>
                </a:lnTo>
                <a:lnTo>
                  <a:pt x="286654" y="540803"/>
                </a:lnTo>
                <a:lnTo>
                  <a:pt x="309166" y="584349"/>
                </a:lnTo>
                <a:lnTo>
                  <a:pt x="317250" y="634500"/>
                </a:lnTo>
                <a:lnTo>
                  <a:pt x="309166" y="684650"/>
                </a:lnTo>
                <a:lnTo>
                  <a:pt x="286654" y="728196"/>
                </a:lnTo>
                <a:lnTo>
                  <a:pt x="252321" y="762529"/>
                </a:lnTo>
                <a:lnTo>
                  <a:pt x="208775" y="785041"/>
                </a:lnTo>
                <a:lnTo>
                  <a:pt x="158625" y="793125"/>
                </a:lnTo>
                <a:lnTo>
                  <a:pt x="108474" y="785041"/>
                </a:lnTo>
                <a:lnTo>
                  <a:pt x="64928" y="762529"/>
                </a:lnTo>
                <a:lnTo>
                  <a:pt x="30595" y="728196"/>
                </a:lnTo>
                <a:lnTo>
                  <a:pt x="8083" y="684650"/>
                </a:lnTo>
                <a:lnTo>
                  <a:pt x="0" y="634500"/>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5" name="Google Shape;55;p1"/>
          <p:cNvPicPr preferRelativeResize="0"/>
          <p:nvPr/>
        </p:nvPicPr>
        <p:blipFill rotWithShape="1">
          <a:blip r:embed="rId3">
            <a:alphaModFix/>
          </a:blip>
          <a:srcRect/>
          <a:stretch/>
        </p:blipFill>
        <p:spPr>
          <a:xfrm>
            <a:off x="16436267" y="0"/>
            <a:ext cx="1870638" cy="1104900"/>
          </a:xfrm>
          <a:prstGeom prst="rect">
            <a:avLst/>
          </a:prstGeom>
          <a:noFill/>
          <a:ln>
            <a:noFill/>
          </a:ln>
        </p:spPr>
      </p:pic>
      <p:pic>
        <p:nvPicPr>
          <p:cNvPr id="56" name="Google Shape;56;p1"/>
          <p:cNvPicPr preferRelativeResize="0"/>
          <p:nvPr/>
        </p:nvPicPr>
        <p:blipFill rotWithShape="1">
          <a:blip r:embed="rId4">
            <a:alphaModFix/>
          </a:blip>
          <a:srcRect/>
          <a:stretch/>
        </p:blipFill>
        <p:spPr>
          <a:xfrm>
            <a:off x="-23191" y="-8283"/>
            <a:ext cx="1342043" cy="1427646"/>
          </a:xfrm>
          <a:prstGeom prst="rect">
            <a:avLst/>
          </a:prstGeom>
          <a:noFill/>
          <a:ln>
            <a:noFill/>
          </a:ln>
        </p:spPr>
      </p:pic>
      <p:sp>
        <p:nvSpPr>
          <p:cNvPr id="57" name="Google Shape;57;p1"/>
          <p:cNvSpPr txBox="1"/>
          <p:nvPr/>
        </p:nvSpPr>
        <p:spPr>
          <a:xfrm>
            <a:off x="5943600" y="4100690"/>
            <a:ext cx="10134600" cy="3509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mbria"/>
                <a:ea typeface="Cambria"/>
                <a:cs typeface="Cambria"/>
                <a:sym typeface="Cambria"/>
              </a:rPr>
              <a:t>Course Name – </a:t>
            </a:r>
            <a:r>
              <a:rPr lang="en-US" sz="2400" b="1" i="0" u="none" strike="noStrike" cap="none">
                <a:solidFill>
                  <a:schemeClr val="dk1"/>
                </a:solidFill>
                <a:latin typeface="Times New Roman"/>
                <a:ea typeface="Times New Roman"/>
                <a:cs typeface="Times New Roman"/>
                <a:sym typeface="Times New Roman"/>
              </a:rPr>
              <a:t>19AD602 DEEP LEARNING</a:t>
            </a:r>
            <a:endParaRPr sz="2400" b="1" i="0" u="none" strike="noStrike" cap="none">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mbria"/>
                <a:ea typeface="Cambria"/>
                <a:cs typeface="Cambria"/>
                <a:sym typeface="Cambria"/>
              </a:rPr>
              <a:t>III Year / VI Semester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mbria"/>
                <a:ea typeface="Cambria"/>
                <a:cs typeface="Cambria"/>
                <a:sym typeface="Cambria"/>
              </a:rPr>
              <a:t>Unit 4-</a:t>
            </a:r>
            <a:r>
              <a:rPr lang="en-US" sz="1200" b="0" i="0" u="none" strike="noStrike" cap="none">
                <a:solidFill>
                  <a:srgbClr val="333333"/>
                </a:solidFill>
                <a:latin typeface="Cambria"/>
                <a:ea typeface="Cambria"/>
                <a:cs typeface="Cambria"/>
                <a:sym typeface="Cambria"/>
              </a:rPr>
              <a:t> </a:t>
            </a:r>
            <a:r>
              <a:rPr lang="en-US" sz="3200" b="1">
                <a:solidFill>
                  <a:srgbClr val="333333"/>
                </a:solidFill>
                <a:latin typeface="Cambria"/>
                <a:ea typeface="Cambria"/>
                <a:cs typeface="Cambria"/>
                <a:sym typeface="Cambria"/>
              </a:rPr>
              <a:t>Strategies to increase protection of traditional knowledge</a:t>
            </a:r>
            <a:endParaRPr sz="3200" b="1">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3200"/>
              <a:buFont typeface="Arial"/>
              <a:buNone/>
            </a:pPr>
            <a:endParaRPr sz="3000" b="1">
              <a:solidFill>
                <a:srgbClr val="333333"/>
              </a:solidFill>
              <a:latin typeface="Cambria"/>
              <a:ea typeface="Cambria"/>
              <a:cs typeface="Cambria"/>
              <a:sym typeface="Cambria"/>
            </a:endParaRPr>
          </a:p>
        </p:txBody>
      </p:sp>
      <p:sp>
        <p:nvSpPr>
          <p:cNvPr id="2" name="Footer Placeholder 1">
            <a:extLst>
              <a:ext uri="{FF2B5EF4-FFF2-40B4-BE49-F238E27FC236}">
                <a16:creationId xmlns:a16="http://schemas.microsoft.com/office/drawing/2014/main" id="{F915C6A7-A45F-4DC5-0A46-13617D93BD5B}"/>
              </a:ext>
            </a:extLst>
          </p:cNvPr>
          <p:cNvSpPr>
            <a:spLocks noGrp="1"/>
          </p:cNvSpPr>
          <p:nvPr>
            <p:ph type="ftr" idx="11"/>
          </p:nvPr>
        </p:nvSpPr>
        <p:spPr>
          <a:xfrm>
            <a:off x="1371600" y="9424219"/>
            <a:ext cx="15825019" cy="519881"/>
          </a:xfrm>
        </p:spPr>
        <p:txBody>
          <a:bodyPr/>
          <a:lstStyle/>
          <a:p>
            <a:r>
              <a:rPr lang="en-US" dirty="0"/>
              <a:t>Dr INDU NAIR.V/ AP/AI AND DS /Strategies to increase protection of traditional knowledge/SNSCE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3"/>
        <p:cNvGrpSpPr/>
        <p:nvPr/>
      </p:nvGrpSpPr>
      <p:grpSpPr>
        <a:xfrm>
          <a:off x="0" y="0"/>
          <a:ext cx="0" cy="0"/>
          <a:chOff x="0" y="0"/>
          <a:chExt cx="0" cy="0"/>
        </a:xfrm>
      </p:grpSpPr>
      <p:sp>
        <p:nvSpPr>
          <p:cNvPr id="64" name="Google Shape;64;g2f18bd1e12c_0_0"/>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g2f18bd1e12c_0_0"/>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g2f18bd1e12c_0_0"/>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g2f18bd1e12c_0_0"/>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g2f18bd1e12c_0_0"/>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g2f18bd1e12c_0_0"/>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0" name="Google Shape;70;g2f18bd1e12c_0_0"/>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71" name="Google Shape;71;g2f18bd1e12c_0_0"/>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74" name="Google Shape;74;g2f18bd1e12c_0_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75" name="Google Shape;75;g2f18bd1e12c_0_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76" name="Google Shape;76;g2f18bd1e12c_0_0"/>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77" name="Google Shape;77;g2f18bd1e12c_0_0"/>
          <p:cNvSpPr txBox="1"/>
          <p:nvPr/>
        </p:nvSpPr>
        <p:spPr>
          <a:xfrm>
            <a:off x="2910010" y="276906"/>
            <a:ext cx="12573000" cy="585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200" b="1">
                <a:solidFill>
                  <a:srgbClr val="333333"/>
                </a:solidFill>
                <a:latin typeface="Cambria"/>
                <a:ea typeface="Cambria"/>
                <a:cs typeface="Cambria"/>
                <a:sym typeface="Cambria"/>
              </a:rPr>
              <a:t>Strategies to increase protection of traditional knowledge</a:t>
            </a:r>
            <a:endParaRPr sz="2600" b="1" i="0" u="none" strike="noStrike" cap="none">
              <a:solidFill>
                <a:srgbClr val="333333"/>
              </a:solidFill>
              <a:latin typeface="Cambria"/>
              <a:ea typeface="Cambria"/>
              <a:cs typeface="Cambria"/>
              <a:sym typeface="Cambria"/>
            </a:endParaRPr>
          </a:p>
        </p:txBody>
      </p:sp>
      <p:sp>
        <p:nvSpPr>
          <p:cNvPr id="78" name="Google Shape;78;g2f18bd1e12c_0_0"/>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400"/>
              <a:t>Traditional knowledge (TK) encompasses the wisdom, practices, and innovations developed by indigenous and local communities over generations. This knowledge is integral to cultural identities and biodiversity conservation. However, TK faces threats from misappropriation, biopiracy, and cultural erosion. Implementing effective strategies to protect TK is essential for preserving cultural heritage and ensuring equitable benefit-sharing.</a:t>
            </a:r>
            <a:endParaRPr sz="3400" b="0" i="0" u="none" strike="noStrike" cap="none">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B69E1C8F-B07D-6FCB-391E-50176F32DF4F}"/>
              </a:ext>
            </a:extLst>
          </p:cNvPr>
          <p:cNvSpPr>
            <a:spLocks noGrp="1"/>
          </p:cNvSpPr>
          <p:nvPr>
            <p:ph type="ftr" idx="11"/>
          </p:nvPr>
        </p:nvSpPr>
        <p:spPr>
          <a:xfrm>
            <a:off x="707923" y="9055510"/>
            <a:ext cx="14775087" cy="880700"/>
          </a:xfrm>
        </p:spPr>
        <p:txBody>
          <a:bodyPr/>
          <a:lstStyle/>
          <a:p>
            <a:r>
              <a:rPr lang="en-US" dirty="0"/>
              <a:t>Dr INDU NAIR.V/ AP/AI AND DS /Strategies to increase protection of traditional knowledge/SNSCE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82"/>
        <p:cNvGrpSpPr/>
        <p:nvPr/>
      </p:nvGrpSpPr>
      <p:grpSpPr>
        <a:xfrm>
          <a:off x="0" y="0"/>
          <a:ext cx="0" cy="0"/>
          <a:chOff x="0" y="0"/>
          <a:chExt cx="0" cy="0"/>
        </a:xfrm>
      </p:grpSpPr>
      <p:sp>
        <p:nvSpPr>
          <p:cNvPr id="83" name="Google Shape;83;g330e479c8cf_0_108"/>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g330e479c8cf_0_108"/>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g330e479c8cf_0_108"/>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g330e479c8cf_0_108"/>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g330e479c8cf_0_108"/>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g330e479c8cf_0_108"/>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9" name="Google Shape;89;g330e479c8cf_0_108"/>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90" name="Google Shape;90;g330e479c8cf_0_108"/>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93" name="Google Shape;93;g330e479c8cf_0_108"/>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94" name="Google Shape;94;g330e479c8cf_0_108"/>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95" name="Google Shape;95;g330e479c8cf_0_108"/>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96" name="Google Shape;96;g330e479c8cf_0_108"/>
          <p:cNvSpPr txBox="1"/>
          <p:nvPr/>
        </p:nvSpPr>
        <p:spPr>
          <a:xfrm>
            <a:off x="2910010" y="276906"/>
            <a:ext cx="12573000" cy="585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200" b="1">
                <a:solidFill>
                  <a:srgbClr val="333333"/>
                </a:solidFill>
                <a:latin typeface="Cambria"/>
                <a:ea typeface="Cambria"/>
                <a:cs typeface="Cambria"/>
                <a:sym typeface="Cambria"/>
              </a:rPr>
              <a:t>Strategies to increase protection of traditional knowledge</a:t>
            </a:r>
            <a:endParaRPr sz="2600" b="1" i="0" u="none" strike="noStrike" cap="none">
              <a:solidFill>
                <a:srgbClr val="333333"/>
              </a:solidFill>
              <a:latin typeface="Cambria"/>
              <a:ea typeface="Cambria"/>
              <a:cs typeface="Cambria"/>
              <a:sym typeface="Cambria"/>
            </a:endParaRPr>
          </a:p>
        </p:txBody>
      </p:sp>
      <p:sp>
        <p:nvSpPr>
          <p:cNvPr id="97" name="Google Shape;97;g330e479c8cf_0_108"/>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600" b="1">
                <a:solidFill>
                  <a:schemeClr val="dk1"/>
                </a:solidFill>
              </a:rPr>
              <a:t>1. Establishing Sui Generis Legal Frameworks</a:t>
            </a:r>
            <a:endParaRPr sz="2600" b="1">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US" sz="2600">
                <a:solidFill>
                  <a:schemeClr val="dk1"/>
                </a:solidFill>
              </a:rPr>
              <a:t>Conventional intellectual property (IP) systems often fail to address the unique characteristics of TK, such as collective ownership and oral transmission. Developing sui generis (unique) legal frameworks allows for tailored protection that respects the specific needs of TK holders. These frameworks can define rights, set criteria for protection, and establish mechanisms for enforcement, ensuring that TK is safeguarded in a manner consistent with indigenous customs and traditions. </a:t>
            </a:r>
            <a:endParaRPr sz="2600">
              <a:solidFill>
                <a:schemeClr val="dk1"/>
              </a:solidFill>
            </a:endParaRPr>
          </a:p>
        </p:txBody>
      </p:sp>
      <p:sp>
        <p:nvSpPr>
          <p:cNvPr id="2" name="Footer Placeholder 1">
            <a:extLst>
              <a:ext uri="{FF2B5EF4-FFF2-40B4-BE49-F238E27FC236}">
                <a16:creationId xmlns:a16="http://schemas.microsoft.com/office/drawing/2014/main" id="{E5461BB5-34C9-0ADE-0BC5-E6CF88041050}"/>
              </a:ext>
            </a:extLst>
          </p:cNvPr>
          <p:cNvSpPr>
            <a:spLocks noGrp="1"/>
          </p:cNvSpPr>
          <p:nvPr>
            <p:ph type="ftr" idx="11"/>
          </p:nvPr>
        </p:nvSpPr>
        <p:spPr>
          <a:xfrm>
            <a:off x="147483" y="9171349"/>
            <a:ext cx="15205587" cy="1123933"/>
          </a:xfrm>
        </p:spPr>
        <p:txBody>
          <a:bodyPr/>
          <a:lstStyle/>
          <a:p>
            <a:r>
              <a:rPr lang="en-US" dirty="0"/>
              <a:t>Dr INDU NAIR.V/ AP/AI AND DS /Strategies to increase protection of traditional knowledge/SNSCE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2" name="Google Shape;102;g330e479c8cf_0_90"/>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g330e479c8cf_0_90"/>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g330e479c8cf_0_90"/>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g330e479c8cf_0_90"/>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g330e479c8cf_0_90"/>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g330e479c8cf_0_90"/>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8" name="Google Shape;108;g330e479c8cf_0_90"/>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109" name="Google Shape;109;g330e479c8cf_0_90"/>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112" name="Google Shape;112;g330e479c8cf_0_9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13" name="Google Shape;113;g330e479c8cf_0_9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14" name="Google Shape;114;g330e479c8cf_0_90"/>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115" name="Google Shape;115;g330e479c8cf_0_90"/>
          <p:cNvSpPr txBox="1"/>
          <p:nvPr/>
        </p:nvSpPr>
        <p:spPr>
          <a:xfrm>
            <a:off x="2910010" y="276906"/>
            <a:ext cx="12573000" cy="585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200" b="1">
                <a:solidFill>
                  <a:srgbClr val="333333"/>
                </a:solidFill>
                <a:latin typeface="Cambria"/>
                <a:ea typeface="Cambria"/>
                <a:cs typeface="Cambria"/>
                <a:sym typeface="Cambria"/>
              </a:rPr>
              <a:t>Strategies to increase protection of traditional knowledge</a:t>
            </a:r>
            <a:endParaRPr sz="2600" b="1" i="0" u="none" strike="noStrike" cap="none">
              <a:solidFill>
                <a:srgbClr val="333333"/>
              </a:solidFill>
              <a:latin typeface="Cambria"/>
              <a:ea typeface="Cambria"/>
              <a:cs typeface="Cambria"/>
              <a:sym typeface="Cambria"/>
            </a:endParaRPr>
          </a:p>
        </p:txBody>
      </p:sp>
      <p:sp>
        <p:nvSpPr>
          <p:cNvPr id="116" name="Google Shape;116;g330e479c8cf_0_90"/>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400" b="1">
                <a:solidFill>
                  <a:schemeClr val="dk1"/>
                </a:solidFill>
              </a:rPr>
              <a:t>2. Creating Traditional Knowledge Databases</a:t>
            </a:r>
            <a:endParaRPr sz="2400" b="1">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US" sz="2400">
                <a:solidFill>
                  <a:schemeClr val="dk1"/>
                </a:solidFill>
              </a:rPr>
              <a:t>Documenting TK in accessible databases serves as a defensive mechanism against unauthorized patents and biopiracy. For instance, India's Traditional Knowledge Digital Library (TKDL) has been instrumental in preventing the misappropriation of medicinal knowledge by providing evidence of prior art to patent examiners worldwide. Such databases help protect TK from exploitation while respecting the confidentiality concerns of indigenous communities. </a:t>
            </a:r>
            <a:endParaRPr sz="2400">
              <a:solidFill>
                <a:schemeClr val="dk1"/>
              </a:solidFill>
            </a:endParaRPr>
          </a:p>
        </p:txBody>
      </p:sp>
      <p:sp>
        <p:nvSpPr>
          <p:cNvPr id="2" name="Footer Placeholder 1">
            <a:extLst>
              <a:ext uri="{FF2B5EF4-FFF2-40B4-BE49-F238E27FC236}">
                <a16:creationId xmlns:a16="http://schemas.microsoft.com/office/drawing/2014/main" id="{542064F3-EBF3-9333-4264-ADFA795466C3}"/>
              </a:ext>
            </a:extLst>
          </p:cNvPr>
          <p:cNvSpPr>
            <a:spLocks noGrp="1"/>
          </p:cNvSpPr>
          <p:nvPr>
            <p:ph type="ftr" idx="11"/>
          </p:nvPr>
        </p:nvSpPr>
        <p:spPr>
          <a:xfrm>
            <a:off x="811161" y="9399950"/>
            <a:ext cx="15013858" cy="536260"/>
          </a:xfrm>
        </p:spPr>
        <p:txBody>
          <a:bodyPr/>
          <a:lstStyle/>
          <a:p>
            <a:r>
              <a:rPr lang="en-US" dirty="0"/>
              <a:t>Dr INDU NAIR.V/ AP/AI AND DS /Strategies to increase protection of traditional knowledge/SNSCE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0"/>
        <p:cNvGrpSpPr/>
        <p:nvPr/>
      </p:nvGrpSpPr>
      <p:grpSpPr>
        <a:xfrm>
          <a:off x="0" y="0"/>
          <a:ext cx="0" cy="0"/>
          <a:chOff x="0" y="0"/>
          <a:chExt cx="0" cy="0"/>
        </a:xfrm>
      </p:grpSpPr>
      <p:sp>
        <p:nvSpPr>
          <p:cNvPr id="121" name="Google Shape;121;g330e479c8cf_0_36"/>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g330e479c8cf_0_36"/>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g330e479c8cf_0_36"/>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g330e479c8cf_0_36"/>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g330e479c8cf_0_36"/>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g330e479c8cf_0_36"/>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7" name="Google Shape;127;g330e479c8cf_0_36"/>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128" name="Google Shape;128;g330e479c8cf_0_36"/>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131" name="Google Shape;131;g330e479c8cf_0_36"/>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32" name="Google Shape;132;g330e479c8cf_0_36"/>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33" name="Google Shape;133;g330e479c8cf_0_36"/>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134" name="Google Shape;134;g330e479c8cf_0_36"/>
          <p:cNvSpPr txBox="1"/>
          <p:nvPr/>
        </p:nvSpPr>
        <p:spPr>
          <a:xfrm>
            <a:off x="2910010" y="276906"/>
            <a:ext cx="12573000" cy="585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200" b="1">
                <a:solidFill>
                  <a:srgbClr val="333333"/>
                </a:solidFill>
                <a:latin typeface="Cambria"/>
                <a:ea typeface="Cambria"/>
                <a:cs typeface="Cambria"/>
                <a:sym typeface="Cambria"/>
              </a:rPr>
              <a:t>Strategies to increase protection of traditional knowledge</a:t>
            </a:r>
            <a:endParaRPr sz="2600" b="1" i="0" u="none" strike="noStrike" cap="none">
              <a:solidFill>
                <a:srgbClr val="333333"/>
              </a:solidFill>
              <a:latin typeface="Cambria"/>
              <a:ea typeface="Cambria"/>
              <a:cs typeface="Cambria"/>
              <a:sym typeface="Cambria"/>
            </a:endParaRPr>
          </a:p>
        </p:txBody>
      </p:sp>
      <p:sp>
        <p:nvSpPr>
          <p:cNvPr id="135" name="Google Shape;135;g330e479c8cf_0_36"/>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900" b="1">
                <a:solidFill>
                  <a:schemeClr val="dk1"/>
                </a:solidFill>
              </a:rPr>
              <a:t>3. Implementing Access and Benefit-Sharing Agreements</a:t>
            </a:r>
            <a:endParaRPr sz="2900" b="1">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US" sz="2900">
                <a:solidFill>
                  <a:schemeClr val="dk1"/>
                </a:solidFill>
              </a:rPr>
              <a:t>Establishing clear protocols for accessing TK ensures that any utilization is conducted with the free, prior, and informed consent of the knowledge holders. Benefit-sharing agreements can provide communities with compensation, technology transfer, or other advantages arising from the use of their TK. This approach not only safeguards TK but also promotes equitable partnerships between indigenous communities and external entities. </a:t>
            </a:r>
            <a:endParaRPr sz="2900">
              <a:solidFill>
                <a:schemeClr val="dk1"/>
              </a:solidFill>
            </a:endParaRPr>
          </a:p>
        </p:txBody>
      </p:sp>
      <p:sp>
        <p:nvSpPr>
          <p:cNvPr id="2" name="Footer Placeholder 1">
            <a:extLst>
              <a:ext uri="{FF2B5EF4-FFF2-40B4-BE49-F238E27FC236}">
                <a16:creationId xmlns:a16="http://schemas.microsoft.com/office/drawing/2014/main" id="{65134CCE-CD68-2835-774B-A887F9C96166}"/>
              </a:ext>
            </a:extLst>
          </p:cNvPr>
          <p:cNvSpPr>
            <a:spLocks noGrp="1"/>
          </p:cNvSpPr>
          <p:nvPr>
            <p:ph type="ftr" idx="11"/>
          </p:nvPr>
        </p:nvSpPr>
        <p:spPr>
          <a:xfrm>
            <a:off x="1238137" y="9171350"/>
            <a:ext cx="14114933" cy="838744"/>
          </a:xfrm>
        </p:spPr>
        <p:txBody>
          <a:bodyPr/>
          <a:lstStyle/>
          <a:p>
            <a:r>
              <a:rPr lang="en-US" dirty="0"/>
              <a:t>Dr INDU NAIR.V/ AP/AI AND DS /Strategies to increase protection of traditional knowledge/SNSCE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39"/>
        <p:cNvGrpSpPr/>
        <p:nvPr/>
      </p:nvGrpSpPr>
      <p:grpSpPr>
        <a:xfrm>
          <a:off x="0" y="0"/>
          <a:ext cx="0" cy="0"/>
          <a:chOff x="0" y="0"/>
          <a:chExt cx="0" cy="0"/>
        </a:xfrm>
      </p:grpSpPr>
      <p:sp>
        <p:nvSpPr>
          <p:cNvPr id="140" name="Google Shape;140;g330e479c8cf_0_72"/>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g330e479c8cf_0_72"/>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g330e479c8cf_0_72"/>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g330e479c8cf_0_72"/>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g330e479c8cf_0_72"/>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g330e479c8cf_0_72"/>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6" name="Google Shape;146;g330e479c8cf_0_72"/>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147" name="Google Shape;147;g330e479c8cf_0_72"/>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150" name="Google Shape;150;g330e479c8cf_0_72"/>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51" name="Google Shape;151;g330e479c8cf_0_72"/>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52" name="Google Shape;152;g330e479c8cf_0_72"/>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153" name="Google Shape;153;g330e479c8cf_0_72"/>
          <p:cNvSpPr txBox="1"/>
          <p:nvPr/>
        </p:nvSpPr>
        <p:spPr>
          <a:xfrm>
            <a:off x="2910010" y="276906"/>
            <a:ext cx="12573000" cy="585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200" b="1">
                <a:solidFill>
                  <a:srgbClr val="333333"/>
                </a:solidFill>
                <a:latin typeface="Cambria"/>
                <a:ea typeface="Cambria"/>
                <a:cs typeface="Cambria"/>
                <a:sym typeface="Cambria"/>
              </a:rPr>
              <a:t>Strategies to increase protection of traditional knowledge</a:t>
            </a:r>
            <a:endParaRPr sz="2600" b="1" i="0" u="none" strike="noStrike" cap="none">
              <a:solidFill>
                <a:srgbClr val="333333"/>
              </a:solidFill>
              <a:latin typeface="Cambria"/>
              <a:ea typeface="Cambria"/>
              <a:cs typeface="Cambria"/>
              <a:sym typeface="Cambria"/>
            </a:endParaRPr>
          </a:p>
        </p:txBody>
      </p:sp>
      <p:sp>
        <p:nvSpPr>
          <p:cNvPr id="154" name="Google Shape;154;g330e479c8cf_0_72"/>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800" b="1">
                <a:solidFill>
                  <a:schemeClr val="dk1"/>
                </a:solidFill>
              </a:rPr>
              <a:t>4. Strengthening International Legal Instruments</a:t>
            </a:r>
            <a:endParaRPr sz="2800" b="1">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US" sz="2800">
                <a:solidFill>
                  <a:schemeClr val="dk1"/>
                </a:solidFill>
              </a:rPr>
              <a:t>Engaging with international frameworks, such as the World Intellectual Property Organization's Intergovernmental Committee on Intellectual Property and Genetic Resources, Traditional Knowledge and Folklore (IGC), can enhance the protection of TK. The recent adoption of the WIPO Treaty on Intellectual Property, Genetic Resources, and Associated Traditional Knowledge in May 2024 marks a significant step toward combating biopiracy and ensuring that patent applicants disclose the origin of genetic resources and associated TK. </a:t>
            </a:r>
            <a:endParaRPr sz="2800">
              <a:solidFill>
                <a:schemeClr val="dk1"/>
              </a:solidFill>
            </a:endParaRPr>
          </a:p>
        </p:txBody>
      </p:sp>
      <p:sp>
        <p:nvSpPr>
          <p:cNvPr id="2" name="Footer Placeholder 1">
            <a:extLst>
              <a:ext uri="{FF2B5EF4-FFF2-40B4-BE49-F238E27FC236}">
                <a16:creationId xmlns:a16="http://schemas.microsoft.com/office/drawing/2014/main" id="{E6E8E747-0103-9056-51CF-B64AF83FA666}"/>
              </a:ext>
            </a:extLst>
          </p:cNvPr>
          <p:cNvSpPr>
            <a:spLocks noGrp="1"/>
          </p:cNvSpPr>
          <p:nvPr>
            <p:ph type="ftr" idx="11"/>
          </p:nvPr>
        </p:nvSpPr>
        <p:spPr/>
        <p:txBody>
          <a:bodyPr/>
          <a:lstStyle/>
          <a:p>
            <a:r>
              <a:rPr lang="en-US"/>
              <a:t>Dr INDU NAIR.V/ AP/AI AND DS /Strategies to increase protection of traditional knowledge/SNSCE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58"/>
        <p:cNvGrpSpPr/>
        <p:nvPr/>
      </p:nvGrpSpPr>
      <p:grpSpPr>
        <a:xfrm>
          <a:off x="0" y="0"/>
          <a:ext cx="0" cy="0"/>
          <a:chOff x="0" y="0"/>
          <a:chExt cx="0" cy="0"/>
        </a:xfrm>
      </p:grpSpPr>
      <p:sp>
        <p:nvSpPr>
          <p:cNvPr id="159" name="Google Shape;159;g330e479c8cf_0_54"/>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g330e479c8cf_0_54"/>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g330e479c8cf_0_54"/>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g330e479c8cf_0_54"/>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g330e479c8cf_0_54"/>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g330e479c8cf_0_54"/>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5" name="Google Shape;165;g330e479c8cf_0_54"/>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166" name="Google Shape;166;g330e479c8cf_0_54"/>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169" name="Google Shape;169;g330e479c8cf_0_54"/>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70" name="Google Shape;170;g330e479c8cf_0_54"/>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71" name="Google Shape;171;g330e479c8cf_0_54"/>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172" name="Google Shape;172;g330e479c8cf_0_54"/>
          <p:cNvSpPr txBox="1"/>
          <p:nvPr/>
        </p:nvSpPr>
        <p:spPr>
          <a:xfrm>
            <a:off x="2910010" y="276906"/>
            <a:ext cx="12573000" cy="585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200" b="1">
                <a:solidFill>
                  <a:srgbClr val="333333"/>
                </a:solidFill>
                <a:latin typeface="Cambria"/>
                <a:ea typeface="Cambria"/>
                <a:cs typeface="Cambria"/>
                <a:sym typeface="Cambria"/>
              </a:rPr>
              <a:t>Strategies to increase protection of traditional knowledge</a:t>
            </a:r>
            <a:endParaRPr sz="2600" b="1" i="0" u="none" strike="noStrike" cap="none">
              <a:solidFill>
                <a:srgbClr val="333333"/>
              </a:solidFill>
              <a:latin typeface="Cambria"/>
              <a:ea typeface="Cambria"/>
              <a:cs typeface="Cambria"/>
              <a:sym typeface="Cambria"/>
            </a:endParaRPr>
          </a:p>
        </p:txBody>
      </p:sp>
      <p:sp>
        <p:nvSpPr>
          <p:cNvPr id="173" name="Google Shape;173;g330e479c8cf_0_54"/>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900" b="1">
                <a:solidFill>
                  <a:schemeClr val="dk1"/>
                </a:solidFill>
              </a:rPr>
              <a:t>5. Empowering Indigenous Communities</a:t>
            </a:r>
            <a:endParaRPr sz="29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900">
                <a:solidFill>
                  <a:schemeClr val="dk1"/>
                </a:solidFill>
              </a:rPr>
              <a:t>Empowering indigenous communities to manage and protect their TK is crucial. This includes supporting initiatives that document and revitalize languages, practices, and cultural expressions. For example, in Kenya, efforts to preserve the Yaakunte language involve teaching it to both elders and children, thereby maintaining the cultural knowledge embedded within the language. Such community-led initiatives ensure the transmission of TK to future generations. </a:t>
            </a:r>
            <a:endParaRPr sz="2900">
              <a:solidFill>
                <a:schemeClr val="dk1"/>
              </a:solidFill>
            </a:endParaRPr>
          </a:p>
          <a:p>
            <a:pPr marL="0" marR="0" lvl="0" indent="0" algn="l" rtl="0">
              <a:lnSpc>
                <a:spcPct val="100000"/>
              </a:lnSpc>
              <a:spcBef>
                <a:spcPts val="1200"/>
              </a:spcBef>
              <a:spcAft>
                <a:spcPts val="0"/>
              </a:spcAft>
              <a:buClr>
                <a:schemeClr val="dk1"/>
              </a:buClr>
              <a:buSzPts val="1100"/>
              <a:buFont typeface="Arial"/>
              <a:buNone/>
            </a:pPr>
            <a:endParaRPr sz="5200"/>
          </a:p>
        </p:txBody>
      </p:sp>
      <p:sp>
        <p:nvSpPr>
          <p:cNvPr id="2" name="Footer Placeholder 1">
            <a:extLst>
              <a:ext uri="{FF2B5EF4-FFF2-40B4-BE49-F238E27FC236}">
                <a16:creationId xmlns:a16="http://schemas.microsoft.com/office/drawing/2014/main" id="{FA814252-1592-C0DF-3F74-9E991B357789}"/>
              </a:ext>
            </a:extLst>
          </p:cNvPr>
          <p:cNvSpPr>
            <a:spLocks noGrp="1"/>
          </p:cNvSpPr>
          <p:nvPr>
            <p:ph type="ftr" idx="11"/>
          </p:nvPr>
        </p:nvSpPr>
        <p:spPr>
          <a:xfrm>
            <a:off x="1533832" y="9171350"/>
            <a:ext cx="15458768" cy="764860"/>
          </a:xfrm>
        </p:spPr>
        <p:txBody>
          <a:bodyPr/>
          <a:lstStyle/>
          <a:p>
            <a:r>
              <a:rPr lang="en-US" dirty="0"/>
              <a:t>Dr INDU NAIR.V/ AP/AI AND DS /Strategies to increase protection of traditional knowledge/SNSCE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sp>
        <p:nvSpPr>
          <p:cNvPr id="178" name="Google Shape;178;g330e479c8cf_0_18"/>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g330e479c8cf_0_18"/>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g330e479c8cf_0_18"/>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g330e479c8cf_0_18"/>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g330e479c8cf_0_18"/>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g330e479c8cf_0_18"/>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4" name="Google Shape;184;g330e479c8cf_0_18"/>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185" name="Google Shape;185;g330e479c8cf_0_18"/>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188" name="Google Shape;188;g330e479c8cf_0_18"/>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89" name="Google Shape;189;g330e479c8cf_0_18"/>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90" name="Google Shape;190;g330e479c8cf_0_18"/>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191" name="Google Shape;191;g330e479c8cf_0_18"/>
          <p:cNvSpPr txBox="1"/>
          <p:nvPr/>
        </p:nvSpPr>
        <p:spPr>
          <a:xfrm>
            <a:off x="2910010" y="276906"/>
            <a:ext cx="12573000" cy="585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200" b="1">
                <a:solidFill>
                  <a:srgbClr val="333333"/>
                </a:solidFill>
                <a:latin typeface="Cambria"/>
                <a:ea typeface="Cambria"/>
                <a:cs typeface="Cambria"/>
                <a:sym typeface="Cambria"/>
              </a:rPr>
              <a:t>Strategies to increase protection of traditional knowledge</a:t>
            </a:r>
            <a:endParaRPr sz="2600" b="1" i="0" u="none" strike="noStrike" cap="none">
              <a:solidFill>
                <a:srgbClr val="333333"/>
              </a:solidFill>
              <a:latin typeface="Cambria"/>
              <a:ea typeface="Cambria"/>
              <a:cs typeface="Cambria"/>
              <a:sym typeface="Cambria"/>
            </a:endParaRPr>
          </a:p>
        </p:txBody>
      </p:sp>
      <p:sp>
        <p:nvSpPr>
          <p:cNvPr id="192" name="Google Shape;192;g330e479c8cf_0_18"/>
          <p:cNvSpPr/>
          <p:nvPr/>
        </p:nvSpPr>
        <p:spPr>
          <a:xfrm>
            <a:off x="1167675" y="1657975"/>
            <a:ext cx="16561800" cy="6499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6200"/>
              <a:t>thank you</a:t>
            </a:r>
            <a:endParaRPr sz="6200" b="0" i="0" u="none" strike="noStrike" cap="none">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34EF3B39-4A2F-61D8-3471-4E1E8CE5505D}"/>
              </a:ext>
            </a:extLst>
          </p:cNvPr>
          <p:cNvSpPr>
            <a:spLocks noGrp="1"/>
          </p:cNvSpPr>
          <p:nvPr>
            <p:ph type="ftr" idx="11"/>
          </p:nvPr>
        </p:nvSpPr>
        <p:spPr/>
        <p:txBody>
          <a:bodyPr/>
          <a:lstStyle/>
          <a:p>
            <a:r>
              <a:rPr lang="en-US"/>
              <a:t>Dr INDU NAIR.V/ AP/AI AND DS /Strategies to increase protection of traditional knowledge/SNSCE</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1F1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734</Words>
  <Application>Microsoft Office PowerPoint</Application>
  <PresentationFormat>Custom</PresentationFormat>
  <Paragraphs>35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Cambria</vt:lpstr>
      <vt:lpstr>Times New Roman</vt:lpstr>
      <vt:lpstr>Office Theme</vt:lpstr>
      <vt:lpstr>SNS COLLEGE OF ENGINEERING Kurumbapalayam(Po), Coimbatore – 641 107 Accredited by NAAC-UGC with ‘A’ Grade  Approved by AICTE, Recognized by UGC  &amp; Affiliated to Anna University, Chennai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Summia Parveen</dc:creator>
  <cp:lastModifiedBy>Indu Nair</cp:lastModifiedBy>
  <cp:revision>1</cp:revision>
  <dcterms:created xsi:type="dcterms:W3CDTF">2019-07-13T10:09:30Z</dcterms:created>
  <dcterms:modified xsi:type="dcterms:W3CDTF">2025-02-23T16:35:46Z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2019-07-13T00:00:00Z</vt:filetime>
  </property>
  <property fmtid="{D5CDD505-2E9C-101B-9397-08002B2CF9AE}" pid="3" name="Creator">
    <vt:lpwstr>Canva</vt:lpwstr>
  </property>
  <property fmtid="{D5CDD505-2E9C-101B-9397-08002B2CF9AE}" pid="4" name="LastSaved">
    <vt:filetime>2019-07-13T00:00:00Z</vt:filetime>
  </property>
</Properties>
</file>