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470" r:id="rId2"/>
    <p:sldId id="471" r:id="rId3"/>
    <p:sldId id="494" r:id="rId4"/>
    <p:sldId id="495" r:id="rId5"/>
    <p:sldId id="496" r:id="rId6"/>
    <p:sldId id="497" r:id="rId7"/>
    <p:sldId id="498" r:id="rId8"/>
    <p:sldId id="499" r:id="rId9"/>
    <p:sldId id="49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568BDA-BC42-4BBA-AC2C-6356CB9F30B9}" type="datetimeFigureOut">
              <a:rPr lang="en-IN" smtClean="0"/>
              <a:t>07-03-2025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8B6A45-A972-45BA-954F-22435B7ED440}" type="slidenum">
              <a:rPr lang="en-IN" smtClean="0"/>
              <a:t>‹#›</a:t>
            </a:fld>
            <a:endParaRPr lang="en-IN"/>
          </a:p>
        </p:txBody>
      </p:sp>
    </p:spTree>
    <p:extLst>
      <p:ext uri="{BB962C8B-B14F-4D97-AF65-F5344CB8AC3E}">
        <p14:creationId xmlns:p14="http://schemas.microsoft.com/office/powerpoint/2010/main" val="63541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8FC7422-6A80-450D-A419-5F226D73313D}"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1967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E4B46-E79D-5599-677D-0759658674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740770-36BA-9A23-0AAA-148A52FD90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E1DE55-B4F6-62E8-8EEA-618F1E3AD8A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3670589-42FF-548F-F305-AB12D6CA6A0A}"/>
              </a:ext>
            </a:extLst>
          </p:cNvPr>
          <p:cNvSpPr>
            <a:spLocks noGrp="1"/>
          </p:cNvSpPr>
          <p:nvPr>
            <p:ph type="sldNum" sz="quarter" idx="10"/>
          </p:nvPr>
        </p:nvSpPr>
        <p:spPr/>
        <p:txBody>
          <a:bodyPr/>
          <a:lstStyle/>
          <a:p>
            <a:fld id="{38FC7422-6A80-450D-A419-5F226D73313D}" type="slidenum">
              <a:rPr lang="en-IN" smtClean="0"/>
              <a:pPr/>
              <a:t>9</a:t>
            </a:fld>
            <a:endParaRPr lang="en-IN"/>
          </a:p>
        </p:txBody>
      </p:sp>
    </p:spTree>
    <p:extLst>
      <p:ext uri="{BB962C8B-B14F-4D97-AF65-F5344CB8AC3E}">
        <p14:creationId xmlns:p14="http://schemas.microsoft.com/office/powerpoint/2010/main" val="51755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21-10-2024</a:t>
            </a:r>
            <a:endParaRPr lang="en-IN" dirty="0"/>
          </a:p>
        </p:txBody>
      </p:sp>
      <p:sp>
        <p:nvSpPr>
          <p:cNvPr id="5" name="Footer Placeholder 4"/>
          <p:cNvSpPr>
            <a:spLocks noGrp="1"/>
          </p:cNvSpPr>
          <p:nvPr>
            <p:ph type="ftr" sz="quarter" idx="11"/>
          </p:nvPr>
        </p:nvSpPr>
        <p:spPr/>
        <p:txBody>
          <a:bodyPr/>
          <a:lstStyle/>
          <a:p>
            <a:r>
              <a:rPr lang="en-US"/>
              <a:t>UNIT 4 - ATCD code optimization</a:t>
            </a:r>
            <a:endParaRPr lang="en-IN" dirty="0"/>
          </a:p>
        </p:txBody>
      </p:sp>
      <p:sp>
        <p:nvSpPr>
          <p:cNvPr id="6" name="Slide Number Placeholder 5"/>
          <p:cNvSpPr>
            <a:spLocks noGrp="1"/>
          </p:cNvSpPr>
          <p:nvPr>
            <p:ph type="sldNum" sz="quarter" idx="12"/>
          </p:nvPr>
        </p:nvSpPr>
        <p:spPr/>
        <p:txBody>
          <a:bodyPr/>
          <a:lstStyle/>
          <a:p>
            <a:fld id="{C9E79041-C4F1-4C1C-85C9-843D896A3576}" type="slidenum">
              <a:rPr lang="en-IN" smtClean="0"/>
              <a:pPr/>
              <a:t>‹#›</a:t>
            </a:fld>
            <a:endParaRPr lang="en-IN" dirty="0"/>
          </a:p>
        </p:txBody>
      </p:sp>
    </p:spTree>
    <p:extLst>
      <p:ext uri="{BB962C8B-B14F-4D97-AF65-F5344CB8AC3E}">
        <p14:creationId xmlns:p14="http://schemas.microsoft.com/office/powerpoint/2010/main" val="563212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21-10-2024</a:t>
            </a:r>
            <a:endParaRPr lang="en-IN"/>
          </a:p>
        </p:txBody>
      </p:sp>
      <p:sp>
        <p:nvSpPr>
          <p:cNvPr id="5" name="Footer Placeholder 4"/>
          <p:cNvSpPr>
            <a:spLocks noGrp="1"/>
          </p:cNvSpPr>
          <p:nvPr>
            <p:ph type="ftr" sz="quarter" idx="11"/>
          </p:nvPr>
        </p:nvSpPr>
        <p:spPr/>
        <p:txBody>
          <a:bodyPr/>
          <a:lstStyle/>
          <a:p>
            <a:r>
              <a:rPr lang="en-US"/>
              <a:t>UNIT 4 - ATCD code optimization</a:t>
            </a:r>
            <a:endParaRPr lang="en-IN"/>
          </a:p>
        </p:txBody>
      </p:sp>
      <p:sp>
        <p:nvSpPr>
          <p:cNvPr id="6" name="Slide Number Placeholder 5"/>
          <p:cNvSpPr>
            <a:spLocks noGrp="1"/>
          </p:cNvSpPr>
          <p:nvPr>
            <p:ph type="sldNum" sz="quarter" idx="12"/>
          </p:nvPr>
        </p:nvSpPr>
        <p:spPr/>
        <p:txBody>
          <a:bodyPr/>
          <a:lstStyle/>
          <a:p>
            <a:fld id="{C9E79041-C4F1-4C1C-85C9-843D896A3576}" type="slidenum">
              <a:rPr lang="en-IN" smtClean="0"/>
              <a:pPr/>
              <a:t>‹#›</a:t>
            </a:fld>
            <a:endParaRPr lang="en-IN"/>
          </a:p>
        </p:txBody>
      </p:sp>
    </p:spTree>
    <p:extLst>
      <p:ext uri="{BB962C8B-B14F-4D97-AF65-F5344CB8AC3E}">
        <p14:creationId xmlns:p14="http://schemas.microsoft.com/office/powerpoint/2010/main" val="327459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21-10-2024</a:t>
            </a:r>
            <a:endParaRPr lang="en-IN"/>
          </a:p>
        </p:txBody>
      </p:sp>
      <p:sp>
        <p:nvSpPr>
          <p:cNvPr id="5" name="Footer Placeholder 4"/>
          <p:cNvSpPr>
            <a:spLocks noGrp="1"/>
          </p:cNvSpPr>
          <p:nvPr>
            <p:ph type="ftr" sz="quarter" idx="11"/>
          </p:nvPr>
        </p:nvSpPr>
        <p:spPr/>
        <p:txBody>
          <a:bodyPr/>
          <a:lstStyle/>
          <a:p>
            <a:r>
              <a:rPr lang="en-US"/>
              <a:t>UNIT 4 - ATCD code optimization</a:t>
            </a:r>
            <a:endParaRPr lang="en-IN"/>
          </a:p>
        </p:txBody>
      </p:sp>
      <p:sp>
        <p:nvSpPr>
          <p:cNvPr id="6" name="Slide Number Placeholder 5"/>
          <p:cNvSpPr>
            <a:spLocks noGrp="1"/>
          </p:cNvSpPr>
          <p:nvPr>
            <p:ph type="sldNum" sz="quarter" idx="12"/>
          </p:nvPr>
        </p:nvSpPr>
        <p:spPr/>
        <p:txBody>
          <a:bodyPr/>
          <a:lstStyle/>
          <a:p>
            <a:fld id="{C9E79041-C4F1-4C1C-85C9-843D896A3576}" type="slidenum">
              <a:rPr lang="en-IN" smtClean="0"/>
              <a:pPr/>
              <a:t>‹#›</a:t>
            </a:fld>
            <a:endParaRPr lang="en-IN"/>
          </a:p>
        </p:txBody>
      </p:sp>
    </p:spTree>
    <p:extLst>
      <p:ext uri="{BB962C8B-B14F-4D97-AF65-F5344CB8AC3E}">
        <p14:creationId xmlns:p14="http://schemas.microsoft.com/office/powerpoint/2010/main" val="133510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21-10-2024</a:t>
            </a:r>
            <a:endParaRPr lang="en-IN"/>
          </a:p>
        </p:txBody>
      </p:sp>
      <p:sp>
        <p:nvSpPr>
          <p:cNvPr id="5" name="Footer Placeholder 4"/>
          <p:cNvSpPr>
            <a:spLocks noGrp="1"/>
          </p:cNvSpPr>
          <p:nvPr>
            <p:ph type="ftr" sz="quarter" idx="11"/>
          </p:nvPr>
        </p:nvSpPr>
        <p:spPr/>
        <p:txBody>
          <a:bodyPr/>
          <a:lstStyle/>
          <a:p>
            <a:r>
              <a:rPr lang="en-US"/>
              <a:t>UNIT 4 - ATCD code optimization</a:t>
            </a:r>
            <a:endParaRPr lang="en-IN"/>
          </a:p>
        </p:txBody>
      </p:sp>
      <p:sp>
        <p:nvSpPr>
          <p:cNvPr id="6" name="Slide Number Placeholder 5"/>
          <p:cNvSpPr>
            <a:spLocks noGrp="1"/>
          </p:cNvSpPr>
          <p:nvPr>
            <p:ph type="sldNum" sz="quarter" idx="12"/>
          </p:nvPr>
        </p:nvSpPr>
        <p:spPr/>
        <p:txBody>
          <a:bodyPr/>
          <a:lstStyle/>
          <a:p>
            <a:fld id="{C9E79041-C4F1-4C1C-85C9-843D896A3576}" type="slidenum">
              <a:rPr lang="en-IN" smtClean="0"/>
              <a:pPr/>
              <a:t>‹#›</a:t>
            </a:fld>
            <a:endParaRPr lang="en-IN"/>
          </a:p>
        </p:txBody>
      </p:sp>
    </p:spTree>
    <p:extLst>
      <p:ext uri="{BB962C8B-B14F-4D97-AF65-F5344CB8AC3E}">
        <p14:creationId xmlns:p14="http://schemas.microsoft.com/office/powerpoint/2010/main" val="402612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21-10-2024</a:t>
            </a:r>
            <a:endParaRPr lang="en-IN"/>
          </a:p>
        </p:txBody>
      </p:sp>
      <p:sp>
        <p:nvSpPr>
          <p:cNvPr id="5" name="Footer Placeholder 4"/>
          <p:cNvSpPr>
            <a:spLocks noGrp="1"/>
          </p:cNvSpPr>
          <p:nvPr>
            <p:ph type="ftr" sz="quarter" idx="11"/>
          </p:nvPr>
        </p:nvSpPr>
        <p:spPr/>
        <p:txBody>
          <a:bodyPr/>
          <a:lstStyle/>
          <a:p>
            <a:r>
              <a:rPr lang="en-US"/>
              <a:t>UNIT 4 - ATCD code optimization</a:t>
            </a:r>
            <a:endParaRPr lang="en-IN"/>
          </a:p>
        </p:txBody>
      </p:sp>
      <p:sp>
        <p:nvSpPr>
          <p:cNvPr id="6" name="Slide Number Placeholder 5"/>
          <p:cNvSpPr>
            <a:spLocks noGrp="1"/>
          </p:cNvSpPr>
          <p:nvPr>
            <p:ph type="sldNum" sz="quarter" idx="12"/>
          </p:nvPr>
        </p:nvSpPr>
        <p:spPr/>
        <p:txBody>
          <a:bodyPr/>
          <a:lstStyle/>
          <a:p>
            <a:fld id="{C9E79041-C4F1-4C1C-85C9-843D896A3576}" type="slidenum">
              <a:rPr lang="en-IN" smtClean="0"/>
              <a:pPr/>
              <a:t>‹#›</a:t>
            </a:fld>
            <a:endParaRPr lang="en-IN"/>
          </a:p>
        </p:txBody>
      </p:sp>
    </p:spTree>
    <p:extLst>
      <p:ext uri="{BB962C8B-B14F-4D97-AF65-F5344CB8AC3E}">
        <p14:creationId xmlns:p14="http://schemas.microsoft.com/office/powerpoint/2010/main" val="2336851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21-10-2024</a:t>
            </a:r>
            <a:endParaRPr lang="en-IN"/>
          </a:p>
        </p:txBody>
      </p:sp>
      <p:sp>
        <p:nvSpPr>
          <p:cNvPr id="6" name="Footer Placeholder 5"/>
          <p:cNvSpPr>
            <a:spLocks noGrp="1"/>
          </p:cNvSpPr>
          <p:nvPr>
            <p:ph type="ftr" sz="quarter" idx="11"/>
          </p:nvPr>
        </p:nvSpPr>
        <p:spPr/>
        <p:txBody>
          <a:bodyPr/>
          <a:lstStyle/>
          <a:p>
            <a:r>
              <a:rPr lang="en-US"/>
              <a:t>UNIT 4 - ATCD code optimization</a:t>
            </a:r>
            <a:endParaRPr lang="en-IN"/>
          </a:p>
        </p:txBody>
      </p:sp>
      <p:sp>
        <p:nvSpPr>
          <p:cNvPr id="7" name="Slide Number Placeholder 6"/>
          <p:cNvSpPr>
            <a:spLocks noGrp="1"/>
          </p:cNvSpPr>
          <p:nvPr>
            <p:ph type="sldNum" sz="quarter" idx="12"/>
          </p:nvPr>
        </p:nvSpPr>
        <p:spPr/>
        <p:txBody>
          <a:bodyPr/>
          <a:lstStyle/>
          <a:p>
            <a:fld id="{C9E79041-C4F1-4C1C-85C9-843D896A3576}" type="slidenum">
              <a:rPr lang="en-IN" smtClean="0"/>
              <a:pPr/>
              <a:t>‹#›</a:t>
            </a:fld>
            <a:endParaRPr lang="en-IN"/>
          </a:p>
        </p:txBody>
      </p:sp>
    </p:spTree>
    <p:extLst>
      <p:ext uri="{BB962C8B-B14F-4D97-AF65-F5344CB8AC3E}">
        <p14:creationId xmlns:p14="http://schemas.microsoft.com/office/powerpoint/2010/main" val="1238473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21-10-2024</a:t>
            </a:r>
            <a:endParaRPr lang="en-IN"/>
          </a:p>
        </p:txBody>
      </p:sp>
      <p:sp>
        <p:nvSpPr>
          <p:cNvPr id="8" name="Footer Placeholder 7"/>
          <p:cNvSpPr>
            <a:spLocks noGrp="1"/>
          </p:cNvSpPr>
          <p:nvPr>
            <p:ph type="ftr" sz="quarter" idx="11"/>
          </p:nvPr>
        </p:nvSpPr>
        <p:spPr/>
        <p:txBody>
          <a:bodyPr/>
          <a:lstStyle/>
          <a:p>
            <a:r>
              <a:rPr lang="en-US"/>
              <a:t>UNIT 4 - ATCD code optimization</a:t>
            </a:r>
            <a:endParaRPr lang="en-IN"/>
          </a:p>
        </p:txBody>
      </p:sp>
      <p:sp>
        <p:nvSpPr>
          <p:cNvPr id="9" name="Slide Number Placeholder 8"/>
          <p:cNvSpPr>
            <a:spLocks noGrp="1"/>
          </p:cNvSpPr>
          <p:nvPr>
            <p:ph type="sldNum" sz="quarter" idx="12"/>
          </p:nvPr>
        </p:nvSpPr>
        <p:spPr/>
        <p:txBody>
          <a:bodyPr/>
          <a:lstStyle/>
          <a:p>
            <a:fld id="{C9E79041-C4F1-4C1C-85C9-843D896A3576}" type="slidenum">
              <a:rPr lang="en-IN" smtClean="0"/>
              <a:pPr/>
              <a:t>‹#›</a:t>
            </a:fld>
            <a:endParaRPr lang="en-IN"/>
          </a:p>
        </p:txBody>
      </p:sp>
    </p:spTree>
    <p:extLst>
      <p:ext uri="{BB962C8B-B14F-4D97-AF65-F5344CB8AC3E}">
        <p14:creationId xmlns:p14="http://schemas.microsoft.com/office/powerpoint/2010/main" val="1446326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21-10-2024</a:t>
            </a:r>
            <a:endParaRPr lang="en-IN"/>
          </a:p>
        </p:txBody>
      </p:sp>
      <p:sp>
        <p:nvSpPr>
          <p:cNvPr id="4" name="Footer Placeholder 3"/>
          <p:cNvSpPr>
            <a:spLocks noGrp="1"/>
          </p:cNvSpPr>
          <p:nvPr>
            <p:ph type="ftr" sz="quarter" idx="11"/>
          </p:nvPr>
        </p:nvSpPr>
        <p:spPr/>
        <p:txBody>
          <a:bodyPr/>
          <a:lstStyle/>
          <a:p>
            <a:r>
              <a:rPr lang="en-US"/>
              <a:t>UNIT 4 - ATCD code optimization</a:t>
            </a:r>
            <a:endParaRPr lang="en-IN"/>
          </a:p>
        </p:txBody>
      </p:sp>
      <p:sp>
        <p:nvSpPr>
          <p:cNvPr id="5" name="Slide Number Placeholder 4"/>
          <p:cNvSpPr>
            <a:spLocks noGrp="1"/>
          </p:cNvSpPr>
          <p:nvPr>
            <p:ph type="sldNum" sz="quarter" idx="12"/>
          </p:nvPr>
        </p:nvSpPr>
        <p:spPr/>
        <p:txBody>
          <a:bodyPr/>
          <a:lstStyle/>
          <a:p>
            <a:fld id="{C9E79041-C4F1-4C1C-85C9-843D896A3576}" type="slidenum">
              <a:rPr lang="en-IN" smtClean="0"/>
              <a:pPr/>
              <a:t>‹#›</a:t>
            </a:fld>
            <a:endParaRPr lang="en-IN"/>
          </a:p>
        </p:txBody>
      </p:sp>
    </p:spTree>
    <p:extLst>
      <p:ext uri="{BB962C8B-B14F-4D97-AF65-F5344CB8AC3E}">
        <p14:creationId xmlns:p14="http://schemas.microsoft.com/office/powerpoint/2010/main" val="3480446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21-10-2024</a:t>
            </a:r>
            <a:endParaRPr lang="en-IN"/>
          </a:p>
        </p:txBody>
      </p:sp>
      <p:sp>
        <p:nvSpPr>
          <p:cNvPr id="3" name="Footer Placeholder 2"/>
          <p:cNvSpPr>
            <a:spLocks noGrp="1"/>
          </p:cNvSpPr>
          <p:nvPr>
            <p:ph type="ftr" sz="quarter" idx="11"/>
          </p:nvPr>
        </p:nvSpPr>
        <p:spPr/>
        <p:txBody>
          <a:bodyPr/>
          <a:lstStyle/>
          <a:p>
            <a:r>
              <a:rPr lang="en-US"/>
              <a:t>UNIT 4 - ATCD code optimization</a:t>
            </a:r>
            <a:endParaRPr lang="en-IN"/>
          </a:p>
        </p:txBody>
      </p:sp>
      <p:sp>
        <p:nvSpPr>
          <p:cNvPr id="4" name="Slide Number Placeholder 3"/>
          <p:cNvSpPr>
            <a:spLocks noGrp="1"/>
          </p:cNvSpPr>
          <p:nvPr>
            <p:ph type="sldNum" sz="quarter" idx="12"/>
          </p:nvPr>
        </p:nvSpPr>
        <p:spPr/>
        <p:txBody>
          <a:bodyPr/>
          <a:lstStyle/>
          <a:p>
            <a:fld id="{C9E79041-C4F1-4C1C-85C9-843D896A3576}" type="slidenum">
              <a:rPr lang="en-IN" smtClean="0"/>
              <a:pPr/>
              <a:t>‹#›</a:t>
            </a:fld>
            <a:endParaRPr lang="en-IN"/>
          </a:p>
        </p:txBody>
      </p:sp>
    </p:spTree>
    <p:extLst>
      <p:ext uri="{BB962C8B-B14F-4D97-AF65-F5344CB8AC3E}">
        <p14:creationId xmlns:p14="http://schemas.microsoft.com/office/powerpoint/2010/main" val="539071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21-10-2024</a:t>
            </a:r>
            <a:endParaRPr lang="en-IN"/>
          </a:p>
        </p:txBody>
      </p:sp>
      <p:sp>
        <p:nvSpPr>
          <p:cNvPr id="6" name="Footer Placeholder 5"/>
          <p:cNvSpPr>
            <a:spLocks noGrp="1"/>
          </p:cNvSpPr>
          <p:nvPr>
            <p:ph type="ftr" sz="quarter" idx="11"/>
          </p:nvPr>
        </p:nvSpPr>
        <p:spPr/>
        <p:txBody>
          <a:bodyPr/>
          <a:lstStyle/>
          <a:p>
            <a:r>
              <a:rPr lang="en-US"/>
              <a:t>UNIT 4 - ATCD code optimization</a:t>
            </a:r>
            <a:endParaRPr lang="en-IN"/>
          </a:p>
        </p:txBody>
      </p:sp>
      <p:sp>
        <p:nvSpPr>
          <p:cNvPr id="7" name="Slide Number Placeholder 6"/>
          <p:cNvSpPr>
            <a:spLocks noGrp="1"/>
          </p:cNvSpPr>
          <p:nvPr>
            <p:ph type="sldNum" sz="quarter" idx="12"/>
          </p:nvPr>
        </p:nvSpPr>
        <p:spPr/>
        <p:txBody>
          <a:bodyPr/>
          <a:lstStyle/>
          <a:p>
            <a:fld id="{C9E79041-C4F1-4C1C-85C9-843D896A3576}" type="slidenum">
              <a:rPr lang="en-IN" smtClean="0"/>
              <a:pPr/>
              <a:t>‹#›</a:t>
            </a:fld>
            <a:endParaRPr lang="en-IN"/>
          </a:p>
        </p:txBody>
      </p:sp>
    </p:spTree>
    <p:extLst>
      <p:ext uri="{BB962C8B-B14F-4D97-AF65-F5344CB8AC3E}">
        <p14:creationId xmlns:p14="http://schemas.microsoft.com/office/powerpoint/2010/main" val="495837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21-10-2024</a:t>
            </a:r>
            <a:endParaRPr lang="en-IN"/>
          </a:p>
        </p:txBody>
      </p:sp>
      <p:sp>
        <p:nvSpPr>
          <p:cNvPr id="6" name="Footer Placeholder 5"/>
          <p:cNvSpPr>
            <a:spLocks noGrp="1"/>
          </p:cNvSpPr>
          <p:nvPr>
            <p:ph type="ftr" sz="quarter" idx="11"/>
          </p:nvPr>
        </p:nvSpPr>
        <p:spPr/>
        <p:txBody>
          <a:bodyPr/>
          <a:lstStyle/>
          <a:p>
            <a:r>
              <a:rPr lang="en-US"/>
              <a:t>UNIT 4 - ATCD code optimization</a:t>
            </a:r>
            <a:endParaRPr lang="en-IN"/>
          </a:p>
        </p:txBody>
      </p:sp>
      <p:sp>
        <p:nvSpPr>
          <p:cNvPr id="7" name="Slide Number Placeholder 6"/>
          <p:cNvSpPr>
            <a:spLocks noGrp="1"/>
          </p:cNvSpPr>
          <p:nvPr>
            <p:ph type="sldNum" sz="quarter" idx="12"/>
          </p:nvPr>
        </p:nvSpPr>
        <p:spPr/>
        <p:txBody>
          <a:bodyPr/>
          <a:lstStyle/>
          <a:p>
            <a:fld id="{C9E79041-C4F1-4C1C-85C9-843D896A3576}" type="slidenum">
              <a:rPr lang="en-IN" smtClean="0"/>
              <a:pPr/>
              <a:t>‹#›</a:t>
            </a:fld>
            <a:endParaRPr lang="en-IN"/>
          </a:p>
        </p:txBody>
      </p:sp>
    </p:spTree>
    <p:extLst>
      <p:ext uri="{BB962C8B-B14F-4D97-AF65-F5344CB8AC3E}">
        <p14:creationId xmlns:p14="http://schemas.microsoft.com/office/powerpoint/2010/main" val="3624493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1359877" cy="365125"/>
          </a:xfrm>
          <a:prstGeom prst="rect">
            <a:avLst/>
          </a:prstGeom>
        </p:spPr>
        <p:txBody>
          <a:bodyPr vert="horz" lIns="91440" tIns="45720" rIns="91440" bIns="45720" rtlCol="0" anchor="ctr"/>
          <a:lstStyle>
            <a:lvl1pPr algn="l">
              <a:defRPr sz="1600">
                <a:solidFill>
                  <a:schemeClr val="tx1">
                    <a:tint val="75000"/>
                  </a:schemeClr>
                </a:solidFill>
              </a:defRPr>
            </a:lvl1pPr>
          </a:lstStyle>
          <a:p>
            <a:r>
              <a:rPr lang="en-US"/>
              <a:t>21-10-2024</a:t>
            </a:r>
            <a:endParaRPr lang="en-IN" dirty="0"/>
          </a:p>
        </p:txBody>
      </p:sp>
      <p:sp>
        <p:nvSpPr>
          <p:cNvPr id="5" name="Footer Placeholder 4"/>
          <p:cNvSpPr>
            <a:spLocks noGrp="1"/>
          </p:cNvSpPr>
          <p:nvPr>
            <p:ph type="ftr" sz="quarter" idx="3"/>
          </p:nvPr>
        </p:nvSpPr>
        <p:spPr>
          <a:xfrm>
            <a:off x="3332285" y="6356350"/>
            <a:ext cx="5609492"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r>
              <a:rPr lang="en-US"/>
              <a:t>UNIT 4 - ATCD code optimization</a:t>
            </a:r>
            <a:endParaRPr lang="en-IN" dirty="0"/>
          </a:p>
        </p:txBody>
      </p:sp>
      <p:sp>
        <p:nvSpPr>
          <p:cNvPr id="6" name="Slide Number Placeholder 5"/>
          <p:cNvSpPr>
            <a:spLocks noGrp="1"/>
          </p:cNvSpPr>
          <p:nvPr>
            <p:ph type="sldNum" sz="quarter" idx="4"/>
          </p:nvPr>
        </p:nvSpPr>
        <p:spPr>
          <a:xfrm>
            <a:off x="10146322" y="6356350"/>
            <a:ext cx="1207477"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C9E79041-C4F1-4C1C-85C9-843D896A3576}" type="slidenum">
              <a:rPr lang="en-IN" smtClean="0"/>
              <a:pPr/>
              <a:t>‹#›</a:t>
            </a:fld>
            <a:endParaRPr lang="en-IN" dirty="0"/>
          </a:p>
        </p:txBody>
      </p:sp>
      <p:pic>
        <p:nvPicPr>
          <p:cNvPr id="12" name="Picture 2" descr="C:\Users\SNSCE\Downloads\1709707874362.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9738858" y="-126768"/>
            <a:ext cx="2453142" cy="132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4371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13BC3-8EC6-4A72-B36D-869F836BFCBF}"/>
              </a:ext>
            </a:extLst>
          </p:cNvPr>
          <p:cNvSpPr>
            <a:spLocks noGrp="1"/>
          </p:cNvSpPr>
          <p:nvPr>
            <p:ph type="ctrTitle"/>
          </p:nvPr>
        </p:nvSpPr>
        <p:spPr>
          <a:xfrm>
            <a:off x="1818969" y="1902657"/>
            <a:ext cx="9417111" cy="2865988"/>
          </a:xfrm>
        </p:spPr>
        <p:txBody>
          <a:bodyPr>
            <a:normAutofit fontScale="90000"/>
          </a:bodyPr>
          <a:lstStyle/>
          <a:p>
            <a:pPr algn="ctr">
              <a:lnSpc>
                <a:spcPct val="125000"/>
              </a:lnSpc>
              <a:spcAft>
                <a:spcPts val="800"/>
              </a:spcAft>
            </a:pPr>
            <a:br>
              <a:rPr lang="en-IN" sz="18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IN" sz="18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b="1" dirty="0">
                <a:solidFill>
                  <a:srgbClr val="FF0000"/>
                </a:solidFill>
                <a:latin typeface="Times New Roman" pitchFamily="18" charset="0"/>
                <a:ea typeface="+mn-ea"/>
                <a:cs typeface="Times New Roman" pitchFamily="18" charset="0"/>
              </a:rPr>
            </a:br>
            <a:br>
              <a:rPr lang="en-US" sz="2000" b="1" dirty="0">
                <a:solidFill>
                  <a:prstClr val="black"/>
                </a:solidFill>
                <a:latin typeface="Times New Roman" pitchFamily="18" charset="0"/>
                <a:ea typeface="+mn-ea"/>
                <a:cs typeface="Times New Roman" pitchFamily="18" charset="0"/>
              </a:rPr>
            </a:br>
            <a:r>
              <a:rPr lang="en-IN" sz="20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COURSE NAME: </a:t>
            </a:r>
            <a:r>
              <a:rPr lang="en-IN" sz="20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ANALYSIS OF ALGORITHMS</a:t>
            </a:r>
            <a:br>
              <a:rPr lang="en-US" sz="2000" b="1" dirty="0">
                <a:solidFill>
                  <a:prstClr val="black"/>
                </a:solidFill>
                <a:latin typeface="Times New Roman" pitchFamily="18" charset="0"/>
                <a:ea typeface="+mn-ea"/>
                <a:cs typeface="Times New Roman" pitchFamily="18" charset="0"/>
              </a:rPr>
            </a:br>
            <a:r>
              <a:rPr lang="en-US" sz="2000" b="1" dirty="0">
                <a:solidFill>
                  <a:srgbClr val="0070C0"/>
                </a:solidFill>
                <a:latin typeface="Times New Roman" pitchFamily="18" charset="0"/>
                <a:ea typeface="+mn-ea"/>
                <a:cs typeface="Times New Roman" pitchFamily="18" charset="0"/>
              </a:rPr>
              <a:t>II YEAR/ IV SEMESTER</a:t>
            </a:r>
            <a:br>
              <a:rPr lang="en-US" sz="2000" b="1" dirty="0">
                <a:solidFill>
                  <a:srgbClr val="0070C0"/>
                </a:solidFill>
                <a:latin typeface="Times New Roman" pitchFamily="18" charset="0"/>
                <a:ea typeface="+mn-ea"/>
                <a:cs typeface="Times New Roman" pitchFamily="18" charset="0"/>
              </a:rPr>
            </a:b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Topic</a:t>
            </a:r>
            <a:br>
              <a:rPr lang="en-IN" sz="1800" dirty="0">
                <a:effectLst/>
                <a:latin typeface="Calibri" panose="020F0502020204030204" pitchFamily="34" charset="0"/>
                <a:ea typeface="Times New Roman" panose="02020603050405020304" pitchFamily="18" charset="0"/>
                <a:cs typeface="Times New Roman" panose="02020603050405020304" pitchFamily="18" charset="0"/>
              </a:rPr>
            </a:br>
            <a:r>
              <a:rPr lang="en-IN" sz="1800" b="1"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highlight>
                  <a:srgbClr val="FFFF00"/>
                </a:highlight>
                <a:latin typeface="Times New Roman" panose="02020603050405020304" pitchFamily="18" charset="0"/>
                <a:ea typeface="Times New Roman" panose="02020603050405020304" pitchFamily="18" charset="0"/>
              </a:rPr>
              <a:t>Notion of an Algorithm –Fundamentals of Algorithmic Problem Solving</a:t>
            </a:r>
            <a:r>
              <a:rPr lang="en-US" sz="1800" dirty="0">
                <a:effectLst/>
                <a:latin typeface="Times New Roman" panose="02020603050405020304" pitchFamily="18" charset="0"/>
                <a:ea typeface="Times New Roman" panose="02020603050405020304" pitchFamily="18" charset="0"/>
              </a:rPr>
              <a:t>– Important Problem Types – Fundamentals of the Analysis of Algorithm Efficiency – Analysis Framework – Asymptotic Notations and its properties – Mathematical analysis for Recursive and Non-recursive algorithms.</a:t>
            </a:r>
            <a:br>
              <a:rPr lang="en-IN" sz="1800" dirty="0">
                <a:effectLst/>
                <a:latin typeface="Times New Roman" panose="02020603050405020304" pitchFamily="18" charset="0"/>
                <a:ea typeface="Times New Roman" panose="02020603050405020304" pitchFamily="18" charset="0"/>
              </a:rPr>
            </a:br>
            <a:endParaRPr lang="en-US" sz="2000" dirty="0">
              <a:solidFill>
                <a:srgbClr val="C00000"/>
              </a:solidFill>
              <a:latin typeface="Arial" pitchFamily="34" charset="0"/>
              <a:ea typeface="+mn-ea"/>
              <a:cs typeface="Arial" pitchFamily="34" charset="0"/>
            </a:endParaRPr>
          </a:p>
        </p:txBody>
      </p:sp>
      <p:sp>
        <p:nvSpPr>
          <p:cNvPr id="3" name="Subtitle 2">
            <a:extLst>
              <a:ext uri="{FF2B5EF4-FFF2-40B4-BE49-F238E27FC236}">
                <a16:creationId xmlns:a16="http://schemas.microsoft.com/office/drawing/2014/main" id="{31A0B300-FAD5-4D13-94DD-B7B85A4DF435}"/>
              </a:ext>
            </a:extLst>
          </p:cNvPr>
          <p:cNvSpPr>
            <a:spLocks noGrp="1"/>
          </p:cNvSpPr>
          <p:nvPr>
            <p:ph type="subTitle" idx="1"/>
          </p:nvPr>
        </p:nvSpPr>
        <p:spPr>
          <a:xfrm>
            <a:off x="1704304" y="4400528"/>
            <a:ext cx="9144000" cy="1875484"/>
          </a:xfrm>
        </p:spPr>
        <p:txBody>
          <a:bodyPr>
            <a:normAutofit lnSpcReduction="10000"/>
          </a:bodyPr>
          <a:lstStyle/>
          <a:p>
            <a:endParaRPr lang="en-US" dirty="0"/>
          </a:p>
          <a:p>
            <a:pPr>
              <a:lnSpc>
                <a:spcPct val="100000"/>
              </a:lnSpc>
            </a:pPr>
            <a:r>
              <a:rPr lang="en-US" dirty="0" err="1">
                <a:latin typeface="Times New Roman" panose="02020603050405020304" pitchFamily="18" charset="0"/>
                <a:cs typeface="Times New Roman" panose="02020603050405020304" pitchFamily="18" charset="0"/>
              </a:rPr>
              <a:t>K.Priyanka</a:t>
            </a:r>
            <a:endParaRPr lang="en-US" dirty="0">
              <a:latin typeface="Times New Roman" panose="02020603050405020304" pitchFamily="18" charset="0"/>
              <a:cs typeface="Times New Roman" panose="02020603050405020304" pitchFamily="18" charset="0"/>
            </a:endParaRPr>
          </a:p>
          <a:p>
            <a:pPr>
              <a:lnSpc>
                <a:spcPct val="100000"/>
              </a:lnSpc>
            </a:pPr>
            <a:r>
              <a:rPr lang="en-US" dirty="0">
                <a:latin typeface="Times New Roman" panose="02020603050405020304" pitchFamily="18" charset="0"/>
                <a:cs typeface="Times New Roman" panose="02020603050405020304" pitchFamily="18" charset="0"/>
              </a:rPr>
              <a:t>Assistant Professor</a:t>
            </a:r>
          </a:p>
          <a:p>
            <a:pPr>
              <a:lnSpc>
                <a:spcPct val="100000"/>
              </a:lnSpc>
            </a:pPr>
            <a:r>
              <a:rPr lang="en-US" dirty="0">
                <a:latin typeface="Times New Roman" panose="02020603050405020304" pitchFamily="18" charset="0"/>
                <a:cs typeface="Times New Roman" panose="02020603050405020304" pitchFamily="18" charset="0"/>
              </a:rPr>
              <a:t>Department of Computer Science and Technology</a:t>
            </a:r>
            <a:endParaRPr lang="en-IN" dirty="0">
              <a:latin typeface="Times New Roman" panose="02020603050405020304" pitchFamily="18" charset="0"/>
              <a:cs typeface="Times New Roman" panose="02020603050405020304" pitchFamily="18" charset="0"/>
            </a:endParaRPr>
          </a:p>
        </p:txBody>
      </p:sp>
      <p:sp>
        <p:nvSpPr>
          <p:cNvPr id="4" name="Google Shape;171;p1"/>
          <p:cNvSpPr txBox="1"/>
          <p:nvPr/>
        </p:nvSpPr>
        <p:spPr>
          <a:xfrm>
            <a:off x="1152565" y="0"/>
            <a:ext cx="9886869" cy="1661993"/>
          </a:xfrm>
          <a:prstGeom prst="rect">
            <a:avLst/>
          </a:prstGeom>
          <a:noFill/>
          <a:ln>
            <a:noFill/>
          </a:ln>
        </p:spPr>
        <p:txBody>
          <a:bodyPr spcFirstLastPara="1" wrap="square" lIns="0" tIns="0" rIns="0" bIns="0" anchor="t"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20301"/>
                </a:solidFill>
                <a:effectLst/>
                <a:uLnTx/>
                <a:uFillTx/>
                <a:latin typeface="Cambria"/>
                <a:ea typeface="Cambria"/>
                <a:cs typeface="Cambria"/>
                <a:sym typeface="Cambria"/>
              </a:rPr>
              <a:t>SNS COLLEGE OF ENGINEERING</a:t>
            </a:r>
            <a:endParaRPr kumimoji="0"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20301"/>
                </a:solidFill>
                <a:effectLst/>
                <a:uLnTx/>
                <a:uFillTx/>
                <a:latin typeface="Cambria"/>
                <a:ea typeface="Cambria"/>
                <a:cs typeface="Cambria"/>
                <a:sym typeface="Cambria"/>
              </a:rPr>
              <a:t>Coimbatore-107</a:t>
            </a:r>
            <a:endParaRPr kumimoji="0"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20301"/>
                </a:solidFill>
                <a:effectLst/>
                <a:uLnTx/>
                <a:uFillTx/>
                <a:latin typeface="Cambria"/>
                <a:ea typeface="Cambria"/>
                <a:cs typeface="Cambria"/>
                <a:sym typeface="Cambria"/>
              </a:rPr>
              <a:t>An Autonomous Institution</a:t>
            </a:r>
            <a:endParaRPr kumimoji="0"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sz="1400" b="1" i="0" u="none" strike="noStrike" kern="1200" cap="none" spc="0" normalizeH="0" baseline="0" noProof="0" dirty="0">
              <a:ln>
                <a:noFill/>
              </a:ln>
              <a:solidFill>
                <a:srgbClr val="020301"/>
              </a:solidFill>
              <a:effectLst/>
              <a:uLnTx/>
              <a:uFillTx/>
              <a:latin typeface="Cambria"/>
              <a:ea typeface="Cambria"/>
              <a:cs typeface="Cambria"/>
              <a:sym typeface="Cambria"/>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mbria"/>
                <a:ea typeface="Cambria"/>
                <a:cs typeface="Cambria"/>
                <a:sym typeface="Cambria"/>
              </a:rPr>
              <a:t>Accredited by AICTE and Accredited by NAAC – UGC with ‘A’ Grade</a:t>
            </a:r>
            <a:endParaRPr kumimoji="0"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mbria"/>
                <a:ea typeface="Cambria"/>
                <a:cs typeface="Cambria"/>
                <a:sym typeface="Cambria"/>
              </a:rPr>
              <a:t>Approved by AICTE, New Delhi &amp; Affiliated to Anna University, Chennai</a:t>
            </a:r>
            <a:endParaRPr kumimoji="0" sz="1400" b="1" i="0" u="none" strike="noStrike" kern="1200" cap="none" spc="0" normalizeH="0" baseline="0" noProof="0" dirty="0">
              <a:ln>
                <a:noFill/>
              </a:ln>
              <a:solidFill>
                <a:srgbClr val="020301"/>
              </a:solidFill>
              <a:effectLst/>
              <a:uLnTx/>
              <a:uFillTx/>
              <a:latin typeface="Cambria"/>
              <a:ea typeface="Cambria"/>
              <a:cs typeface="Cambria"/>
              <a:sym typeface="Cambria"/>
            </a:endParaRPr>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1486522" y="117892"/>
            <a:ext cx="866711" cy="830996"/>
          </a:xfrm>
          <a:prstGeom prst="rect">
            <a:avLst/>
          </a:prstGeom>
          <a:noFill/>
        </p:spPr>
      </p:pic>
      <p:sp>
        <p:nvSpPr>
          <p:cNvPr id="5" name="Footer Placeholder 4">
            <a:extLst>
              <a:ext uri="{FF2B5EF4-FFF2-40B4-BE49-F238E27FC236}">
                <a16:creationId xmlns:a16="http://schemas.microsoft.com/office/drawing/2014/main" id="{71B2E90D-F55E-DC40-EDD7-8909D7C782E9}"/>
              </a:ext>
            </a:extLst>
          </p:cNvPr>
          <p:cNvSpPr>
            <a:spLocks noGrp="1"/>
          </p:cNvSpPr>
          <p:nvPr>
            <p:ph type="ftr" sz="quarter" idx="11"/>
          </p:nvPr>
        </p:nvSpPr>
        <p:spPr>
          <a:xfrm>
            <a:off x="3332284" y="6356350"/>
            <a:ext cx="6578631" cy="365125"/>
          </a:xfrm>
        </p:spPr>
        <p:txBody>
          <a:bodyPr/>
          <a:lstStyle/>
          <a:p>
            <a:pPr algn="ctr">
              <a:tabLst>
                <a:tab pos="2865755" algn="ctr"/>
                <a:tab pos="5731510" algn="r"/>
              </a:tabLst>
            </a:pP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Analysis of Algorithm/Unit I/</a:t>
            </a:r>
            <a:r>
              <a:rPr lang="en-IN" dirty="0" err="1">
                <a:effectLst/>
                <a:latin typeface="Times New Roman" panose="02020603050405020304" pitchFamily="18" charset="0"/>
                <a:ea typeface="Times New Roman" panose="02020603050405020304" pitchFamily="18" charset="0"/>
                <a:cs typeface="Times New Roman" panose="02020603050405020304" pitchFamily="18" charset="0"/>
              </a:rPr>
              <a:t>K.Priyanka</a:t>
            </a: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/AP/CST/SNSCE</a:t>
            </a:r>
            <a:endParaRPr lang="en-IN"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371FDBC9-DE50-26B6-9480-A92E8EF14D8A}"/>
              </a:ext>
            </a:extLst>
          </p:cNvPr>
          <p:cNvSpPr>
            <a:spLocks noGrp="1"/>
          </p:cNvSpPr>
          <p:nvPr>
            <p:ph type="sldNum" sz="quarter" idx="12"/>
          </p:nvPr>
        </p:nvSpPr>
        <p:spPr/>
        <p:txBody>
          <a:bodyPr/>
          <a:lstStyle/>
          <a:p>
            <a:fld id="{C9E79041-C4F1-4C1C-85C9-843D896A3576}" type="slidenum">
              <a:rPr lang="en-IN" smtClean="0"/>
              <a:pPr/>
              <a:t>1</a:t>
            </a:fld>
            <a:endParaRPr lang="en-IN" dirty="0"/>
          </a:p>
        </p:txBody>
      </p:sp>
    </p:spTree>
    <p:extLst>
      <p:ext uri="{BB962C8B-B14F-4D97-AF65-F5344CB8AC3E}">
        <p14:creationId xmlns:p14="http://schemas.microsoft.com/office/powerpoint/2010/main" val="1261133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BD68988-6132-99FF-B1F9-44D96810E317}"/>
              </a:ext>
            </a:extLst>
          </p:cNvPr>
          <p:cNvSpPr>
            <a:spLocks noGrp="1"/>
          </p:cNvSpPr>
          <p:nvPr>
            <p:ph type="ftr" sz="quarter" idx="11"/>
          </p:nvPr>
        </p:nvSpPr>
        <p:spPr/>
        <p:txBody>
          <a:bodyPr/>
          <a:lstStyle/>
          <a:p>
            <a:pPr algn="ctr">
              <a:tabLst>
                <a:tab pos="2865755" algn="ctr"/>
                <a:tab pos="5731510" algn="r"/>
              </a:tabLs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Analysis of Algorithms/Unit I/</a:t>
            </a:r>
            <a:r>
              <a:rPr lang="en-IN" sz="1400" dirty="0" err="1">
                <a:effectLst/>
                <a:latin typeface="Times New Roman" panose="02020603050405020304" pitchFamily="18" charset="0"/>
                <a:ea typeface="Times New Roman" panose="02020603050405020304" pitchFamily="18" charset="0"/>
                <a:cs typeface="Times New Roman" panose="02020603050405020304" pitchFamily="18" charset="0"/>
              </a:rPr>
              <a:t>K.Priyanka</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/AP/CST/SNSCE</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F60425C7-84BB-8CDA-EF60-2A021589BA2A}"/>
              </a:ext>
            </a:extLst>
          </p:cNvPr>
          <p:cNvSpPr>
            <a:spLocks noGrp="1"/>
          </p:cNvSpPr>
          <p:nvPr>
            <p:ph type="sldNum" sz="quarter" idx="12"/>
          </p:nvPr>
        </p:nvSpPr>
        <p:spPr/>
        <p:txBody>
          <a:bodyPr/>
          <a:lstStyle/>
          <a:p>
            <a:fld id="{C9E79041-C4F1-4C1C-85C9-843D896A3576}" type="slidenum">
              <a:rPr lang="en-IN" smtClean="0"/>
              <a:pPr/>
              <a:t>2</a:t>
            </a:fld>
            <a:endParaRPr lang="en-IN" dirty="0"/>
          </a:p>
        </p:txBody>
      </p:sp>
      <p:sp>
        <p:nvSpPr>
          <p:cNvPr id="6" name="Rectangle 1">
            <a:extLst>
              <a:ext uri="{FF2B5EF4-FFF2-40B4-BE49-F238E27FC236}">
                <a16:creationId xmlns:a16="http://schemas.microsoft.com/office/drawing/2014/main" id="{413CBD70-3BB3-0E9F-05B9-F630199D9F4B}"/>
              </a:ext>
            </a:extLst>
          </p:cNvPr>
          <p:cNvSpPr>
            <a:spLocks noGrp="1" noChangeArrowheads="1"/>
          </p:cNvSpPr>
          <p:nvPr>
            <p:ph idx="1"/>
          </p:nvPr>
        </p:nvSpPr>
        <p:spPr bwMode="auto">
          <a:xfrm>
            <a:off x="602225" y="813619"/>
            <a:ext cx="10751574" cy="4319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Algorithm:</a:t>
            </a:r>
            <a:endParaRPr kumimoji="0" lang="en-US" altLang="en-US" sz="1600" b="0" i="0" u="none" strike="noStrike" cap="none" normalizeH="0" baseline="0" dirty="0">
              <a:ln>
                <a:noFill/>
              </a:ln>
              <a:solidFill>
                <a:schemeClr val="tx1"/>
              </a:solidFill>
              <a:effectLst/>
              <a:highlight>
                <a:srgbClr val="FFFF00"/>
              </a:highlight>
              <a:latin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Algorithm refers to a sequence of finite steps to solve a particular problem. It is collection of instructions (without proper syntax) that provides output for the given set of  input. Output can be either actual result or result with some errors for the given problem.</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Characteristics of Algorithm:</a:t>
            </a: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Non-Ambiguity:</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The algorithm should be </a:t>
            </a: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unambiguous.</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Each of its steps should be clear and precise in all aspects and should have no conflict meaning.</a:t>
            </a:r>
          </a:p>
          <a:p>
            <a:pPr marL="342900" lvl="0" indent="-342900" algn="just">
              <a:lnSpc>
                <a:spcPct val="150000"/>
              </a:lnSpc>
              <a:spcAft>
                <a:spcPts val="800"/>
              </a:spcAft>
              <a:buSzPts val="1000"/>
              <a:buFont typeface="Symbol" panose="05050102010706020507" pitchFamily="18" charset="2"/>
              <a:buChar char=""/>
              <a:tabLst>
                <a:tab pos="457200" algn="l"/>
              </a:tabLst>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Well-Defined Inputs and Outputs</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An algorithm has </a:t>
            </a: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zero or more inputs</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Range of inputs must be specified. The algorithm must clearly define output that will be yielded. It should produce </a:t>
            </a: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at least 1 output</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lnSpc>
                <a:spcPct val="150000"/>
              </a:lnSpc>
              <a:spcAft>
                <a:spcPts val="800"/>
              </a:spcAft>
              <a:buSzPts val="1000"/>
              <a:buFont typeface="Symbol" panose="05050102010706020507" pitchFamily="18" charset="2"/>
              <a:buChar char=""/>
              <a:tabLst>
                <a:tab pos="457200" algn="l"/>
              </a:tabLst>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Finiteness:</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The algorithm must </a:t>
            </a: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terminate</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after performing operation and producing output in </a:t>
            </a: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finite time.</a:t>
            </a: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R="0" lvl="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2052" name="Picture 1">
            <a:extLst>
              <a:ext uri="{FF2B5EF4-FFF2-40B4-BE49-F238E27FC236}">
                <a16:creationId xmlns:a16="http://schemas.microsoft.com/office/drawing/2014/main" id="{82947B25-A570-B5A4-72D0-DC82B64396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1287" y="4385187"/>
            <a:ext cx="4172309" cy="1794309"/>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9">
            <a:extLst>
              <a:ext uri="{FF2B5EF4-FFF2-40B4-BE49-F238E27FC236}">
                <a16:creationId xmlns:a16="http://schemas.microsoft.com/office/drawing/2014/main" id="{214794CE-B8B1-28B7-2C1B-67F3EE31F9D2}"/>
              </a:ext>
            </a:extLst>
          </p:cNvPr>
          <p:cNvSpPr>
            <a:spLocks noGrp="1"/>
          </p:cNvSpPr>
          <p:nvPr>
            <p:ph type="title"/>
          </p:nvPr>
        </p:nvSpPr>
        <p:spPr>
          <a:xfrm>
            <a:off x="503903" y="136525"/>
            <a:ext cx="10515600" cy="677094"/>
          </a:xfrm>
        </p:spPr>
        <p:txBody>
          <a:bodyPr>
            <a:normAutofit fontScale="90000"/>
          </a:bodyPr>
          <a:lstStyle/>
          <a:p>
            <a:pPr algn="ctr"/>
            <a:r>
              <a:rPr kumimoji="0" lang="en-US" altLang="en-US" sz="5400" b="1"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700" b="1"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TOPIC1: NOTION OF ALGORITHM</a:t>
            </a:r>
            <a:endParaRPr lang="en-IN" sz="2700" dirty="0"/>
          </a:p>
        </p:txBody>
      </p:sp>
    </p:spTree>
    <p:extLst>
      <p:ext uri="{BB962C8B-B14F-4D97-AF65-F5344CB8AC3E}">
        <p14:creationId xmlns:p14="http://schemas.microsoft.com/office/powerpoint/2010/main" val="2852233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86FA11-3E62-E341-B0CC-2F6DC8C60DA8}"/>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B2455190-FA94-4EC7-D75E-17029EECA420}"/>
              </a:ext>
            </a:extLst>
          </p:cNvPr>
          <p:cNvSpPr>
            <a:spLocks noGrp="1"/>
          </p:cNvSpPr>
          <p:nvPr>
            <p:ph type="ftr" sz="quarter" idx="11"/>
          </p:nvPr>
        </p:nvSpPr>
        <p:spPr/>
        <p:txBody>
          <a:bodyPr/>
          <a:lstStyle/>
          <a:p>
            <a:pPr algn="ctr">
              <a:tabLst>
                <a:tab pos="2865755" algn="ctr"/>
                <a:tab pos="5731510" algn="r"/>
              </a:tabLs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Analysis of Algorithms/Unit I/</a:t>
            </a:r>
            <a:r>
              <a:rPr lang="en-IN" sz="1400" dirty="0" err="1">
                <a:effectLst/>
                <a:latin typeface="Times New Roman" panose="02020603050405020304" pitchFamily="18" charset="0"/>
                <a:ea typeface="Times New Roman" panose="02020603050405020304" pitchFamily="18" charset="0"/>
                <a:cs typeface="Times New Roman" panose="02020603050405020304" pitchFamily="18" charset="0"/>
              </a:rPr>
              <a:t>K.Priyanka</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/AP/CST/SNSCE</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D95CFBA7-106E-A8E4-FA90-C2FED2A0E5B7}"/>
              </a:ext>
            </a:extLst>
          </p:cNvPr>
          <p:cNvSpPr>
            <a:spLocks noGrp="1"/>
          </p:cNvSpPr>
          <p:nvPr>
            <p:ph type="sldNum" sz="quarter" idx="12"/>
          </p:nvPr>
        </p:nvSpPr>
        <p:spPr/>
        <p:txBody>
          <a:bodyPr/>
          <a:lstStyle/>
          <a:p>
            <a:fld id="{C9E79041-C4F1-4C1C-85C9-843D896A3576}" type="slidenum">
              <a:rPr lang="en-IN" smtClean="0"/>
              <a:pPr/>
              <a:t>3</a:t>
            </a:fld>
            <a:endParaRPr lang="en-IN" dirty="0"/>
          </a:p>
        </p:txBody>
      </p:sp>
      <p:sp>
        <p:nvSpPr>
          <p:cNvPr id="6" name="Rectangle 1">
            <a:extLst>
              <a:ext uri="{FF2B5EF4-FFF2-40B4-BE49-F238E27FC236}">
                <a16:creationId xmlns:a16="http://schemas.microsoft.com/office/drawing/2014/main" id="{47AC1DEF-46C3-85E0-7E2A-5D7E91783A11}"/>
              </a:ext>
            </a:extLst>
          </p:cNvPr>
          <p:cNvSpPr>
            <a:spLocks noGrp="1" noChangeArrowheads="1"/>
          </p:cNvSpPr>
          <p:nvPr>
            <p:ph idx="1"/>
          </p:nvPr>
        </p:nvSpPr>
        <p:spPr bwMode="auto">
          <a:xfrm>
            <a:off x="838200" y="1042220"/>
            <a:ext cx="10402530" cy="643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lvl="0" indent="-342900" algn="just">
              <a:lnSpc>
                <a:spcPct val="150000"/>
              </a:lnSpc>
              <a:spcAft>
                <a:spcPts val="800"/>
              </a:spcAft>
              <a:buSzPts val="1000"/>
              <a:buFont typeface="Symbol" panose="05050102010706020507" pitchFamily="18" charset="2"/>
              <a:buChar char=""/>
              <a:tabLst>
                <a:tab pos="457200" algn="l"/>
              </a:tabLst>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Feasible:</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The algorithm must be simple, generic, and practical, such that it can be </a:t>
            </a: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executed w</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ith the </a:t>
            </a: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available resources</a:t>
            </a: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Language Independent:</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The Algorithm designed must be </a:t>
            </a: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language-independent</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i.e. it must be just plain instructions that can be implemented in any language,</a:t>
            </a:r>
          </a:p>
          <a:p>
            <a:pPr marL="342900" lvl="0" indent="-342900" algn="just">
              <a:lnSpc>
                <a:spcPct val="150000"/>
              </a:lnSpc>
              <a:spcAft>
                <a:spcPts val="800"/>
              </a:spcAft>
              <a:buSzPts val="1000"/>
              <a:buFont typeface="Symbol" panose="05050102010706020507" pitchFamily="18" charset="2"/>
              <a:buChar char=""/>
              <a:tabLst>
                <a:tab pos="457200" algn="l"/>
              </a:tabLst>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Effectiveness: </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An algorithm must be developed by using very basic, </a:t>
            </a: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simple, and feasible operations</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so that one can trace it out easily. It should possess </a:t>
            </a: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multiplicity.</a:t>
            </a: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800"/>
              </a:spcAft>
            </a:pPr>
            <a:r>
              <a:rPr lang="en-IN" sz="1600" b="1"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Sections of Algorithm:</a:t>
            </a:r>
            <a:endParaRPr lang="en-IN" sz="16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To write an Algorithm, it should include 2 sections.</a:t>
            </a:r>
          </a:p>
          <a:p>
            <a:pPr marL="342900" lvl="0" indent="-342900" algn="just">
              <a:lnSpc>
                <a:spcPct val="150000"/>
              </a:lnSpc>
              <a:buFont typeface="+mj-lt"/>
              <a:buAutoNum type="arabicPeriod"/>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Algorithm Heading</a:t>
            </a:r>
          </a:p>
          <a:p>
            <a:pPr marL="342900" lvl="0" indent="-342900" algn="just">
              <a:lnSpc>
                <a:spcPct val="150000"/>
              </a:lnSpc>
              <a:spcAft>
                <a:spcPts val="800"/>
              </a:spcAft>
              <a:buFont typeface="+mj-lt"/>
              <a:buAutoNum type="arabicPeriod"/>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Algorithm Body</a:t>
            </a:r>
          </a:p>
          <a:p>
            <a:pPr algn="just">
              <a:lnSpc>
                <a:spcPct val="150000"/>
              </a:lnSpc>
              <a:spcAft>
                <a:spcPts val="800"/>
              </a:spcAft>
            </a:pP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Algorithm heading</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includes name, problem description, input and output. </a:t>
            </a:r>
          </a:p>
          <a:p>
            <a:pPr algn="just">
              <a:lnSpc>
                <a:spcPct val="150000"/>
              </a:lnSpc>
              <a:spcAft>
                <a:spcPts val="800"/>
              </a:spcAft>
            </a:pPr>
            <a:r>
              <a:rPr lang="en-IN" sz="1600" u="sng" dirty="0">
                <a:effectLst/>
                <a:latin typeface="Times New Roman" panose="02020603050405020304" pitchFamily="18" charset="0"/>
                <a:ea typeface="Times New Roman" panose="02020603050405020304" pitchFamily="18" charset="0"/>
                <a:cs typeface="Times New Roman" panose="02020603050405020304" pitchFamily="18" charset="0"/>
              </a:rPr>
              <a:t>Algorithm body</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comprises of Programming constructs and Operators. Datatypes need not to be included. Programming Constructs include if, for, </a:t>
            </a:r>
            <a:r>
              <a:rPr lang="en-IN" sz="1600" dirty="0" err="1">
                <a:effectLst/>
                <a:latin typeface="Times New Roman" panose="02020603050405020304" pitchFamily="18" charset="0"/>
                <a:ea typeface="Times New Roman" panose="02020603050405020304" pitchFamily="18" charset="0"/>
                <a:cs typeface="Times New Roman" panose="02020603050405020304" pitchFamily="18" charset="0"/>
              </a:rPr>
              <a:t>if..else</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and while statements.</a:t>
            </a:r>
          </a:p>
          <a:p>
            <a:pPr marL="0" lvl="0" indent="0" algn="just">
              <a:lnSpc>
                <a:spcPct val="150000"/>
              </a:lnSpc>
              <a:spcAft>
                <a:spcPts val="800"/>
              </a:spcAft>
              <a:buNone/>
            </a:pP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R="0" lvl="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Title 9">
            <a:extLst>
              <a:ext uri="{FF2B5EF4-FFF2-40B4-BE49-F238E27FC236}">
                <a16:creationId xmlns:a16="http://schemas.microsoft.com/office/drawing/2014/main" id="{2D11B187-7F41-7CB9-0A6C-305C9CE8584B}"/>
              </a:ext>
            </a:extLst>
          </p:cNvPr>
          <p:cNvSpPr>
            <a:spLocks noGrp="1"/>
          </p:cNvSpPr>
          <p:nvPr>
            <p:ph type="title"/>
          </p:nvPr>
        </p:nvSpPr>
        <p:spPr>
          <a:xfrm>
            <a:off x="838200" y="365126"/>
            <a:ext cx="10515600" cy="677094"/>
          </a:xfrm>
        </p:spPr>
        <p:txBody>
          <a:bodyPr>
            <a:normAutofit fontScale="90000"/>
          </a:bodyPr>
          <a:lstStyle/>
          <a:p>
            <a:pPr algn="ctr"/>
            <a:r>
              <a:rPr kumimoji="0" lang="en-US" altLang="en-US" sz="5400" b="1"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700" b="1"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TOPIC1: NOTION OF ALGORITHM</a:t>
            </a:r>
            <a:endParaRPr lang="en-IN" sz="2700" dirty="0"/>
          </a:p>
        </p:txBody>
      </p:sp>
    </p:spTree>
    <p:extLst>
      <p:ext uri="{BB962C8B-B14F-4D97-AF65-F5344CB8AC3E}">
        <p14:creationId xmlns:p14="http://schemas.microsoft.com/office/powerpoint/2010/main" val="3519882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ABFF74-B3C0-1BBA-04FC-F21B647F5D3C}"/>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EF3FD9B8-1838-6DB4-F760-3F9F3EAFED69}"/>
              </a:ext>
            </a:extLst>
          </p:cNvPr>
          <p:cNvSpPr>
            <a:spLocks noGrp="1"/>
          </p:cNvSpPr>
          <p:nvPr>
            <p:ph type="ftr" sz="quarter" idx="11"/>
          </p:nvPr>
        </p:nvSpPr>
        <p:spPr/>
        <p:txBody>
          <a:bodyPr/>
          <a:lstStyle/>
          <a:p>
            <a:pPr algn="ctr">
              <a:tabLst>
                <a:tab pos="2865755" algn="ctr"/>
                <a:tab pos="5731510" algn="r"/>
              </a:tabLs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Analysis of Algorithms/Unit I/</a:t>
            </a:r>
            <a:r>
              <a:rPr lang="en-IN" sz="1400" dirty="0" err="1">
                <a:effectLst/>
                <a:latin typeface="Times New Roman" panose="02020603050405020304" pitchFamily="18" charset="0"/>
                <a:ea typeface="Times New Roman" panose="02020603050405020304" pitchFamily="18" charset="0"/>
                <a:cs typeface="Times New Roman" panose="02020603050405020304" pitchFamily="18" charset="0"/>
              </a:rPr>
              <a:t>K.Priyanka</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/AP/CST/SNSCE</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DBB11B5E-883B-4D65-D304-FA0B14B05FD2}"/>
              </a:ext>
            </a:extLst>
          </p:cNvPr>
          <p:cNvSpPr>
            <a:spLocks noGrp="1"/>
          </p:cNvSpPr>
          <p:nvPr>
            <p:ph type="sldNum" sz="quarter" idx="12"/>
          </p:nvPr>
        </p:nvSpPr>
        <p:spPr/>
        <p:txBody>
          <a:bodyPr/>
          <a:lstStyle/>
          <a:p>
            <a:fld id="{C9E79041-C4F1-4C1C-85C9-843D896A3576}" type="slidenum">
              <a:rPr lang="en-IN" smtClean="0"/>
              <a:pPr/>
              <a:t>4</a:t>
            </a:fld>
            <a:endParaRPr lang="en-IN" dirty="0"/>
          </a:p>
        </p:txBody>
      </p:sp>
      <p:sp>
        <p:nvSpPr>
          <p:cNvPr id="6" name="Rectangle 1">
            <a:extLst>
              <a:ext uri="{FF2B5EF4-FFF2-40B4-BE49-F238E27FC236}">
                <a16:creationId xmlns:a16="http://schemas.microsoft.com/office/drawing/2014/main" id="{23342106-56E4-8BA3-D451-4D847242C49C}"/>
              </a:ext>
            </a:extLst>
          </p:cNvPr>
          <p:cNvSpPr>
            <a:spLocks noGrp="1" noChangeArrowheads="1"/>
          </p:cNvSpPr>
          <p:nvPr>
            <p:ph idx="1"/>
          </p:nvPr>
        </p:nvSpPr>
        <p:spPr bwMode="auto">
          <a:xfrm>
            <a:off x="951269" y="1828562"/>
            <a:ext cx="10402530" cy="1179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lgn="just">
              <a:lnSpc>
                <a:spcPct val="150000"/>
              </a:lnSpc>
              <a:spcAft>
                <a:spcPts val="800"/>
              </a:spcAft>
              <a:buNone/>
            </a:pP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R="0" lvl="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E49E3521-5BA7-2ABC-9B63-A2BAA4460B16}"/>
              </a:ext>
            </a:extLst>
          </p:cNvPr>
          <p:cNvSpPr txBox="1"/>
          <p:nvPr/>
        </p:nvSpPr>
        <p:spPr>
          <a:xfrm>
            <a:off x="668595" y="875071"/>
            <a:ext cx="9477728" cy="5060168"/>
          </a:xfrm>
          <a:prstGeom prst="rect">
            <a:avLst/>
          </a:prstGeom>
          <a:noFill/>
        </p:spPr>
        <p:txBody>
          <a:bodyPr wrap="square">
            <a:spAutoFit/>
          </a:bodyPr>
          <a:lstStyle/>
          <a:p>
            <a:pPr algn="just">
              <a:lnSpc>
                <a:spcPct val="150000"/>
              </a:lnSpc>
              <a:spcAft>
                <a:spcPts val="800"/>
              </a:spcAft>
            </a:pPr>
            <a:r>
              <a:rPr lang="en-IN" sz="16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Simple Example:</a:t>
            </a: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800"/>
              </a:spcAft>
            </a:pPr>
            <a:r>
              <a:rPr lang="en-IN" sz="1400" b="1" dirty="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TO DESIGN AN ALGORITHM TO VERIFY A NUMBER IS EVEN OR ODD.</a:t>
            </a:r>
            <a:endParaRPr lang="en-IN" sz="1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Algorithm </a:t>
            </a:r>
            <a:r>
              <a:rPr lang="en-IN" sz="1400" dirty="0" err="1">
                <a:effectLst/>
                <a:latin typeface="Times New Roman" panose="02020603050405020304" pitchFamily="18" charset="0"/>
                <a:ea typeface="Times New Roman" panose="02020603050405020304" pitchFamily="18" charset="0"/>
                <a:cs typeface="Times New Roman" panose="02020603050405020304" pitchFamily="18" charset="0"/>
              </a:rPr>
              <a:t>evenodd</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IN" sz="1400" dirty="0" err="1">
                <a:effectLst/>
                <a:latin typeface="Times New Roman" panose="02020603050405020304" pitchFamily="18" charset="0"/>
                <a:ea typeface="Times New Roman" panose="02020603050405020304" pitchFamily="18" charset="0"/>
                <a:cs typeface="Times New Roman" panose="02020603050405020304" pitchFamily="18" charset="0"/>
              </a:rPr>
              <a:t>num</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)//Algorithm Heading</a:t>
            </a:r>
          </a:p>
          <a:p>
            <a:pPr algn="just">
              <a:lnSpc>
                <a:spcPct val="150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//Problem Description: To verify whether a number is even or odd</a:t>
            </a:r>
          </a:p>
          <a:p>
            <a:pPr algn="just">
              <a:lnSpc>
                <a:spcPct val="150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//Input: Get an Input </a:t>
            </a:r>
            <a:r>
              <a:rPr lang="en-IN" sz="1400" dirty="0" err="1">
                <a:effectLst/>
                <a:latin typeface="Times New Roman" panose="02020603050405020304" pitchFamily="18" charset="0"/>
                <a:ea typeface="Times New Roman" panose="02020603050405020304" pitchFamily="18" charset="0"/>
                <a:cs typeface="Times New Roman" panose="02020603050405020304" pitchFamily="18" charset="0"/>
              </a:rPr>
              <a:t>num</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//Output: To check whether a given number is even or odd</a:t>
            </a:r>
          </a:p>
          <a:p>
            <a:pPr algn="just">
              <a:lnSpc>
                <a:spcPct val="150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START //Algorithm Body</a:t>
            </a:r>
          </a:p>
          <a:p>
            <a:pPr algn="just">
              <a:lnSpc>
                <a:spcPct val="150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if(num%2==0)</a:t>
            </a:r>
          </a:p>
          <a:p>
            <a:pPr algn="just">
              <a:lnSpc>
                <a:spcPct val="150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display(“Number is Even”)</a:t>
            </a:r>
          </a:p>
          <a:p>
            <a:pPr algn="just">
              <a:lnSpc>
                <a:spcPct val="150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else</a:t>
            </a:r>
          </a:p>
          <a:p>
            <a:pPr algn="just">
              <a:lnSpc>
                <a:spcPct val="150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display(“Number is Odd”)</a:t>
            </a:r>
          </a:p>
          <a:p>
            <a:pPr algn="just">
              <a:lnSpc>
                <a:spcPct val="150000"/>
              </a:lnSpc>
              <a:spcAft>
                <a:spcPts val="800"/>
              </a:spcAf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END</a:t>
            </a:r>
          </a:p>
        </p:txBody>
      </p:sp>
    </p:spTree>
    <p:extLst>
      <p:ext uri="{BB962C8B-B14F-4D97-AF65-F5344CB8AC3E}">
        <p14:creationId xmlns:p14="http://schemas.microsoft.com/office/powerpoint/2010/main" val="3082044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03BA7B-C44C-DF19-7601-200700CF6C4E}"/>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71E095D9-88ED-D604-93C1-7006DF10A665}"/>
              </a:ext>
            </a:extLst>
          </p:cNvPr>
          <p:cNvSpPr>
            <a:spLocks noGrp="1"/>
          </p:cNvSpPr>
          <p:nvPr>
            <p:ph type="ftr" sz="quarter" idx="11"/>
          </p:nvPr>
        </p:nvSpPr>
        <p:spPr/>
        <p:txBody>
          <a:bodyPr/>
          <a:lstStyle/>
          <a:p>
            <a:pPr algn="ctr">
              <a:tabLst>
                <a:tab pos="2865755" algn="ctr"/>
                <a:tab pos="5731510" algn="r"/>
              </a:tabLs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Analysis of Algorithms/Unit I/</a:t>
            </a:r>
            <a:r>
              <a:rPr lang="en-IN" sz="1400" dirty="0" err="1">
                <a:effectLst/>
                <a:latin typeface="Times New Roman" panose="02020603050405020304" pitchFamily="18" charset="0"/>
                <a:ea typeface="Times New Roman" panose="02020603050405020304" pitchFamily="18" charset="0"/>
                <a:cs typeface="Times New Roman" panose="02020603050405020304" pitchFamily="18" charset="0"/>
              </a:rPr>
              <a:t>K.Priyanka</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/AP/CST/SNSCE</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ABC0E1FA-C2EB-3219-B6FD-7639A44E3BAA}"/>
              </a:ext>
            </a:extLst>
          </p:cNvPr>
          <p:cNvSpPr>
            <a:spLocks noGrp="1"/>
          </p:cNvSpPr>
          <p:nvPr>
            <p:ph type="sldNum" sz="quarter" idx="12"/>
          </p:nvPr>
        </p:nvSpPr>
        <p:spPr/>
        <p:txBody>
          <a:bodyPr/>
          <a:lstStyle/>
          <a:p>
            <a:fld id="{C9E79041-C4F1-4C1C-85C9-843D896A3576}" type="slidenum">
              <a:rPr lang="en-IN" smtClean="0"/>
              <a:pPr/>
              <a:t>5</a:t>
            </a:fld>
            <a:endParaRPr lang="en-IN" dirty="0"/>
          </a:p>
        </p:txBody>
      </p:sp>
      <p:sp>
        <p:nvSpPr>
          <p:cNvPr id="6" name="Rectangle 1">
            <a:extLst>
              <a:ext uri="{FF2B5EF4-FFF2-40B4-BE49-F238E27FC236}">
                <a16:creationId xmlns:a16="http://schemas.microsoft.com/office/drawing/2014/main" id="{C3BC31C0-AF97-B153-7FE0-B1E008C8DFE5}"/>
              </a:ext>
            </a:extLst>
          </p:cNvPr>
          <p:cNvSpPr>
            <a:spLocks noGrp="1" noChangeArrowheads="1"/>
          </p:cNvSpPr>
          <p:nvPr>
            <p:ph idx="1"/>
          </p:nvPr>
        </p:nvSpPr>
        <p:spPr bwMode="auto">
          <a:xfrm>
            <a:off x="720213" y="871419"/>
            <a:ext cx="10751574" cy="5427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lgn="just">
              <a:lnSpc>
                <a:spcPct val="150000"/>
              </a:lnSpc>
              <a:spcAft>
                <a:spcPts val="800"/>
              </a:spcAft>
              <a:buNone/>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While designing and analysing an algorithm, the following steps are to be followed,</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1.Understanding the Problem</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This is the first step in designing of algorithm.</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Read the problem’s description carefully to understand the problem statement completely.</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Identify the problem types and use existing algorithm to find solution.</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2.The Decision making</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buFont typeface="Wingdings" panose="05000000000000000000" pitchFamily="2" charset="2"/>
              <a:buChar char="v"/>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Choice of the Computational Device is done for running different forms of algorithm.</a:t>
            </a:r>
            <a:endParaRPr lang="en-IN" sz="16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*sequential algorithms   *parallel algorithms. </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buFont typeface="Wingdings" panose="05000000000000000000" pitchFamily="2" charset="2"/>
              <a:buChar char="v"/>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 Choosing between Exact and Approximate Problem Solving: </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IN" sz="1600" dirty="0">
                <a:latin typeface="Times New Roman" panose="02020603050405020304" pitchFamily="18" charset="0"/>
                <a:ea typeface="Times New Roman" panose="02020603050405020304" pitchFamily="18" charset="0"/>
                <a:cs typeface="Times New Roman" panose="02020603050405020304" pitchFamily="18" charset="0"/>
              </a:rPr>
              <a:t>*</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Exact algorithm  *Approximation algorithm</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R="0" lvl="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Title 9">
            <a:extLst>
              <a:ext uri="{FF2B5EF4-FFF2-40B4-BE49-F238E27FC236}">
                <a16:creationId xmlns:a16="http://schemas.microsoft.com/office/drawing/2014/main" id="{AA47FAA9-5E76-CAD0-18CB-F21106247F9E}"/>
              </a:ext>
            </a:extLst>
          </p:cNvPr>
          <p:cNvSpPr>
            <a:spLocks noGrp="1"/>
          </p:cNvSpPr>
          <p:nvPr>
            <p:ph type="title"/>
          </p:nvPr>
        </p:nvSpPr>
        <p:spPr>
          <a:xfrm>
            <a:off x="503903" y="136525"/>
            <a:ext cx="10515600" cy="677094"/>
          </a:xfrm>
        </p:spPr>
        <p:txBody>
          <a:bodyPr>
            <a:normAutofit fontScale="90000"/>
          </a:bodyPr>
          <a:lstStyle/>
          <a:p>
            <a:pPr algn="ctr"/>
            <a:r>
              <a:rPr kumimoji="0" lang="en-US" altLang="en-US" sz="5400" b="1"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TOPIC 2-FUNDAMENTALS OF ALGORITHMIC PROBLEM SOLVING</a:t>
            </a:r>
            <a:br>
              <a:rPr lang="en-IN"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en-IN" sz="2700" dirty="0"/>
          </a:p>
        </p:txBody>
      </p:sp>
    </p:spTree>
    <p:extLst>
      <p:ext uri="{BB962C8B-B14F-4D97-AF65-F5344CB8AC3E}">
        <p14:creationId xmlns:p14="http://schemas.microsoft.com/office/powerpoint/2010/main" val="2126526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E32EF0-EF39-9BB2-4FA6-04962035E895}"/>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41BA4AFF-9AC2-786B-CAE0-78E7134BEC7A}"/>
              </a:ext>
            </a:extLst>
          </p:cNvPr>
          <p:cNvSpPr>
            <a:spLocks noGrp="1"/>
          </p:cNvSpPr>
          <p:nvPr>
            <p:ph type="ftr" sz="quarter" idx="11"/>
          </p:nvPr>
        </p:nvSpPr>
        <p:spPr/>
        <p:txBody>
          <a:bodyPr/>
          <a:lstStyle/>
          <a:p>
            <a:pPr algn="ctr">
              <a:tabLst>
                <a:tab pos="2865755" algn="ctr"/>
                <a:tab pos="5731510" algn="r"/>
              </a:tabLs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Analysis of Algorithms/Unit I/</a:t>
            </a:r>
            <a:r>
              <a:rPr lang="en-IN" sz="1400" dirty="0" err="1">
                <a:effectLst/>
                <a:latin typeface="Times New Roman" panose="02020603050405020304" pitchFamily="18" charset="0"/>
                <a:ea typeface="Times New Roman" panose="02020603050405020304" pitchFamily="18" charset="0"/>
                <a:cs typeface="Times New Roman" panose="02020603050405020304" pitchFamily="18" charset="0"/>
              </a:rPr>
              <a:t>K.Priyanka</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/AP/CST/SNSCE</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F7B45C93-147D-1FA7-7DCD-88727E2E1D54}"/>
              </a:ext>
            </a:extLst>
          </p:cNvPr>
          <p:cNvSpPr>
            <a:spLocks noGrp="1"/>
          </p:cNvSpPr>
          <p:nvPr>
            <p:ph type="sldNum" sz="quarter" idx="12"/>
          </p:nvPr>
        </p:nvSpPr>
        <p:spPr/>
        <p:txBody>
          <a:bodyPr/>
          <a:lstStyle/>
          <a:p>
            <a:fld id="{C9E79041-C4F1-4C1C-85C9-843D896A3576}" type="slidenum">
              <a:rPr lang="en-IN" smtClean="0"/>
              <a:pPr/>
              <a:t>6</a:t>
            </a:fld>
            <a:endParaRPr lang="en-IN" dirty="0"/>
          </a:p>
        </p:txBody>
      </p:sp>
      <p:sp>
        <p:nvSpPr>
          <p:cNvPr id="6" name="Rectangle 1">
            <a:extLst>
              <a:ext uri="{FF2B5EF4-FFF2-40B4-BE49-F238E27FC236}">
                <a16:creationId xmlns:a16="http://schemas.microsoft.com/office/drawing/2014/main" id="{6879AA16-23FE-0104-9C28-0D7ED56AF56E}"/>
              </a:ext>
            </a:extLst>
          </p:cNvPr>
          <p:cNvSpPr>
            <a:spLocks noGrp="1" noChangeArrowheads="1"/>
          </p:cNvSpPr>
          <p:nvPr>
            <p:ph idx="1"/>
          </p:nvPr>
        </p:nvSpPr>
        <p:spPr bwMode="auto">
          <a:xfrm>
            <a:off x="720213" y="1285543"/>
            <a:ext cx="10751574" cy="4499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just">
              <a:lnSpc>
                <a:spcPct val="150000"/>
              </a:lnSpc>
              <a:spcAft>
                <a:spcPts val="800"/>
              </a:spcAft>
              <a:buFont typeface="Wingdings" panose="05000000000000000000" pitchFamily="2" charset="2"/>
              <a:buChar char="v"/>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Choosing Data Structures &amp;Algorithm Design Techniques</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Data Structures is categorized as Linear Data Structure (e.g. Stack, Queue) and Non-Linear Data Structure (e.g. Tree, Graph)</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Algorithmic Strategy includes (E.g., Brute Force, Divide and Conquer, Dynamic Programming, Greedy Technique).</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buFont typeface="Wingdings" panose="05000000000000000000" pitchFamily="2" charset="2"/>
              <a:buChar char="v"/>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Choose Methods of Specifying an Algorithm</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lnSpc>
                <a:spcPct val="150000"/>
              </a:lnSpc>
              <a:spcAft>
                <a:spcPts val="800"/>
              </a:spcAft>
              <a:buNone/>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a. Natural language b. Pseudocode c. Flowchart</a:t>
            </a:r>
          </a:p>
          <a:p>
            <a:pPr marL="0" indent="0" algn="just">
              <a:lnSpc>
                <a:spcPct val="150000"/>
              </a:lnSpc>
              <a:buNone/>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3. Proving an Algorithm’s Correctness</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buNone/>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use mathematical induction</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because an algorithm’s iterations provide a natural sequence of steps needed for such proofs.</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4. </a:t>
            </a:r>
            <a:r>
              <a:rPr lang="en-IN" sz="1600" b="1" dirty="0" err="1">
                <a:effectLst/>
                <a:latin typeface="Times New Roman" panose="02020603050405020304" pitchFamily="18" charset="0"/>
                <a:ea typeface="Times New Roman" panose="02020603050405020304" pitchFamily="18" charset="0"/>
                <a:cs typeface="Times New Roman" panose="02020603050405020304" pitchFamily="18" charset="0"/>
              </a:rPr>
              <a:t>Analyze</a:t>
            </a: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 an Algorithm:</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pPr>
            <a:r>
              <a:rPr lang="en-IN" sz="1600" kern="0" dirty="0">
                <a:effectLst/>
                <a:latin typeface="Times New Roman" panose="02020603050405020304" pitchFamily="18" charset="0"/>
                <a:ea typeface="Times New Roman" panose="02020603050405020304" pitchFamily="18" charset="0"/>
              </a:rPr>
              <a:t>An algorithm is defined as complex based on the amount of Space and Time it consumes. </a:t>
            </a:r>
          </a:p>
          <a:p>
            <a:pPr marL="0" indent="0">
              <a:buNone/>
            </a:pP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R="0" lvl="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Title 9">
            <a:extLst>
              <a:ext uri="{FF2B5EF4-FFF2-40B4-BE49-F238E27FC236}">
                <a16:creationId xmlns:a16="http://schemas.microsoft.com/office/drawing/2014/main" id="{4AF33D72-B80B-5185-98E8-0321986AF4E2}"/>
              </a:ext>
            </a:extLst>
          </p:cNvPr>
          <p:cNvSpPr>
            <a:spLocks noGrp="1"/>
          </p:cNvSpPr>
          <p:nvPr>
            <p:ph type="title"/>
          </p:nvPr>
        </p:nvSpPr>
        <p:spPr>
          <a:xfrm>
            <a:off x="503903" y="136525"/>
            <a:ext cx="10515600" cy="677094"/>
          </a:xfrm>
        </p:spPr>
        <p:txBody>
          <a:bodyPr>
            <a:normAutofit fontScale="90000"/>
          </a:bodyPr>
          <a:lstStyle/>
          <a:p>
            <a:pPr algn="ctr"/>
            <a:r>
              <a:rPr kumimoji="0" lang="en-US" altLang="en-US" sz="5400" b="1"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TOPIC 2-FUNDAMENTALS OF ALGORITHMIC PROBLEM SOLVING</a:t>
            </a:r>
            <a:br>
              <a:rPr lang="en-IN"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en-IN" sz="2700" dirty="0"/>
          </a:p>
        </p:txBody>
      </p:sp>
    </p:spTree>
    <p:extLst>
      <p:ext uri="{BB962C8B-B14F-4D97-AF65-F5344CB8AC3E}">
        <p14:creationId xmlns:p14="http://schemas.microsoft.com/office/powerpoint/2010/main" val="2425967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91143B-1C61-BD19-B8B2-3A5DA0CE2495}"/>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8690D8-C890-2769-C5E1-6750DE3CC574}"/>
              </a:ext>
            </a:extLst>
          </p:cNvPr>
          <p:cNvSpPr>
            <a:spLocks noGrp="1"/>
          </p:cNvSpPr>
          <p:nvPr>
            <p:ph type="ftr" sz="quarter" idx="11"/>
          </p:nvPr>
        </p:nvSpPr>
        <p:spPr/>
        <p:txBody>
          <a:bodyPr/>
          <a:lstStyle/>
          <a:p>
            <a:pPr algn="ctr">
              <a:tabLst>
                <a:tab pos="2865755" algn="ctr"/>
                <a:tab pos="5731510" algn="r"/>
              </a:tabLs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Analysis of Algorithms/Unit I/</a:t>
            </a:r>
            <a:r>
              <a:rPr lang="en-IN" sz="1400" dirty="0" err="1">
                <a:effectLst/>
                <a:latin typeface="Times New Roman" panose="02020603050405020304" pitchFamily="18" charset="0"/>
                <a:ea typeface="Times New Roman" panose="02020603050405020304" pitchFamily="18" charset="0"/>
                <a:cs typeface="Times New Roman" panose="02020603050405020304" pitchFamily="18" charset="0"/>
              </a:rPr>
              <a:t>K.Priyanka</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/AP/CST/SNSCE</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D651604D-AD18-E607-ED02-347947178C34}"/>
              </a:ext>
            </a:extLst>
          </p:cNvPr>
          <p:cNvSpPr>
            <a:spLocks noGrp="1"/>
          </p:cNvSpPr>
          <p:nvPr>
            <p:ph type="sldNum" sz="quarter" idx="12"/>
          </p:nvPr>
        </p:nvSpPr>
        <p:spPr/>
        <p:txBody>
          <a:bodyPr/>
          <a:lstStyle/>
          <a:p>
            <a:fld id="{C9E79041-C4F1-4C1C-85C9-843D896A3576}" type="slidenum">
              <a:rPr lang="en-IN" smtClean="0"/>
              <a:pPr/>
              <a:t>7</a:t>
            </a:fld>
            <a:endParaRPr lang="en-IN" dirty="0"/>
          </a:p>
        </p:txBody>
      </p:sp>
      <p:sp>
        <p:nvSpPr>
          <p:cNvPr id="6" name="Rectangle 1">
            <a:extLst>
              <a:ext uri="{FF2B5EF4-FFF2-40B4-BE49-F238E27FC236}">
                <a16:creationId xmlns:a16="http://schemas.microsoft.com/office/drawing/2014/main" id="{DF7DFCB9-F39F-E6B9-584E-3733D98B4F02}"/>
              </a:ext>
            </a:extLst>
          </p:cNvPr>
          <p:cNvSpPr>
            <a:spLocks noGrp="1" noChangeArrowheads="1"/>
          </p:cNvSpPr>
          <p:nvPr>
            <p:ph idx="1"/>
          </p:nvPr>
        </p:nvSpPr>
        <p:spPr bwMode="auto">
          <a:xfrm>
            <a:off x="602225" y="1279550"/>
            <a:ext cx="10751574" cy="534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lnSpc>
                <a:spcPct val="150000"/>
              </a:lnSpc>
              <a:spcAft>
                <a:spcPts val="800"/>
              </a:spcAft>
              <a:buFont typeface="Wingdings" panose="05000000000000000000" pitchFamily="2" charset="2"/>
              <a:buChar char="v"/>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Time complexity </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refers to the amount of time required by the algorithm to execute and get the result. </a:t>
            </a:r>
          </a:p>
          <a:p>
            <a:pPr algn="just">
              <a:lnSpc>
                <a:spcPct val="150000"/>
              </a:lnSpc>
              <a:spcAft>
                <a:spcPts val="800"/>
              </a:spcAft>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This can be for normal operations, conditional if-else statements, loop statements, etc.</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5000"/>
              </a:lnSpc>
              <a:spcAft>
                <a:spcPts val="800"/>
              </a:spcAft>
              <a:buFont typeface="Wingdings" panose="05000000000000000000" pitchFamily="2" charset="2"/>
              <a:buChar char="v"/>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Space Complexity</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refers to the amount of memory required by the algorithm to store the variables and get the result. </a:t>
            </a:r>
          </a:p>
          <a:p>
            <a:pPr>
              <a:lnSpc>
                <a:spcPct val="150000"/>
              </a:lnSpc>
              <a:spcAft>
                <a:spcPts val="800"/>
              </a:spcAft>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This can be for inputs, temporary operations, or outputs. </a:t>
            </a:r>
          </a:p>
          <a:p>
            <a:pPr marL="0" indent="0">
              <a:lnSpc>
                <a:spcPct val="150000"/>
              </a:lnSpc>
              <a:spcAft>
                <a:spcPts val="800"/>
              </a:spcAft>
              <a:buNone/>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Two Forms of Analysis of  Complexity:</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800"/>
              </a:spcAft>
              <a:buFont typeface="Wingdings" panose="05000000000000000000" pitchFamily="2" charset="2"/>
              <a:buChar char="v"/>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Mathematical Analysis: calculates</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basic operation and find recurrence relation. Then it uses any of the 2 methods to find its Time Complexity.</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indent="457200">
              <a:lnSpc>
                <a:spcPct val="150000"/>
              </a:lnSpc>
              <a:spcAft>
                <a:spcPts val="800"/>
              </a:spcAft>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1.Master Theorem</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914400">
              <a:lnSpc>
                <a:spcPct val="150000"/>
              </a:lnSpc>
              <a:spcAft>
                <a:spcPts val="800"/>
              </a:spcAft>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2.Substitution Method</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800"/>
              </a:spcAft>
              <a:buNone/>
            </a:pPr>
            <a:r>
              <a:rPr lang="en-IN"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Note:  </a:t>
            </a:r>
            <a:r>
              <a:rPr lang="en-IN" sz="16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The Above 2 methods calculate efficiency (Complexity) of Recursive Algorithms only.</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5000"/>
              </a:lnSpc>
              <a:spcAft>
                <a:spcPts val="800"/>
              </a:spcAft>
              <a:buNone/>
            </a:pP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R="0" lvl="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Title 9">
            <a:extLst>
              <a:ext uri="{FF2B5EF4-FFF2-40B4-BE49-F238E27FC236}">
                <a16:creationId xmlns:a16="http://schemas.microsoft.com/office/drawing/2014/main" id="{54BCDB89-C987-739F-77FF-030064BFB7FE}"/>
              </a:ext>
            </a:extLst>
          </p:cNvPr>
          <p:cNvSpPr>
            <a:spLocks noGrp="1"/>
          </p:cNvSpPr>
          <p:nvPr>
            <p:ph type="title"/>
          </p:nvPr>
        </p:nvSpPr>
        <p:spPr>
          <a:xfrm>
            <a:off x="503903" y="136525"/>
            <a:ext cx="10515600" cy="677094"/>
          </a:xfrm>
        </p:spPr>
        <p:txBody>
          <a:bodyPr>
            <a:normAutofit fontScale="90000"/>
          </a:bodyPr>
          <a:lstStyle/>
          <a:p>
            <a:pPr algn="ctr"/>
            <a:r>
              <a:rPr kumimoji="0" lang="en-US" altLang="en-US" sz="5400" b="1"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TOPIC 2-FUNDAMENTALS OF ALGORITHMIC PROBLEM SOLVING</a:t>
            </a:r>
            <a:br>
              <a:rPr lang="en-IN"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en-IN" sz="2700" dirty="0"/>
          </a:p>
        </p:txBody>
      </p:sp>
    </p:spTree>
    <p:extLst>
      <p:ext uri="{BB962C8B-B14F-4D97-AF65-F5344CB8AC3E}">
        <p14:creationId xmlns:p14="http://schemas.microsoft.com/office/powerpoint/2010/main" val="838010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851B76-784A-453C-A98D-FC76CC6926C0}"/>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21A0EE57-E3B1-92AA-46F3-9A67E514AE22}"/>
              </a:ext>
            </a:extLst>
          </p:cNvPr>
          <p:cNvSpPr>
            <a:spLocks noGrp="1"/>
          </p:cNvSpPr>
          <p:nvPr>
            <p:ph type="ftr" sz="quarter" idx="11"/>
          </p:nvPr>
        </p:nvSpPr>
        <p:spPr/>
        <p:txBody>
          <a:bodyPr/>
          <a:lstStyle/>
          <a:p>
            <a:pPr algn="ctr">
              <a:tabLst>
                <a:tab pos="2865755" algn="ctr"/>
                <a:tab pos="5731510" algn="r"/>
              </a:tabLst>
            </a:pP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Analysis of Algorithms/Unit I/</a:t>
            </a:r>
            <a:r>
              <a:rPr lang="en-IN" sz="1400" dirty="0" err="1">
                <a:effectLst/>
                <a:latin typeface="Times New Roman" panose="02020603050405020304" pitchFamily="18" charset="0"/>
                <a:ea typeface="Times New Roman" panose="02020603050405020304" pitchFamily="18" charset="0"/>
                <a:cs typeface="Times New Roman" panose="02020603050405020304" pitchFamily="18" charset="0"/>
              </a:rPr>
              <a:t>K.Priyanka</a:t>
            </a:r>
            <a:r>
              <a:rPr lang="en-IN" sz="1400" dirty="0">
                <a:effectLst/>
                <a:latin typeface="Times New Roman" panose="02020603050405020304" pitchFamily="18" charset="0"/>
                <a:ea typeface="Times New Roman" panose="02020603050405020304" pitchFamily="18" charset="0"/>
                <a:cs typeface="Times New Roman" panose="02020603050405020304" pitchFamily="18" charset="0"/>
              </a:rPr>
              <a:t>/AP/CST/SNSCE</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F5B80FE9-22C8-3ED1-9A51-6FE5B7D0278C}"/>
              </a:ext>
            </a:extLst>
          </p:cNvPr>
          <p:cNvSpPr>
            <a:spLocks noGrp="1"/>
          </p:cNvSpPr>
          <p:nvPr>
            <p:ph type="sldNum" sz="quarter" idx="12"/>
          </p:nvPr>
        </p:nvSpPr>
        <p:spPr/>
        <p:txBody>
          <a:bodyPr/>
          <a:lstStyle/>
          <a:p>
            <a:fld id="{C9E79041-C4F1-4C1C-85C9-843D896A3576}" type="slidenum">
              <a:rPr lang="en-IN" smtClean="0"/>
              <a:pPr/>
              <a:t>8</a:t>
            </a:fld>
            <a:endParaRPr lang="en-IN" dirty="0"/>
          </a:p>
        </p:txBody>
      </p:sp>
      <p:sp>
        <p:nvSpPr>
          <p:cNvPr id="6" name="Rectangle 1">
            <a:extLst>
              <a:ext uri="{FF2B5EF4-FFF2-40B4-BE49-F238E27FC236}">
                <a16:creationId xmlns:a16="http://schemas.microsoft.com/office/drawing/2014/main" id="{6F59E985-7201-5308-4BB0-25C6060AC4A4}"/>
              </a:ext>
            </a:extLst>
          </p:cNvPr>
          <p:cNvSpPr>
            <a:spLocks noGrp="1" noChangeArrowheads="1"/>
          </p:cNvSpPr>
          <p:nvPr>
            <p:ph idx="1"/>
          </p:nvPr>
        </p:nvSpPr>
        <p:spPr bwMode="auto">
          <a:xfrm>
            <a:off x="720213" y="1170220"/>
            <a:ext cx="10751574" cy="4829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spcAft>
                <a:spcPts val="800"/>
              </a:spcAft>
              <a:buFont typeface="Wingdings" panose="05000000000000000000" pitchFamily="2" charset="2"/>
              <a:buChar char="v"/>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Empirical Analysis: </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Empirical Analysis is Solved by Frequency Count Method by </a:t>
            </a:r>
          </a:p>
          <a:p>
            <a:pPr>
              <a:lnSpc>
                <a:spcPct val="150000"/>
              </a:lnSpc>
              <a:spcAft>
                <a:spcPts val="800"/>
              </a:spcAft>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1. Counting the number of loops </a:t>
            </a:r>
          </a:p>
          <a:p>
            <a:pPr>
              <a:lnSpc>
                <a:spcPct val="150000"/>
              </a:lnSpc>
              <a:spcAft>
                <a:spcPts val="800"/>
              </a:spcAft>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2.Iterations made by all the loops and statements within the loops. </a:t>
            </a:r>
          </a:p>
          <a:p>
            <a:pPr marL="0" indent="0">
              <a:lnSpc>
                <a:spcPct val="150000"/>
              </a:lnSpc>
              <a:spcAft>
                <a:spcPts val="800"/>
              </a:spcAft>
              <a:buNone/>
            </a:pPr>
            <a:r>
              <a:rPr lang="en-IN"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Note:</a:t>
            </a: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800"/>
              </a:spcAft>
            </a:pPr>
            <a:r>
              <a:rPr lang="en-IN" sz="16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Empirical Analysis and Summation(Mathematical Analysis)can be used to find efficiency(complexity) of Non Recursive algorithm only.</a:t>
            </a: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lnSpc>
                <a:spcPct val="150000"/>
              </a:lnSpc>
              <a:spcAft>
                <a:spcPts val="800"/>
              </a:spcAft>
              <a:buNone/>
            </a:pPr>
            <a:r>
              <a:rPr lang="en-IN" sz="1600" b="1" dirty="0">
                <a:effectLst/>
                <a:latin typeface="Times New Roman" panose="02020603050405020304" pitchFamily="18" charset="0"/>
                <a:ea typeface="Times New Roman" panose="02020603050405020304" pitchFamily="18" charset="0"/>
                <a:cs typeface="Times New Roman" panose="02020603050405020304" pitchFamily="18" charset="0"/>
              </a:rPr>
              <a:t>5. Coding an Algorithm:</a:t>
            </a: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800"/>
              </a:spcAft>
            </a:pPr>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The coding / implementation of an algorithm is done by a suitable programming language like C, C++, JAVA. Standard tricks like computing a loop’s invariant, replacing expensive operations by cheap ones should be known to the programmer.</a:t>
            </a:r>
          </a:p>
          <a:p>
            <a:pPr marL="0" indent="0">
              <a:lnSpc>
                <a:spcPct val="125000"/>
              </a:lnSpc>
              <a:spcAft>
                <a:spcPts val="800"/>
              </a:spcAft>
              <a:buNone/>
            </a:pP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R="0" lvl="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Title 9">
            <a:extLst>
              <a:ext uri="{FF2B5EF4-FFF2-40B4-BE49-F238E27FC236}">
                <a16:creationId xmlns:a16="http://schemas.microsoft.com/office/drawing/2014/main" id="{C62DE91C-A995-0DEF-EF9F-BCADA4BADEF4}"/>
              </a:ext>
            </a:extLst>
          </p:cNvPr>
          <p:cNvSpPr>
            <a:spLocks noGrp="1"/>
          </p:cNvSpPr>
          <p:nvPr>
            <p:ph type="title"/>
          </p:nvPr>
        </p:nvSpPr>
        <p:spPr>
          <a:xfrm>
            <a:off x="503903" y="136525"/>
            <a:ext cx="10515600" cy="677094"/>
          </a:xfrm>
        </p:spPr>
        <p:txBody>
          <a:bodyPr>
            <a:normAutofit fontScale="90000"/>
          </a:bodyPr>
          <a:lstStyle/>
          <a:p>
            <a:pPr algn="ctr"/>
            <a:r>
              <a:rPr kumimoji="0" lang="en-US" altLang="en-US" sz="5400" b="1"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TOPIC 2-FUNDAMENTALS OF ALGORITHMIC PROBLEM SOLVING</a:t>
            </a:r>
            <a:br>
              <a:rPr lang="en-IN"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en-IN" sz="2700" dirty="0"/>
          </a:p>
        </p:txBody>
      </p:sp>
    </p:spTree>
    <p:extLst>
      <p:ext uri="{BB962C8B-B14F-4D97-AF65-F5344CB8AC3E}">
        <p14:creationId xmlns:p14="http://schemas.microsoft.com/office/powerpoint/2010/main" val="3886444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A8FC9-578C-4A6C-3D8A-3E1576DD2955}"/>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2B42EBBA-5AD5-848A-F2CC-FC08EB8DA4F8}"/>
              </a:ext>
            </a:extLst>
          </p:cNvPr>
          <p:cNvSpPr>
            <a:spLocks noGrp="1"/>
          </p:cNvSpPr>
          <p:nvPr>
            <p:ph type="sldNum" sz="quarter" idx="12"/>
          </p:nvPr>
        </p:nvSpPr>
        <p:spPr>
          <a:xfrm>
            <a:off x="10682349" y="6356349"/>
            <a:ext cx="1207477" cy="365125"/>
          </a:xfrm>
        </p:spPr>
        <p:txBody>
          <a:bodyPr/>
          <a:lstStyle/>
          <a:p>
            <a:fld id="{C9E79041-C4F1-4C1C-85C9-843D896A3576}" type="slidenum">
              <a:rPr lang="en-IN" smtClean="0"/>
              <a:pPr/>
              <a:t>9</a:t>
            </a:fld>
            <a:r>
              <a:rPr lang="en-IN" dirty="0"/>
              <a:t>/22</a:t>
            </a:r>
          </a:p>
        </p:txBody>
      </p:sp>
      <p:pic>
        <p:nvPicPr>
          <p:cNvPr id="7" name="Picture 2" descr="D:\college works\computer networks\janani_unit_2_CN\images\thank u image.png">
            <a:extLst>
              <a:ext uri="{FF2B5EF4-FFF2-40B4-BE49-F238E27FC236}">
                <a16:creationId xmlns:a16="http://schemas.microsoft.com/office/drawing/2014/main" id="{CE21EA0F-CBE7-20D2-84D7-9C8AA91C7455}"/>
              </a:ext>
            </a:extLst>
          </p:cNvPr>
          <p:cNvPicPr>
            <a:picLocks noChangeAspect="1" noChangeArrowheads="1"/>
          </p:cNvPicPr>
          <p:nvPr/>
        </p:nvPicPr>
        <p:blipFill>
          <a:blip r:embed="rId3" cstate="print"/>
          <a:srcRect/>
          <a:stretch>
            <a:fillRect/>
          </a:stretch>
        </p:blipFill>
        <p:spPr bwMode="auto">
          <a:xfrm rot="21054520">
            <a:off x="3329685" y="1528198"/>
            <a:ext cx="6016184" cy="2909466"/>
          </a:xfrm>
          <a:prstGeom prst="rect">
            <a:avLst/>
          </a:prstGeom>
          <a:noFill/>
        </p:spPr>
      </p:pic>
      <p:sp>
        <p:nvSpPr>
          <p:cNvPr id="8" name="Footer Placeholder 4">
            <a:extLst>
              <a:ext uri="{FF2B5EF4-FFF2-40B4-BE49-F238E27FC236}">
                <a16:creationId xmlns:a16="http://schemas.microsoft.com/office/drawing/2014/main" id="{49D65FC5-3563-F801-7CF7-0FE72BEFB50D}"/>
              </a:ext>
            </a:extLst>
          </p:cNvPr>
          <p:cNvSpPr>
            <a:spLocks noGrp="1"/>
          </p:cNvSpPr>
          <p:nvPr>
            <p:ph type="ftr" sz="quarter" idx="11"/>
          </p:nvPr>
        </p:nvSpPr>
        <p:spPr>
          <a:xfrm>
            <a:off x="2369713" y="6356350"/>
            <a:ext cx="7250805" cy="365125"/>
          </a:xfrm>
        </p:spPr>
        <p:txBody>
          <a:bodyPr/>
          <a:lstStyle/>
          <a:p>
            <a:r>
              <a:rPr lang="en-US"/>
              <a:t>UNIT IV- ATCD</a:t>
            </a:r>
            <a:endParaRPr lang="en-IN" dirty="0"/>
          </a:p>
        </p:txBody>
      </p:sp>
      <p:pic>
        <p:nvPicPr>
          <p:cNvPr id="10" name="Picture 9">
            <a:extLst>
              <a:ext uri="{FF2B5EF4-FFF2-40B4-BE49-F238E27FC236}">
                <a16:creationId xmlns:a16="http://schemas.microsoft.com/office/drawing/2014/main" id="{A941660B-BB20-D9AE-D41B-2573611412E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94530" y="0"/>
            <a:ext cx="866711" cy="830996"/>
          </a:xfrm>
          <a:prstGeom prst="rect">
            <a:avLst/>
          </a:prstGeom>
          <a:noFill/>
        </p:spPr>
      </p:pic>
      <p:sp>
        <p:nvSpPr>
          <p:cNvPr id="9" name="Date Placeholder 8">
            <a:extLst>
              <a:ext uri="{FF2B5EF4-FFF2-40B4-BE49-F238E27FC236}">
                <a16:creationId xmlns:a16="http://schemas.microsoft.com/office/drawing/2014/main" id="{E68C368D-2A36-B67B-3D09-DAC588A5FCFE}"/>
              </a:ext>
            </a:extLst>
          </p:cNvPr>
          <p:cNvSpPr>
            <a:spLocks noGrp="1"/>
          </p:cNvSpPr>
          <p:nvPr>
            <p:ph type="dt" sz="half" idx="10"/>
          </p:nvPr>
        </p:nvSpPr>
        <p:spPr/>
        <p:txBody>
          <a:bodyPr/>
          <a:lstStyle/>
          <a:p>
            <a:r>
              <a:rPr lang="en-IN"/>
              <a:t>21-10-2024</a:t>
            </a:r>
          </a:p>
        </p:txBody>
      </p:sp>
    </p:spTree>
    <p:extLst>
      <p:ext uri="{BB962C8B-B14F-4D97-AF65-F5344CB8AC3E}">
        <p14:creationId xmlns:p14="http://schemas.microsoft.com/office/powerpoint/2010/main" val="2173108821"/>
      </p:ext>
    </p:extLst>
  </p:cSld>
  <p:clrMapOvr>
    <a:masterClrMapping/>
  </p:clrMapOvr>
</p:sld>
</file>

<file path=ppt/theme/theme1.xml><?xml version="1.0" encoding="utf-8"?>
<a:theme xmlns:a="http://schemas.openxmlformats.org/drawingml/2006/main" name="1_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TotalTime>
  <Words>1109</Words>
  <Application>Microsoft Office PowerPoint</Application>
  <PresentationFormat>Widescreen</PresentationFormat>
  <Paragraphs>102</Paragraphs>
  <Slides>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Cambria</vt:lpstr>
      <vt:lpstr>Symbol</vt:lpstr>
      <vt:lpstr>Times New Roman</vt:lpstr>
      <vt:lpstr>Wingdings</vt:lpstr>
      <vt:lpstr>1_Office Theme</vt:lpstr>
      <vt:lpstr>    COURSE NAME:  ANALYSIS OF ALGORITHMS II YEAR/ IV SEMESTER Topic  Notion of an Algorithm –Fundamentals of Algorithmic Problem Solving– Important Problem Types – Fundamentals of the Analysis of Algorithm Efficiency – Analysis Framework – Asymptotic Notations and its properties – Mathematical analysis for Recursive and Non-recursive algorithms. </vt:lpstr>
      <vt:lpstr> TOPIC1: NOTION OF ALGORITHM</vt:lpstr>
      <vt:lpstr> TOPIC1: NOTION OF ALGORITHM</vt:lpstr>
      <vt:lpstr>PowerPoint Presentation</vt:lpstr>
      <vt:lpstr> TOPIC 2-FUNDAMENTALS OF ALGORITHMIC PROBLEM SOLVING </vt:lpstr>
      <vt:lpstr> TOPIC 2-FUNDAMENTALS OF ALGORITHMIC PROBLEM SOLVING </vt:lpstr>
      <vt:lpstr> TOPIC 2-FUNDAMENTALS OF ALGORITHMIC PROBLEM SOLVING </vt:lpstr>
      <vt:lpstr> TOPIC 2-FUNDAMENTALS OF ALGORITHMIC PROBLEM SOLVING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Priya Raghav</dc:creator>
  <cp:lastModifiedBy>Priya Raghav</cp:lastModifiedBy>
  <cp:revision>59</cp:revision>
  <dcterms:created xsi:type="dcterms:W3CDTF">2024-10-21T15:14:23Z</dcterms:created>
  <dcterms:modified xsi:type="dcterms:W3CDTF">2025-03-07T14:25:25Z</dcterms:modified>
</cp:coreProperties>
</file>